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9"/>
  </p:notesMasterIdLst>
  <p:handoutMasterIdLst>
    <p:handoutMasterId r:id="rId60"/>
  </p:handoutMasterIdLst>
  <p:sldIdLst>
    <p:sldId id="256" r:id="rId2"/>
    <p:sldId id="262" r:id="rId3"/>
    <p:sldId id="257" r:id="rId4"/>
    <p:sldId id="311" r:id="rId5"/>
    <p:sldId id="312" r:id="rId6"/>
    <p:sldId id="258" r:id="rId7"/>
    <p:sldId id="259" r:id="rId8"/>
    <p:sldId id="266" r:id="rId9"/>
    <p:sldId id="307" r:id="rId10"/>
    <p:sldId id="261" r:id="rId11"/>
    <p:sldId id="260" r:id="rId12"/>
    <p:sldId id="264" r:id="rId13"/>
    <p:sldId id="263" r:id="rId14"/>
    <p:sldId id="267" r:id="rId15"/>
    <p:sldId id="268" r:id="rId16"/>
    <p:sldId id="269" r:id="rId17"/>
    <p:sldId id="270" r:id="rId18"/>
    <p:sldId id="271" r:id="rId19"/>
    <p:sldId id="272" r:id="rId20"/>
    <p:sldId id="273" r:id="rId21"/>
    <p:sldId id="274" r:id="rId22"/>
    <p:sldId id="301" r:id="rId23"/>
    <p:sldId id="275" r:id="rId24"/>
    <p:sldId id="276" r:id="rId25"/>
    <p:sldId id="277" r:id="rId26"/>
    <p:sldId id="278" r:id="rId27"/>
    <p:sldId id="279" r:id="rId28"/>
    <p:sldId id="280" r:id="rId29"/>
    <p:sldId id="300" r:id="rId30"/>
    <p:sldId id="281" r:id="rId31"/>
    <p:sldId id="282" r:id="rId32"/>
    <p:sldId id="283" r:id="rId33"/>
    <p:sldId id="284" r:id="rId34"/>
    <p:sldId id="285" r:id="rId35"/>
    <p:sldId id="302" r:id="rId36"/>
    <p:sldId id="286" r:id="rId37"/>
    <p:sldId id="287" r:id="rId38"/>
    <p:sldId id="288" r:id="rId39"/>
    <p:sldId id="304" r:id="rId40"/>
    <p:sldId id="289" r:id="rId41"/>
    <p:sldId id="290" r:id="rId42"/>
    <p:sldId id="291" r:id="rId43"/>
    <p:sldId id="305" r:id="rId44"/>
    <p:sldId id="293" r:id="rId45"/>
    <p:sldId id="292" r:id="rId46"/>
    <p:sldId id="294" r:id="rId47"/>
    <p:sldId id="295" r:id="rId48"/>
    <p:sldId id="296" r:id="rId49"/>
    <p:sldId id="297" r:id="rId50"/>
    <p:sldId id="298" r:id="rId51"/>
    <p:sldId id="299" r:id="rId52"/>
    <p:sldId id="303" r:id="rId53"/>
    <p:sldId id="308" r:id="rId54"/>
    <p:sldId id="306" r:id="rId55"/>
    <p:sldId id="310" r:id="rId56"/>
    <p:sldId id="313" r:id="rId57"/>
    <p:sldId id="309" r:id="rId5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F59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218" autoAdjust="0"/>
  </p:normalViewPr>
  <p:slideViewPr>
    <p:cSldViewPr snapToGrid="0" snapToObjects="1">
      <p:cViewPr>
        <p:scale>
          <a:sx n="99" d="100"/>
          <a:sy n="99" d="100"/>
        </p:scale>
        <p:origin x="-1376" y="-22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013C7E7-E560-364E-A9E9-5F90259872C2}" type="datetime1">
              <a:rPr lang="en-US" smtClean="0"/>
              <a:t>4/19/2015</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9DE87-E1AB-3F47-BEDA-ED01AA3D39D9}" type="slidenum">
              <a:rPr lang="en-US" smtClean="0"/>
              <a:t>0</a:t>
            </a:fld>
            <a:endParaRPr lang="en-US" dirty="0"/>
          </a:p>
        </p:txBody>
      </p:sp>
    </p:spTree>
    <p:extLst>
      <p:ext uri="{BB962C8B-B14F-4D97-AF65-F5344CB8AC3E}">
        <p14:creationId xmlns:p14="http://schemas.microsoft.com/office/powerpoint/2010/main" val="384304317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FB25573-0308-B142-869E-CA0D5BAE8FE1}" type="datetime1">
              <a:rPr lang="en-US" smtClean="0"/>
              <a:t>4/19/2015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AB7AF91-AAD1-3E41-B613-0D32D22FF087}" type="slidenum">
              <a:rPr lang="en-US" smtClean="0"/>
              <a:t>‹#›</a:t>
            </a:fld>
            <a:endParaRPr lang="en-US" dirty="0"/>
          </a:p>
        </p:txBody>
      </p:sp>
    </p:spTree>
    <p:extLst>
      <p:ext uri="{BB962C8B-B14F-4D97-AF65-F5344CB8AC3E}">
        <p14:creationId xmlns:p14="http://schemas.microsoft.com/office/powerpoint/2010/main" val="184315769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B7AF91-AAD1-3E41-B613-0D32D22FF087}" type="slidenum">
              <a:rPr lang="en-US" smtClean="0"/>
              <a:t>1</a:t>
            </a:fld>
            <a:endParaRPr lang="en-US" dirty="0"/>
          </a:p>
        </p:txBody>
      </p:sp>
    </p:spTree>
    <p:extLst>
      <p:ext uri="{BB962C8B-B14F-4D97-AF65-F5344CB8AC3E}">
        <p14:creationId xmlns:p14="http://schemas.microsoft.com/office/powerpoint/2010/main" val="33047871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FF0000"/>
                </a:solidFill>
              </a:rPr>
              <a:t>ASK</a:t>
            </a:r>
            <a:r>
              <a:rPr lang="en-US" b="1" baseline="0" dirty="0" smtClean="0">
                <a:solidFill>
                  <a:srgbClr val="FF0000"/>
                </a:solidFill>
              </a:rPr>
              <a:t> CLASS 1st: </a:t>
            </a:r>
            <a:r>
              <a:rPr lang="en-US" b="0" baseline="0" dirty="0" smtClean="0">
                <a:solidFill>
                  <a:schemeClr val="tx1"/>
                </a:solidFill>
              </a:rPr>
              <a:t>What is the MCL’s job?</a:t>
            </a:r>
            <a:r>
              <a:rPr lang="en-US" baseline="0" dirty="0" smtClean="0"/>
              <a:t> (Valgus movement right?) ACL’s job is….? </a:t>
            </a:r>
            <a:endParaRPr lang="en-US" dirty="0" smtClean="0"/>
          </a:p>
          <a:p>
            <a:endParaRPr lang="en-US" baseline="0" dirty="0" smtClean="0"/>
          </a:p>
          <a:p>
            <a:r>
              <a:rPr lang="en-US" baseline="0" dirty="0" smtClean="0"/>
              <a:t>I actually tore my ACL, MCL and meniscus in my right knee when I landed awkwardly playing football. Felt my knee hyper extend…</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3. http://www.ncbi.nlm.nih.gov/pmc/articles/PMC4003572/ :</a:t>
            </a:r>
            <a:r>
              <a:rPr lang="en-US" baseline="0" dirty="0" smtClean="0"/>
              <a:t> Cite</a:t>
            </a:r>
            <a:endParaRPr lang="en-US"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8AB7AF91-AAD1-3E41-B613-0D32D22FF087}" type="slidenum">
              <a:rPr lang="en-US" smtClean="0"/>
              <a:t>11</a:t>
            </a:fld>
            <a:endParaRPr lang="en-US" dirty="0"/>
          </a:p>
        </p:txBody>
      </p:sp>
    </p:spTree>
    <p:extLst>
      <p:ext uri="{BB962C8B-B14F-4D97-AF65-F5344CB8AC3E}">
        <p14:creationId xmlns:p14="http://schemas.microsoft.com/office/powerpoint/2010/main" val="23267108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US" b="1" dirty="0" smtClean="0">
                <a:solidFill>
                  <a:srgbClr val="FF0000"/>
                </a:solidFill>
              </a:rPr>
              <a:t>JUST READ PRESENTER</a:t>
            </a:r>
            <a:r>
              <a:rPr lang="en-US" b="1" baseline="0" dirty="0" smtClean="0">
                <a:solidFill>
                  <a:srgbClr val="FF0000"/>
                </a:solidFill>
              </a:rPr>
              <a:t> NOTES</a:t>
            </a:r>
          </a:p>
          <a:p>
            <a:pPr marL="0" indent="0">
              <a:buFont typeface="Arial"/>
              <a:buNone/>
            </a:pPr>
            <a:endParaRPr lang="en-US" dirty="0" smtClean="0"/>
          </a:p>
          <a:p>
            <a:pPr marL="171450" indent="-171450">
              <a:buFont typeface="Arial"/>
              <a:buChar char="•"/>
            </a:pPr>
            <a:r>
              <a:rPr lang="en-US" dirty="0" smtClean="0"/>
              <a:t>Cadaveric studies show that the ACL appears to restrain knee valgus by limiting axial tibial rotation, whereas the MCL restrains knee valgus by limiting medial joint space opening.</a:t>
            </a:r>
          </a:p>
          <a:p>
            <a:endParaRPr lang="en-US" dirty="0" smtClean="0"/>
          </a:p>
          <a:p>
            <a:pPr marL="171450" indent="-171450">
              <a:buFont typeface="Arial"/>
              <a:buChar char="•"/>
            </a:pPr>
            <a:r>
              <a:rPr lang="en-US" dirty="0" smtClean="0"/>
              <a:t>In</a:t>
            </a:r>
            <a:r>
              <a:rPr lang="en-US" baseline="0" dirty="0" smtClean="0"/>
              <a:t> other cadaveric studies, ACL failure loads are between 640 and 2100 Newtons, MCL failure loads are as high as 2300 Newtons.</a:t>
            </a:r>
          </a:p>
          <a:p>
            <a:endParaRPr lang="en-US" baseline="0" dirty="0" smtClean="0"/>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smtClean="0"/>
              <a:t>Why perform</a:t>
            </a:r>
            <a:r>
              <a:rPr lang="en-US" baseline="0" dirty="0" smtClean="0"/>
              <a:t> </a:t>
            </a:r>
            <a:r>
              <a:rPr lang="en-US" dirty="0" smtClean="0"/>
              <a:t>Pivot shift test (Frontal and transverse plane movement) on a ligament that</a:t>
            </a:r>
            <a:r>
              <a:rPr lang="en-US" baseline="0" dirty="0" smtClean="0"/>
              <a:t> is said to protect against sagittal movement and forces? Pivot shift </a:t>
            </a:r>
            <a:r>
              <a:rPr lang="en-US" dirty="0" smtClean="0"/>
              <a:t> is the most specific clinical test for ACL injury (98% specificity) : IR of tibia, valgus force, knee passively</a:t>
            </a:r>
            <a:r>
              <a:rPr lang="en-US" baseline="0" dirty="0" smtClean="0"/>
              <a:t> flexed, ACL deficient knee will sublux ~ 20-30 degrees of flexion then will reduce in deeper flexion. If you feel it, you know it (Stafford story??).</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http://faculty.washington.edu/alexbert/MEDEX/Winter/ch266fg7.jpg</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3. http://www.ncbi.nlm.nih.gov/pmc/articles/PMC4003572/ :</a:t>
            </a:r>
            <a:r>
              <a:rPr lang="en-US" baseline="0" dirty="0" smtClean="0"/>
              <a:t> Cite</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endParaRPr lang="en-US" baseline="0" dirty="0" smtClean="0"/>
          </a:p>
          <a:p>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8AB7AF91-AAD1-3E41-B613-0D32D22FF087}" type="slidenum">
              <a:rPr lang="en-US" smtClean="0"/>
              <a:t>12</a:t>
            </a:fld>
            <a:endParaRPr lang="en-US" dirty="0"/>
          </a:p>
        </p:txBody>
      </p:sp>
    </p:spTree>
    <p:extLst>
      <p:ext uri="{BB962C8B-B14F-4D97-AF65-F5344CB8AC3E}">
        <p14:creationId xmlns:p14="http://schemas.microsoft.com/office/powerpoint/2010/main" val="32804894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Observational studies indicate that most non-contact ACL injuries occur during lateral pivoting, landing or deceleration maneuvers during sports play.</a:t>
            </a:r>
            <a:r>
              <a:rPr lang="en-US" baseline="0" dirty="0" smtClean="0"/>
              <a:t> </a:t>
            </a:r>
          </a:p>
          <a:p>
            <a:pPr marL="628650" lvl="1" indent="-171450">
              <a:buFont typeface="Arial"/>
              <a:buChar char="•"/>
            </a:pPr>
            <a:r>
              <a:rPr lang="en-US" baseline="0" dirty="0" smtClean="0"/>
              <a:t>(Movements Cause valgus and ant. tibial displacement, remember ant. tibial displacement is relative, post femur positioning such as knee hyperextension can damage ACL).</a:t>
            </a:r>
            <a:endParaRPr lang="en-US" dirty="0" smtClean="0"/>
          </a:p>
          <a:p>
            <a:pPr marL="171450" indent="-171450">
              <a:buFont typeface="Arial"/>
              <a:buChar char="•"/>
            </a:pPr>
            <a:endParaRPr lang="en-US" baseline="0" dirty="0" smtClean="0"/>
          </a:p>
          <a:p>
            <a:pPr marL="171450" indent="-171450">
              <a:buFont typeface="Arial"/>
              <a:buChar char="•"/>
            </a:pPr>
            <a:r>
              <a:rPr lang="en-US" baseline="0" dirty="0" smtClean="0"/>
              <a:t>MRI’s of acutely torn ACL’s display bone bruises on the lateral femoral condyle and posteriorlateral tibia plateau. Confirms compression occurs laterally while the medial joint unloads (Valgus)</a:t>
            </a:r>
          </a:p>
          <a:p>
            <a:pPr marL="171450" indent="-171450">
              <a:buFont typeface="Arial"/>
              <a:buChar char="•"/>
            </a:pPr>
            <a:endParaRPr lang="en-US" baseline="0" dirty="0" smtClean="0"/>
          </a:p>
          <a:p>
            <a:pPr marL="171450" indent="-171450">
              <a:buFont typeface="Arial"/>
              <a:buChar char="•"/>
            </a:pPr>
            <a:r>
              <a:rPr lang="en-US" baseline="0" dirty="0" smtClean="0"/>
              <a:t>Static knee valgus have 30% increase in ACL strains compared to non-valgus knee.</a:t>
            </a:r>
          </a:p>
          <a:p>
            <a:pPr marL="171450" indent="-171450">
              <a:buFont typeface="Arial"/>
              <a:buChar char="•"/>
            </a:pPr>
            <a:endParaRPr lang="en-US" baseline="0" dirty="0" smtClean="0"/>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baseline="0" dirty="0" smtClean="0"/>
              <a:t>*ACL reflex: </a:t>
            </a:r>
            <a:r>
              <a:rPr lang="en-US" sz="1200" kern="1200" dirty="0" smtClean="0">
                <a:solidFill>
                  <a:schemeClr val="tx1"/>
                </a:solidFill>
                <a:effectLst/>
                <a:latin typeface="+mn-lt"/>
                <a:ea typeface="+mn-ea"/>
                <a:cs typeface="+mn-cs"/>
              </a:rPr>
              <a:t>motor program reflex</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that activates hamstring contraction to prevent ACL injury during a strong quadriceps contraction.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Not protective reflexive, latency too slow, afferent input used for feed forward control or planning of motor activity </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endParaRPr lang="en-US" sz="1200" kern="1200" dirty="0" smtClean="0">
              <a:solidFill>
                <a:schemeClr val="tx1"/>
              </a:solidFill>
              <a:effectLst/>
              <a:latin typeface="+mn-lt"/>
              <a:ea typeface="+mn-ea"/>
              <a:cs typeface="+mn-cs"/>
            </a:endParaRP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http://www.howardluksmd.com/public/break-a-leg.jpg</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http://www.klokavskade.no/upload/Nyheter/bilder/Koga_ACL%20injury%20mechanism.370.jpg</a:t>
            </a:r>
          </a:p>
          <a:p>
            <a:pPr marL="0" indent="0">
              <a:buFontTx/>
              <a:buNone/>
            </a:pPr>
            <a:endParaRPr lang="en-US" baseline="0" dirty="0" smtClean="0"/>
          </a:p>
          <a:p>
            <a:pPr marL="171450" indent="-171450">
              <a:buFontTx/>
              <a:buChar char="•"/>
            </a:pPr>
            <a:endParaRPr lang="en-US" baseline="0" dirty="0" smtClean="0"/>
          </a:p>
        </p:txBody>
      </p:sp>
      <p:sp>
        <p:nvSpPr>
          <p:cNvPr id="4" name="Slide Number Placeholder 3"/>
          <p:cNvSpPr>
            <a:spLocks noGrp="1"/>
          </p:cNvSpPr>
          <p:nvPr>
            <p:ph type="sldNum" sz="quarter" idx="10"/>
          </p:nvPr>
        </p:nvSpPr>
        <p:spPr/>
        <p:txBody>
          <a:bodyPr/>
          <a:lstStyle/>
          <a:p>
            <a:fld id="{8AB7AF91-AAD1-3E41-B613-0D32D22FF087}" type="slidenum">
              <a:rPr lang="en-US" smtClean="0"/>
              <a:t>13</a:t>
            </a:fld>
            <a:endParaRPr lang="en-US" dirty="0"/>
          </a:p>
        </p:txBody>
      </p:sp>
    </p:spTree>
    <p:extLst>
      <p:ext uri="{BB962C8B-B14F-4D97-AF65-F5344CB8AC3E}">
        <p14:creationId xmlns:p14="http://schemas.microsoft.com/office/powerpoint/2010/main" val="15135598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*Evidence suggests injured</a:t>
            </a:r>
            <a:r>
              <a:rPr lang="en-US" baseline="0" dirty="0" smtClean="0"/>
              <a:t> ligament tissue is replaced with tissue that is histologically and biomechanically similar to scar… (ligaments don’t heal well). Think about recurrence of injured ATF ligament in ankle. </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t>
            </a:r>
            <a:r>
              <a:rPr lang="en-US" sz="1200" kern="1200" dirty="0" smtClean="0">
                <a:solidFill>
                  <a:schemeClr val="tx1"/>
                </a:solidFill>
                <a:effectLst/>
                <a:latin typeface="+mn-lt"/>
                <a:ea typeface="+mn-ea"/>
                <a:cs typeface="+mn-cs"/>
              </a:rPr>
              <a:t>A complete rupture of an ACL will not heal or scar due to the inability of the injured ligament to form a fibrin-plate clot which acts as scaffolding to repair the ligament (such as in an MCL). The inability to form this fibrin-platelet clot is due to the synovial fluid in the joint dispersing the blood as a haemarthrosis.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*Fibrin clot has the</a:t>
            </a:r>
            <a:r>
              <a:rPr lang="en-US" sz="1200" kern="1200" baseline="0" dirty="0" smtClean="0">
                <a:solidFill>
                  <a:schemeClr val="tx1"/>
                </a:solidFill>
                <a:effectLst/>
                <a:latin typeface="+mn-lt"/>
                <a:ea typeface="+mn-ea"/>
                <a:cs typeface="+mn-cs"/>
              </a:rPr>
              <a:t> same healing mechanisms as PRP: Platelet rich plasma (speed healing through increases growth factor)</a:t>
            </a:r>
            <a:endParaRPr lang="en-US" sz="1200" kern="1200" dirty="0" smtClean="0">
              <a:solidFill>
                <a:schemeClr val="tx1"/>
              </a:solidFill>
              <a:effectLst/>
              <a:latin typeface="+mn-lt"/>
              <a:ea typeface="+mn-ea"/>
              <a:cs typeface="+mn-cs"/>
            </a:endParaRPr>
          </a:p>
          <a:p>
            <a:endParaRPr lang="en-US" dirty="0" smtClean="0"/>
          </a:p>
          <a:p>
            <a:r>
              <a:rPr lang="en-US" dirty="0" smtClean="0"/>
              <a:t>http://www.orthonet.pitt.edu/content/doublebundle.htm</a:t>
            </a:r>
            <a:endParaRPr lang="en-US" dirty="0"/>
          </a:p>
        </p:txBody>
      </p:sp>
      <p:sp>
        <p:nvSpPr>
          <p:cNvPr id="4" name="Slide Number Placeholder 3"/>
          <p:cNvSpPr>
            <a:spLocks noGrp="1"/>
          </p:cNvSpPr>
          <p:nvPr>
            <p:ph type="sldNum" sz="quarter" idx="10"/>
          </p:nvPr>
        </p:nvSpPr>
        <p:spPr/>
        <p:txBody>
          <a:bodyPr/>
          <a:lstStyle/>
          <a:p>
            <a:fld id="{8AB7AF91-AAD1-3E41-B613-0D32D22FF087}" type="slidenum">
              <a:rPr lang="en-US" smtClean="0"/>
              <a:t>14</a:t>
            </a:fld>
            <a:endParaRPr lang="en-US" dirty="0"/>
          </a:p>
        </p:txBody>
      </p:sp>
    </p:spTree>
    <p:extLst>
      <p:ext uri="{BB962C8B-B14F-4D97-AF65-F5344CB8AC3E}">
        <p14:creationId xmlns:p14="http://schemas.microsoft.com/office/powerpoint/2010/main" val="9402220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FF0000"/>
                </a:solidFill>
              </a:rPr>
              <a:t>No</a:t>
            </a:r>
            <a:r>
              <a:rPr lang="en-US" b="1" baseline="0" dirty="0" smtClean="0">
                <a:solidFill>
                  <a:srgbClr val="FF0000"/>
                </a:solidFill>
              </a:rPr>
              <a:t> real evidence one graft is better than another (autograft)</a:t>
            </a:r>
          </a:p>
          <a:p>
            <a:endParaRPr lang="en-US" baseline="0" dirty="0" smtClean="0"/>
          </a:p>
          <a:p>
            <a:r>
              <a:rPr lang="en-US" baseline="0" dirty="0" smtClean="0"/>
              <a:t>*BPTB can lead to ant. knee pain, patellar tendonitis, increased crepitus and discomfort with kneeling.</a:t>
            </a:r>
          </a:p>
          <a:p>
            <a:endParaRPr lang="en-US" baseline="0" dirty="0" smtClean="0"/>
          </a:p>
          <a:p>
            <a:r>
              <a:rPr lang="en-US" baseline="0" dirty="0" smtClean="0"/>
              <a:t>*h/s graft may take longer to strengthen h/s (h/s is key stabilizer that works with ACL to prevent anterior tibial displacement), some evidence suggests that there is a decreased risk of extension loss with this graft.</a:t>
            </a:r>
          </a:p>
          <a:p>
            <a:endParaRPr lang="en-US" baseline="0" dirty="0" smtClean="0"/>
          </a:p>
          <a:p>
            <a:r>
              <a:rPr lang="en-US" baseline="0" dirty="0" smtClean="0"/>
              <a:t>*Cadaveric grafts reduce donor site morbidity, can be used to treat multi-ligament repairs, reduce operation time, reduced post-operative pain and lower risk of arthrofibrosis. Increased risk of donor to recipient diseases transmission and decreased integrity of graft radiation sterilization procedure. </a:t>
            </a:r>
          </a:p>
          <a:p>
            <a:endParaRPr lang="en-US" baseline="0" dirty="0" smtClean="0"/>
          </a:p>
          <a:p>
            <a:r>
              <a:rPr lang="en-US" baseline="0" dirty="0" smtClean="0"/>
              <a:t>*Xenograft: Graft from another specifies (non-human): Used commonly in burn victims, some surgeons use for RCR (pig graft) . </a:t>
            </a:r>
          </a:p>
          <a:p>
            <a:pPr lvl="1"/>
            <a:r>
              <a:rPr lang="en-US" baseline="0" dirty="0" smtClean="0"/>
              <a:t>1982 bovine grafts used on 13 human patients, ALL failed, but they used the old primitive “plaster cast rehab” technique. http://informahealthcare.com/doi/pdf/10.3109/17453678909150080: Cite</a:t>
            </a:r>
          </a:p>
          <a:p>
            <a:endParaRPr lang="en-US" baseline="0" dirty="0" smtClean="0"/>
          </a:p>
          <a:p>
            <a:r>
              <a:rPr lang="en-US" baseline="0" dirty="0" smtClean="0"/>
              <a:t>Recently in 2007 use of “Porcine” grafts were used on Rhesus monkeys with success.</a:t>
            </a:r>
            <a:r>
              <a:rPr lang="en-US" baseline="0" dirty="0" smtClean="0">
                <a:sym typeface="Wingdings"/>
              </a:rPr>
              <a:t></a:t>
            </a:r>
            <a:r>
              <a:rPr lang="en-US" baseline="0" dirty="0" smtClean="0"/>
              <a:t> http://www.ncbi.nlm.nih.gov/pubmed/17418335: Cite</a:t>
            </a:r>
          </a:p>
          <a:p>
            <a:endParaRPr lang="en-US" baseline="0" dirty="0" smtClean="0"/>
          </a:p>
          <a:p>
            <a:r>
              <a:rPr lang="en-US" dirty="0" smtClean="0"/>
              <a:t>http://www.geekalerts.com/u/tiger-blood-energy-drink.jpg</a:t>
            </a:r>
            <a:endParaRPr lang="en-US" dirty="0"/>
          </a:p>
        </p:txBody>
      </p:sp>
      <p:sp>
        <p:nvSpPr>
          <p:cNvPr id="4" name="Slide Number Placeholder 3"/>
          <p:cNvSpPr>
            <a:spLocks noGrp="1"/>
          </p:cNvSpPr>
          <p:nvPr>
            <p:ph type="sldNum" sz="quarter" idx="10"/>
          </p:nvPr>
        </p:nvSpPr>
        <p:spPr/>
        <p:txBody>
          <a:bodyPr/>
          <a:lstStyle/>
          <a:p>
            <a:fld id="{8AB7AF91-AAD1-3E41-B613-0D32D22FF087}" type="slidenum">
              <a:rPr lang="en-US" smtClean="0"/>
              <a:t>15</a:t>
            </a:fld>
            <a:endParaRPr lang="en-US" dirty="0"/>
          </a:p>
        </p:txBody>
      </p:sp>
    </p:spTree>
    <p:extLst>
      <p:ext uri="{BB962C8B-B14F-4D97-AF65-F5344CB8AC3E}">
        <p14:creationId xmlns:p14="http://schemas.microsoft.com/office/powerpoint/2010/main" val="19829009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menisci primary functions are transmitting weight-bearing forces, providing shock absorption, increasing knee joint stability, facilitating nutrients, providing lubrication for the articular cartilage and promoting knee proprioception.</a:t>
            </a:r>
            <a:r>
              <a:rPr lang="en-US" sz="1200" kern="1200" baseline="0" dirty="0" smtClean="0">
                <a:solidFill>
                  <a:schemeClr val="tx1"/>
                </a:solidFill>
                <a:effectLst/>
                <a:latin typeface="+mn-lt"/>
                <a:ea typeface="+mn-ea"/>
                <a:cs typeface="+mn-cs"/>
              </a:rPr>
              <a:t> Menisci actually deform (lateral more than medial) to absorb and disperse axial loads in knee joint.</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Studies show that 85-90% of axial forces are transmitted through the menisci with knee flexion during CKC weight bearing. </a:t>
            </a:r>
          </a:p>
        </p:txBody>
      </p:sp>
      <p:sp>
        <p:nvSpPr>
          <p:cNvPr id="4" name="Slide Number Placeholder 3"/>
          <p:cNvSpPr>
            <a:spLocks noGrp="1"/>
          </p:cNvSpPr>
          <p:nvPr>
            <p:ph type="sldNum" sz="quarter" idx="10"/>
          </p:nvPr>
        </p:nvSpPr>
        <p:spPr/>
        <p:txBody>
          <a:bodyPr/>
          <a:lstStyle/>
          <a:p>
            <a:fld id="{8AB7AF91-AAD1-3E41-B613-0D32D22FF087}" type="slidenum">
              <a:rPr lang="en-US" smtClean="0"/>
              <a:t>16</a:t>
            </a:fld>
            <a:endParaRPr lang="en-US" dirty="0"/>
          </a:p>
        </p:txBody>
      </p:sp>
    </p:spTree>
    <p:extLst>
      <p:ext uri="{BB962C8B-B14F-4D97-AF65-F5344CB8AC3E}">
        <p14:creationId xmlns:p14="http://schemas.microsoft.com/office/powerpoint/2010/main" val="18620287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Tears in the avascular zone have a 50% chance</a:t>
            </a:r>
            <a:r>
              <a:rPr lang="en-US" baseline="0" dirty="0" smtClean="0"/>
              <a:t> of healing (may or may not want to share that with the athlete)</a:t>
            </a:r>
            <a:endParaRPr lang="en-US" dirty="0" smtClean="0"/>
          </a:p>
          <a:p>
            <a:endParaRPr lang="en-US" dirty="0" smtClean="0"/>
          </a:p>
          <a:p>
            <a:r>
              <a:rPr lang="en-US" dirty="0" smtClean="0"/>
              <a:t>*Circumferential shape</a:t>
            </a:r>
            <a:r>
              <a:rPr lang="en-US" baseline="0" dirty="0" smtClean="0"/>
              <a:t> gives menisci hoop stress and allows structures to withstand anterior and posterior tension. </a:t>
            </a:r>
          </a:p>
          <a:p>
            <a:endParaRPr lang="en-US" baseline="0" dirty="0" smtClean="0"/>
          </a:p>
          <a:p>
            <a:r>
              <a:rPr lang="en-US" baseline="0" dirty="0" smtClean="0"/>
              <a:t>*Decreased radial oriented fibers make the menisci susceptible to medial and lateral tension. </a:t>
            </a:r>
            <a:endParaRPr lang="en-US" dirty="0"/>
          </a:p>
        </p:txBody>
      </p:sp>
      <p:sp>
        <p:nvSpPr>
          <p:cNvPr id="4" name="Slide Number Placeholder 3"/>
          <p:cNvSpPr>
            <a:spLocks noGrp="1"/>
          </p:cNvSpPr>
          <p:nvPr>
            <p:ph type="sldNum" sz="quarter" idx="10"/>
          </p:nvPr>
        </p:nvSpPr>
        <p:spPr/>
        <p:txBody>
          <a:bodyPr/>
          <a:lstStyle/>
          <a:p>
            <a:fld id="{8AB7AF91-AAD1-3E41-B613-0D32D22FF087}" type="slidenum">
              <a:rPr lang="en-US" smtClean="0"/>
              <a:t>17</a:t>
            </a:fld>
            <a:endParaRPr lang="en-US" dirty="0"/>
          </a:p>
        </p:txBody>
      </p:sp>
    </p:spTree>
    <p:extLst>
      <p:ext uri="{BB962C8B-B14F-4D97-AF65-F5344CB8AC3E}">
        <p14:creationId xmlns:p14="http://schemas.microsoft.com/office/powerpoint/2010/main" val="19914747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Types of meniscus tears… Longitudinal “bucket handle” most common.</a:t>
            </a:r>
          </a:p>
          <a:p>
            <a:endParaRPr lang="en-US" baseline="0" dirty="0" smtClean="0"/>
          </a:p>
          <a:p>
            <a:r>
              <a:rPr lang="en-US" baseline="0" dirty="0" smtClean="0"/>
              <a:t>Small amount of radial fibers makes menisci susceptible to longitudinal fibers when transverse (rotation) and frontal (med/lateral) loads are directed through knee. Pulls medial and lateral portions of meniscus apart.</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Think of the orientation of the fibers, circumferential fibers will prevent</a:t>
            </a:r>
            <a:r>
              <a:rPr lang="en-US" baseline="0" dirty="0" smtClean="0"/>
              <a:t> radial tear when sagittal load is directed through knee.</a:t>
            </a:r>
          </a:p>
          <a:p>
            <a:endParaRPr lang="en-US" baseline="0" dirty="0" smtClean="0"/>
          </a:p>
          <a:p>
            <a:r>
              <a:rPr lang="en-US" baseline="0" dirty="0" smtClean="0"/>
              <a:t>Discussed how meniscus is injured (Pivots, cuts, twists, lateral movements) Straight line movements usually don</a:t>
            </a:r>
            <a:r>
              <a:rPr lang="fr-FR" baseline="0" dirty="0" smtClean="0"/>
              <a:t>’</a:t>
            </a:r>
            <a:r>
              <a:rPr lang="en-US" baseline="0" dirty="0" smtClean="0"/>
              <a:t>t cause injury unless meniscus is degenerative .</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Agility and plyo’s always one of the last activities to perform before full athletic clearance. </a:t>
            </a:r>
          </a:p>
          <a:p>
            <a:endParaRPr lang="en-US" baseline="0" dirty="0" smtClean="0"/>
          </a:p>
          <a:p>
            <a:endParaRPr lang="en-US" dirty="0" smtClean="0"/>
          </a:p>
          <a:p>
            <a:r>
              <a:rPr lang="en-US" dirty="0" smtClean="0"/>
              <a:t>http://www.mendmyknee.com/_img/meniscus-radial-tear.gif</a:t>
            </a:r>
            <a:endParaRPr lang="en-US" dirty="0"/>
          </a:p>
        </p:txBody>
      </p:sp>
      <p:sp>
        <p:nvSpPr>
          <p:cNvPr id="4" name="Slide Number Placeholder 3"/>
          <p:cNvSpPr>
            <a:spLocks noGrp="1"/>
          </p:cNvSpPr>
          <p:nvPr>
            <p:ph type="sldNum" sz="quarter" idx="10"/>
          </p:nvPr>
        </p:nvSpPr>
        <p:spPr/>
        <p:txBody>
          <a:bodyPr/>
          <a:lstStyle/>
          <a:p>
            <a:fld id="{8AB7AF91-AAD1-3E41-B613-0D32D22FF087}" type="slidenum">
              <a:rPr lang="en-US" smtClean="0"/>
              <a:t>18</a:t>
            </a:fld>
            <a:endParaRPr lang="en-US" dirty="0"/>
          </a:p>
        </p:txBody>
      </p:sp>
    </p:spTree>
    <p:extLst>
      <p:ext uri="{BB962C8B-B14F-4D97-AF65-F5344CB8AC3E}">
        <p14:creationId xmlns:p14="http://schemas.microsoft.com/office/powerpoint/2010/main" val="41823323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Video on Meniscus tears and repairs</a:t>
            </a:r>
          </a:p>
          <a:p>
            <a:endParaRPr lang="en-US" dirty="0" smtClean="0"/>
          </a:p>
          <a:p>
            <a:r>
              <a:rPr lang="en-US" b="1" dirty="0" smtClean="0"/>
              <a:t>http://www.youtube.com/v/OuiIXMgTlyI?version=3&amp;start=1&amp;end=55&amp;autoplay=1&amp;hl=en_US&amp;rel=0</a:t>
            </a: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8AB7AF91-AAD1-3E41-B613-0D32D22FF087}" type="slidenum">
              <a:rPr lang="en-US" smtClean="0"/>
              <a:t>19</a:t>
            </a:fld>
            <a:endParaRPr lang="en-US" dirty="0"/>
          </a:p>
        </p:txBody>
      </p:sp>
    </p:spTree>
    <p:extLst>
      <p:ext uri="{BB962C8B-B14F-4D97-AF65-F5344CB8AC3E}">
        <p14:creationId xmlns:p14="http://schemas.microsoft.com/office/powerpoint/2010/main" val="15942235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sz="1200" kern="1200" dirty="0" smtClean="0">
                <a:solidFill>
                  <a:schemeClr val="tx1"/>
                </a:solidFill>
                <a:effectLst/>
                <a:latin typeface="+mn-lt"/>
                <a:ea typeface="+mn-ea"/>
                <a:cs typeface="+mn-cs"/>
              </a:rPr>
              <a:t>During deep flexion, the main loading of the medial meniscus occurs at the posterior region, as the posterior horn slides slightly over the posterior rim of the tibial plateau. Significant stress is placed on the posterior horn. </a:t>
            </a:r>
          </a:p>
          <a:p>
            <a:endParaRPr lang="en-US" sz="1200" kern="1200" dirty="0" smtClean="0">
              <a:solidFill>
                <a:schemeClr val="tx1"/>
              </a:solidFill>
              <a:effectLst/>
              <a:latin typeface="+mn-lt"/>
              <a:ea typeface="+mn-ea"/>
              <a:cs typeface="+mn-cs"/>
            </a:endParaRPr>
          </a:p>
          <a:p>
            <a:pPr marL="171450" indent="-171450">
              <a:buFont typeface="Arial"/>
              <a:buChar char="•"/>
            </a:pPr>
            <a:r>
              <a:rPr lang="en-US" sz="1200" kern="1200" dirty="0" smtClean="0">
                <a:solidFill>
                  <a:schemeClr val="tx1"/>
                </a:solidFill>
                <a:effectLst/>
                <a:latin typeface="+mn-lt"/>
                <a:ea typeface="+mn-ea"/>
                <a:cs typeface="+mn-cs"/>
              </a:rPr>
              <a:t>80-90% of the axial load of the body is transmitted through menisci when knee is</a:t>
            </a:r>
            <a:r>
              <a:rPr lang="en-US" sz="1200" kern="1200" baseline="0" dirty="0" smtClean="0">
                <a:solidFill>
                  <a:schemeClr val="tx1"/>
                </a:solidFill>
                <a:effectLst/>
                <a:latin typeface="+mn-lt"/>
                <a:ea typeface="+mn-ea"/>
                <a:cs typeface="+mn-cs"/>
              </a:rPr>
              <a:t> flexed in CKC. 50% when knee is extended in CKC. </a:t>
            </a:r>
            <a:r>
              <a:rPr lang="en-US" sz="1200" kern="1200" dirty="0" smtClean="0">
                <a:solidFill>
                  <a:schemeClr val="tx1"/>
                </a:solidFill>
                <a:effectLst/>
                <a:latin typeface="+mn-lt"/>
                <a:ea typeface="+mn-ea"/>
                <a:cs typeface="+mn-cs"/>
              </a:rPr>
              <a:t>Activation of the knee flexor muscles</a:t>
            </a:r>
          </a:p>
          <a:p>
            <a:r>
              <a:rPr lang="en-US" sz="1200" kern="1200" dirty="0" smtClean="0">
                <a:solidFill>
                  <a:schemeClr val="tx1"/>
                </a:solidFill>
                <a:effectLst/>
                <a:latin typeface="+mn-lt"/>
                <a:ea typeface="+mn-ea"/>
                <a:cs typeface="+mn-cs"/>
              </a:rPr>
              <a:t>is also limited due to knee flexion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displacing</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posterior horn of the meniscal.</a:t>
            </a:r>
            <a:r>
              <a:rPr lang="en-US" sz="1200" kern="1200" baseline="0" dirty="0" smtClean="0">
                <a:solidFill>
                  <a:schemeClr val="tx1"/>
                </a:solidFill>
                <a:effectLst/>
                <a:latin typeface="+mn-lt"/>
                <a:ea typeface="+mn-ea"/>
                <a:cs typeface="+mn-cs"/>
              </a:rPr>
              <a:t> Medial meniscus is attached to the semimembransus. </a:t>
            </a:r>
            <a:r>
              <a:rPr lang="en-US" sz="1200" kern="1200" dirty="0" smtClean="0">
                <a:solidFill>
                  <a:schemeClr val="tx1"/>
                </a:solidFill>
                <a:effectLst/>
                <a:latin typeface="+mn-lt"/>
                <a:ea typeface="+mn-ea"/>
                <a:cs typeface="+mn-cs"/>
              </a:rPr>
              <a:t>This is why knee flexion ROM restrictions are common in post-surgical meniscus</a:t>
            </a: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http://www.courses.vcu.edu/DANC291-003/knee_capsule.jpg</a:t>
            </a:r>
          </a:p>
          <a:p>
            <a:endParaRPr lang="en-US" dirty="0"/>
          </a:p>
        </p:txBody>
      </p:sp>
      <p:sp>
        <p:nvSpPr>
          <p:cNvPr id="4" name="Slide Number Placeholder 3"/>
          <p:cNvSpPr>
            <a:spLocks noGrp="1"/>
          </p:cNvSpPr>
          <p:nvPr>
            <p:ph type="sldNum" sz="quarter" idx="10"/>
          </p:nvPr>
        </p:nvSpPr>
        <p:spPr/>
        <p:txBody>
          <a:bodyPr/>
          <a:lstStyle/>
          <a:p>
            <a:fld id="{8AB7AF91-AAD1-3E41-B613-0D32D22FF087}" type="slidenum">
              <a:rPr lang="en-US" smtClean="0"/>
              <a:t>20</a:t>
            </a:fld>
            <a:endParaRPr lang="en-US" dirty="0"/>
          </a:p>
        </p:txBody>
      </p:sp>
    </p:spTree>
    <p:extLst>
      <p:ext uri="{BB962C8B-B14F-4D97-AF65-F5344CB8AC3E}">
        <p14:creationId xmlns:p14="http://schemas.microsoft.com/office/powerpoint/2010/main" val="3827179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Improve your knowledge</a:t>
            </a:r>
            <a:r>
              <a:rPr lang="en-US" baseline="0" dirty="0" smtClean="0"/>
              <a:t> of these injuries, the way they are repaired, and how they are rehabilitated. </a:t>
            </a:r>
            <a:endParaRPr lang="en-US" dirty="0"/>
          </a:p>
        </p:txBody>
      </p:sp>
      <p:sp>
        <p:nvSpPr>
          <p:cNvPr id="4" name="Slide Number Placeholder 3"/>
          <p:cNvSpPr>
            <a:spLocks noGrp="1"/>
          </p:cNvSpPr>
          <p:nvPr>
            <p:ph type="sldNum" sz="quarter" idx="10"/>
          </p:nvPr>
        </p:nvSpPr>
        <p:spPr/>
        <p:txBody>
          <a:bodyPr/>
          <a:lstStyle/>
          <a:p>
            <a:fld id="{8AB7AF91-AAD1-3E41-B613-0D32D22FF087}" type="slidenum">
              <a:rPr lang="en-US" smtClean="0"/>
              <a:t>2</a:t>
            </a:fld>
            <a:endParaRPr lang="en-US" dirty="0"/>
          </a:p>
        </p:txBody>
      </p:sp>
    </p:spTree>
    <p:extLst>
      <p:ext uri="{BB962C8B-B14F-4D97-AF65-F5344CB8AC3E}">
        <p14:creationId xmlns:p14="http://schemas.microsoft.com/office/powerpoint/2010/main" val="3338310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Different thoughts on inside out, and outside in. Double</a:t>
            </a:r>
            <a:r>
              <a:rPr lang="en-US" baseline="0" dirty="0" smtClean="0"/>
              <a:t> vertical suture is the strongest. </a:t>
            </a:r>
          </a:p>
          <a:p>
            <a:r>
              <a:rPr lang="en-US" baseline="0" dirty="0" smtClean="0"/>
              <a:t>Trephination or “debridement” of the vascular part of the meniscus occurs, along with debridement of the torn edges to cause bleeding so the edges of the tear will heal. </a:t>
            </a:r>
          </a:p>
          <a:p>
            <a:r>
              <a:rPr lang="en-US" baseline="0" dirty="0" smtClean="0"/>
              <a:t>Remember that the lateral 1/3 of the meniscus has better healing rate and will heal faster than repair of tear in the lateral 2/3rds…</a:t>
            </a:r>
          </a:p>
          <a:p>
            <a:endParaRPr lang="en-US" dirty="0" smtClean="0"/>
          </a:p>
          <a:p>
            <a:r>
              <a:rPr lang="en-US" dirty="0" smtClean="0"/>
              <a:t>http://ajs.sagepub.com/content/39/5/1008/F2.large.jpg</a:t>
            </a:r>
            <a:endParaRPr lang="en-US" dirty="0"/>
          </a:p>
        </p:txBody>
      </p:sp>
      <p:sp>
        <p:nvSpPr>
          <p:cNvPr id="4" name="Slide Number Placeholder 3"/>
          <p:cNvSpPr>
            <a:spLocks noGrp="1"/>
          </p:cNvSpPr>
          <p:nvPr>
            <p:ph type="sldNum" sz="quarter" idx="10"/>
          </p:nvPr>
        </p:nvSpPr>
        <p:spPr/>
        <p:txBody>
          <a:bodyPr/>
          <a:lstStyle/>
          <a:p>
            <a:fld id="{8AB7AF91-AAD1-3E41-B613-0D32D22FF087}" type="slidenum">
              <a:rPr lang="en-US" smtClean="0"/>
              <a:t>21</a:t>
            </a:fld>
            <a:endParaRPr lang="en-US" dirty="0"/>
          </a:p>
        </p:txBody>
      </p:sp>
    </p:spTree>
    <p:extLst>
      <p:ext uri="{BB962C8B-B14F-4D97-AF65-F5344CB8AC3E}">
        <p14:creationId xmlns:p14="http://schemas.microsoft.com/office/powerpoint/2010/main" val="20446992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http://www.youtube.com/v/WAdTnrI_VUE?version=3&amp;start=385&amp;end=481&amp;autoplay=1&amp;hl=en_US&amp;rel=0</a:t>
            </a:r>
            <a:endParaRPr lang="en-US" b="1" dirty="0"/>
          </a:p>
        </p:txBody>
      </p:sp>
      <p:sp>
        <p:nvSpPr>
          <p:cNvPr id="4" name="Slide Number Placeholder 3"/>
          <p:cNvSpPr>
            <a:spLocks noGrp="1"/>
          </p:cNvSpPr>
          <p:nvPr>
            <p:ph type="sldNum" sz="quarter" idx="10"/>
          </p:nvPr>
        </p:nvSpPr>
        <p:spPr/>
        <p:txBody>
          <a:bodyPr/>
          <a:lstStyle/>
          <a:p>
            <a:fld id="{8AB7AF91-AAD1-3E41-B613-0D32D22FF087}" type="slidenum">
              <a:rPr lang="en-US" smtClean="0"/>
              <a:t>22</a:t>
            </a:fld>
            <a:endParaRPr lang="en-US" dirty="0"/>
          </a:p>
        </p:txBody>
      </p:sp>
    </p:spTree>
    <p:extLst>
      <p:ext uri="{BB962C8B-B14F-4D97-AF65-F5344CB8AC3E}">
        <p14:creationId xmlns:p14="http://schemas.microsoft.com/office/powerpoint/2010/main" val="9575467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Pressure</a:t>
            </a:r>
            <a:r>
              <a:rPr lang="en-US" baseline="0" dirty="0" smtClean="0"/>
              <a:t> from coaches, players, parents etc. for RTP in time for season or playoffs.</a:t>
            </a:r>
            <a:endParaRPr lang="en-US" dirty="0"/>
          </a:p>
        </p:txBody>
      </p:sp>
      <p:sp>
        <p:nvSpPr>
          <p:cNvPr id="4" name="Slide Number Placeholder 3"/>
          <p:cNvSpPr>
            <a:spLocks noGrp="1"/>
          </p:cNvSpPr>
          <p:nvPr>
            <p:ph type="sldNum" sz="quarter" idx="10"/>
          </p:nvPr>
        </p:nvSpPr>
        <p:spPr/>
        <p:txBody>
          <a:bodyPr/>
          <a:lstStyle/>
          <a:p>
            <a:fld id="{8AB7AF91-AAD1-3E41-B613-0D32D22FF087}" type="slidenum">
              <a:rPr lang="en-US" smtClean="0"/>
              <a:t>23</a:t>
            </a:fld>
            <a:endParaRPr lang="en-US" dirty="0"/>
          </a:p>
        </p:txBody>
      </p:sp>
    </p:spTree>
    <p:extLst>
      <p:ext uri="{BB962C8B-B14F-4D97-AF65-F5344CB8AC3E}">
        <p14:creationId xmlns:p14="http://schemas.microsoft.com/office/powerpoint/2010/main" val="1494709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Athlete needs more caloric intake for fuel than the average adult. Average adult needs a 2,000 calorie diet a day to function. </a:t>
            </a:r>
            <a:r>
              <a:rPr lang="en-US" baseline="0" dirty="0" smtClean="0"/>
              <a:t>The elite D1 athlete that is rehabbing 5-7 days a week needs between 19-23 kcal per pound a day (depending on stage of rehab, don’t need this much if they are in early phase mat drills) Athletes diet while exercising or in high-level rehab (Phase II): Are they eating and not skipping breakfast? They need more calories to turn</a:t>
            </a:r>
          </a:p>
          <a:p>
            <a:pPr marL="628650" lvl="1" indent="-171450">
              <a:buFont typeface="Arial"/>
              <a:buChar char="•"/>
            </a:pPr>
            <a:r>
              <a:rPr lang="en-US" baseline="0" dirty="0" smtClean="0"/>
              <a:t>3.3 to 4.4g of protein per lb. of body weight</a:t>
            </a:r>
          </a:p>
          <a:p>
            <a:pPr marL="628650" lvl="1" indent="-171450">
              <a:buFont typeface="Arial"/>
              <a:buChar char="•"/>
            </a:pPr>
            <a:r>
              <a:rPr lang="en-US" baseline="0" dirty="0" smtClean="0"/>
              <a:t>11 to 13 g of carbohydrates per lb. of body (in non-endurance athletes)</a:t>
            </a:r>
          </a:p>
          <a:p>
            <a:pPr marL="628650" lvl="1" indent="-171450">
              <a:buFont typeface="Arial"/>
              <a:buChar char="•"/>
            </a:pPr>
            <a:r>
              <a:rPr lang="en-US" baseline="0" dirty="0" smtClean="0"/>
              <a:t>20% of calories should be from fat with an emphasis on HDL</a:t>
            </a:r>
          </a:p>
          <a:p>
            <a:pPr marL="628650" lvl="1" indent="-171450">
              <a:buFont typeface="Arial"/>
              <a:buChar char="•"/>
            </a:pPr>
            <a:r>
              <a:rPr lang="en-US" baseline="0" dirty="0" smtClean="0"/>
              <a:t>Recommending vitamins and minerals?: Eat a well balanced meal (what do you get when you buy expensive supplements? expensive urine)</a:t>
            </a:r>
          </a:p>
          <a:p>
            <a:pPr marL="171450" lvl="0" indent="-171450">
              <a:buFont typeface="Arial"/>
              <a:buChar char="•"/>
            </a:pPr>
            <a:r>
              <a:rPr lang="en-US" baseline="0" dirty="0" smtClean="0"/>
              <a:t>Hydration important (you know this): These numbers are more for practice and games</a:t>
            </a:r>
          </a:p>
          <a:p>
            <a:pPr marL="628650" lvl="1" indent="-171450">
              <a:buFont typeface="Arial"/>
              <a:buChar char="•"/>
            </a:pPr>
            <a:r>
              <a:rPr lang="en-US" baseline="0" dirty="0" smtClean="0"/>
              <a:t>16 fl oz of a cool beverage before</a:t>
            </a:r>
          </a:p>
          <a:p>
            <a:pPr marL="628650" lvl="1" indent="-171450">
              <a:buFont typeface="Arial"/>
              <a:buChar char="•"/>
            </a:pPr>
            <a:r>
              <a:rPr lang="en-US" baseline="0" dirty="0" smtClean="0"/>
              <a:t>6-8 fl oz during</a:t>
            </a:r>
          </a:p>
          <a:p>
            <a:pPr marL="628650" lvl="1" indent="-171450">
              <a:buFont typeface="Arial"/>
              <a:buChar char="•"/>
            </a:pPr>
            <a:r>
              <a:rPr lang="en-US" baseline="0" dirty="0" smtClean="0"/>
              <a:t>Replenish 1 pint for every pound lost during</a:t>
            </a:r>
          </a:p>
          <a:p>
            <a:pPr marL="628650" lvl="1" indent="-171450">
              <a:buFont typeface="Arial"/>
              <a:buChar char="•"/>
            </a:pPr>
            <a:r>
              <a:rPr lang="en-US" baseline="0" dirty="0" smtClean="0"/>
              <a:t>On top of normal 9-13 cups of H2O daily</a:t>
            </a:r>
          </a:p>
          <a:p>
            <a:pPr marL="171450" lvl="0" indent="-171450">
              <a:buFont typeface="Arial"/>
              <a:buChar char="•"/>
            </a:pPr>
            <a:r>
              <a:rPr lang="en-US" baseline="0" dirty="0" smtClean="0"/>
              <a:t>Weight: We have seen athletes rapidly gain or lose weight after a major orthopedic injury. When appropriate…</a:t>
            </a:r>
          </a:p>
          <a:p>
            <a:pPr marL="628650" lvl="1" indent="-171450">
              <a:buFont typeface="Arial"/>
              <a:buChar char="•"/>
            </a:pPr>
            <a:r>
              <a:rPr lang="en-US" baseline="0" dirty="0" smtClean="0"/>
              <a:t>Gain weight: 2,500 extra kilocalories are required to gain 1 pound of lean tissue</a:t>
            </a:r>
          </a:p>
          <a:p>
            <a:pPr marL="628650" lvl="1" indent="-171450">
              <a:buFont typeface="Arial"/>
              <a:buChar char="•"/>
            </a:pPr>
            <a:r>
              <a:rPr lang="en-US" baseline="0" dirty="0" smtClean="0"/>
              <a:t>Lose weight: no less than 1,800 to 2,000 kcal/day as a starting point</a:t>
            </a:r>
          </a:p>
          <a:p>
            <a:pPr marL="171450" lvl="0" indent="-171450">
              <a:buFont typeface="Arial"/>
              <a:buChar char="•"/>
            </a:pPr>
            <a:r>
              <a:rPr lang="en-US" baseline="0" dirty="0" smtClean="0"/>
              <a:t>Psychological: Rehab is as much mental as physical, look for signs of withdrawal, anxiety, mood swings etc. You guys know more than anyone how stressful it can be to balance school and athletics. Be a cheerleader for the athlete: Explain that rehab is not always a steady gain in improvements, sometimes there are plateau’s. </a:t>
            </a:r>
          </a:p>
          <a:p>
            <a:pPr marL="171450" lvl="0" indent="-171450">
              <a:buFont typeface="Arial"/>
              <a:buChar char="•"/>
            </a:pPr>
            <a:r>
              <a:rPr lang="en-US" baseline="0" dirty="0" smtClean="0"/>
              <a:t>These are all  general recommendations. REFER to appropriate personnel if you are unsure or if situation is outside your scope of practice. </a:t>
            </a:r>
          </a:p>
          <a:p>
            <a:pPr marL="171450" lvl="0" indent="-171450">
              <a:buFont typeface="Arial"/>
              <a:buChar char="•"/>
            </a:pPr>
            <a:endParaRPr lang="en-US" baseline="0" dirty="0" smtClean="0"/>
          </a:p>
          <a:p>
            <a:pPr marL="171450" lvl="0" indent="-171450">
              <a:buFont typeface="Arial"/>
              <a:buChar char="•"/>
            </a:pPr>
            <a:endParaRPr lang="en-US" baseline="0" dirty="0" smtClean="0"/>
          </a:p>
          <a:p>
            <a:pPr marL="171450" lvl="0" indent="-171450">
              <a:buFont typeface="Arial"/>
              <a:buChar char="•"/>
            </a:pPr>
            <a:r>
              <a:rPr lang="en-US" baseline="0" dirty="0" smtClean="0"/>
              <a:t>https://racingweight.files.wordpress.com/2012/12/rw2_facebookcoverpage.jpg?w=584&amp;h=216</a:t>
            </a:r>
          </a:p>
          <a:p>
            <a:pPr marL="171450" lvl="0" indent="-171450">
              <a:buFont typeface="Arial"/>
              <a:buChar char="•"/>
            </a:pPr>
            <a:endParaRPr lang="en-US" baseline="0" dirty="0" smtClean="0"/>
          </a:p>
          <a:p>
            <a:pPr marL="171450" lvl="0" indent="-171450">
              <a:buFont typeface="Arial"/>
              <a:buChar char="•"/>
            </a:pPr>
            <a:endParaRPr lang="en-US" baseline="0" dirty="0" smtClean="0"/>
          </a:p>
          <a:p>
            <a:pPr marL="171450" lvl="0" indent="-171450">
              <a:buFont typeface="Arial"/>
              <a:buChar char="•"/>
            </a:pPr>
            <a:endParaRPr lang="en-US" baseline="0" dirty="0" smtClean="0"/>
          </a:p>
          <a:p>
            <a:pPr marL="171450" lvl="0" indent="-171450">
              <a:buFont typeface="Arial"/>
              <a:buChar char="•"/>
            </a:pPr>
            <a:endParaRPr lang="en-US" baseline="0" dirty="0" smtClean="0"/>
          </a:p>
          <a:p>
            <a:pPr marL="171450" lvl="0" indent="-171450">
              <a:buFont typeface="Arial"/>
              <a:buChar char="•"/>
            </a:pPr>
            <a:endParaRPr lang="en-US" baseline="0" dirty="0" smtClean="0"/>
          </a:p>
          <a:p>
            <a:pPr marL="628650" lvl="1" indent="-171450">
              <a:buFont typeface="Arial"/>
              <a:buChar char="•"/>
            </a:pPr>
            <a:endParaRPr lang="en-US" baseline="0" dirty="0" smtClean="0"/>
          </a:p>
          <a:p>
            <a:pPr marL="0" indent="0">
              <a:buFontTx/>
              <a:buNone/>
            </a:pPr>
            <a:r>
              <a:rPr lang="en-US" baseline="0" dirty="0" smtClean="0"/>
              <a:t> </a:t>
            </a:r>
            <a:endParaRPr lang="en-US" dirty="0" smtClean="0"/>
          </a:p>
          <a:p>
            <a:endParaRPr lang="en-US" dirty="0" smtClean="0"/>
          </a:p>
          <a:p>
            <a:r>
              <a:rPr lang="en-US" dirty="0" smtClean="0"/>
              <a:t>CSCS book (cite</a:t>
            </a:r>
            <a:r>
              <a:rPr lang="en-US" baseline="0" dirty="0" smtClean="0"/>
              <a:t> correctly)</a:t>
            </a:r>
            <a:endParaRPr lang="en-US" dirty="0"/>
          </a:p>
        </p:txBody>
      </p:sp>
      <p:sp>
        <p:nvSpPr>
          <p:cNvPr id="4" name="Slide Number Placeholder 3"/>
          <p:cNvSpPr>
            <a:spLocks noGrp="1"/>
          </p:cNvSpPr>
          <p:nvPr>
            <p:ph type="sldNum" sz="quarter" idx="10"/>
          </p:nvPr>
        </p:nvSpPr>
        <p:spPr/>
        <p:txBody>
          <a:bodyPr/>
          <a:lstStyle/>
          <a:p>
            <a:fld id="{8AB7AF91-AAD1-3E41-B613-0D32D22FF087}" type="slidenum">
              <a:rPr lang="en-US" smtClean="0"/>
              <a:t>24</a:t>
            </a:fld>
            <a:endParaRPr lang="en-US" dirty="0"/>
          </a:p>
        </p:txBody>
      </p:sp>
    </p:spTree>
    <p:extLst>
      <p:ext uri="{BB962C8B-B14F-4D97-AF65-F5344CB8AC3E}">
        <p14:creationId xmlns:p14="http://schemas.microsoft.com/office/powerpoint/2010/main" val="27291255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Your</a:t>
            </a:r>
            <a:r>
              <a:rPr lang="en-US" baseline="0" dirty="0" smtClean="0"/>
              <a:t> role on rehab team, surgeon sets protocol who is the primary clinician responsible for rehab? PT, ATC?</a:t>
            </a:r>
          </a:p>
          <a:p>
            <a:pPr marL="171450" indent="-171450">
              <a:buFont typeface="Arial"/>
              <a:buChar char="•"/>
            </a:pPr>
            <a:r>
              <a:rPr lang="en-US" baseline="0" dirty="0" smtClean="0"/>
              <a:t>Be able to delegate to students and strength coaches, according to the National strength and conditioning association (certifies strength coaches) athletes SHOULD not begin lifting with strength coaches until they have a sports physical and green light from the team docs and/or ATC’s. Injured athletes should have detailed instructions from sports med team about what is appropriate and not appropriate to do in the weight room or field. </a:t>
            </a:r>
          </a:p>
          <a:p>
            <a:pPr marL="171450" indent="-171450">
              <a:buFont typeface="Arial"/>
              <a:buChar char="•"/>
            </a:pPr>
            <a:r>
              <a:rPr lang="en-US" baseline="0" dirty="0" smtClean="0"/>
              <a:t>If you don’t know get help! From the MD, PT, other ATC’s, high level research etc.</a:t>
            </a:r>
          </a:p>
          <a:p>
            <a:pPr marL="171450" indent="-171450">
              <a:buFont typeface="Arial"/>
              <a:buChar char="•"/>
            </a:pPr>
            <a:endParaRPr lang="en-US" baseline="0" dirty="0" smtClean="0"/>
          </a:p>
          <a:p>
            <a:pPr marL="171450" indent="-171450">
              <a:buFont typeface="Arial"/>
              <a:buChar char="•"/>
            </a:pPr>
            <a:r>
              <a:rPr lang="en-US" baseline="0" dirty="0" smtClean="0"/>
              <a:t>Any questions so far, please ask questions!!!</a:t>
            </a:r>
            <a:endParaRPr lang="en-US" dirty="0"/>
          </a:p>
        </p:txBody>
      </p:sp>
      <p:sp>
        <p:nvSpPr>
          <p:cNvPr id="4" name="Slide Number Placeholder 3"/>
          <p:cNvSpPr>
            <a:spLocks noGrp="1"/>
          </p:cNvSpPr>
          <p:nvPr>
            <p:ph type="sldNum" sz="quarter" idx="10"/>
          </p:nvPr>
        </p:nvSpPr>
        <p:spPr/>
        <p:txBody>
          <a:bodyPr/>
          <a:lstStyle/>
          <a:p>
            <a:fld id="{8AB7AF91-AAD1-3E41-B613-0D32D22FF087}" type="slidenum">
              <a:rPr lang="en-US" smtClean="0"/>
              <a:t>25</a:t>
            </a:fld>
            <a:endParaRPr lang="en-US" dirty="0"/>
          </a:p>
        </p:txBody>
      </p:sp>
    </p:spTree>
    <p:extLst>
      <p:ext uri="{BB962C8B-B14F-4D97-AF65-F5344CB8AC3E}">
        <p14:creationId xmlns:p14="http://schemas.microsoft.com/office/powerpoint/2010/main" val="777094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Following injury before surgery</a:t>
            </a:r>
          </a:p>
          <a:p>
            <a:pPr marL="171450" indent="-171450">
              <a:buFont typeface="Arial"/>
              <a:buChar char="•"/>
            </a:pPr>
            <a:r>
              <a:rPr lang="en-US" dirty="0" smtClean="0"/>
              <a:t>Goals:</a:t>
            </a:r>
            <a:r>
              <a:rPr lang="en-US" baseline="0" dirty="0" smtClean="0"/>
              <a:t> Get them ready for surgery</a:t>
            </a:r>
            <a:endParaRPr lang="en-US" dirty="0" smtClean="0"/>
          </a:p>
          <a:p>
            <a:pPr marL="171450" indent="-171450">
              <a:buFont typeface="Arial"/>
              <a:buChar char="•"/>
            </a:pPr>
            <a:r>
              <a:rPr lang="en-US" dirty="0" smtClean="0"/>
              <a:t>NOTE: The</a:t>
            </a:r>
            <a:r>
              <a:rPr lang="en-US" baseline="0" dirty="0" smtClean="0"/>
              <a:t> protocols being presented may vary from other physician protocols, they are only suggestions based in evidence for a stand alone ACL-R or stand alone meniscus repair. Timelines can also vary.</a:t>
            </a:r>
            <a:endParaRPr lang="en-US" dirty="0" smtClean="0"/>
          </a:p>
        </p:txBody>
      </p:sp>
      <p:sp>
        <p:nvSpPr>
          <p:cNvPr id="4" name="Slide Number Placeholder 3"/>
          <p:cNvSpPr>
            <a:spLocks noGrp="1"/>
          </p:cNvSpPr>
          <p:nvPr>
            <p:ph type="sldNum" sz="quarter" idx="10"/>
          </p:nvPr>
        </p:nvSpPr>
        <p:spPr/>
        <p:txBody>
          <a:bodyPr/>
          <a:lstStyle/>
          <a:p>
            <a:fld id="{8AB7AF91-AAD1-3E41-B613-0D32D22FF087}" type="slidenum">
              <a:rPr lang="en-US" smtClean="0"/>
              <a:t>26</a:t>
            </a:fld>
            <a:endParaRPr lang="en-US" dirty="0"/>
          </a:p>
        </p:txBody>
      </p:sp>
    </p:spTree>
    <p:extLst>
      <p:ext uri="{BB962C8B-B14F-4D97-AF65-F5344CB8AC3E}">
        <p14:creationId xmlns:p14="http://schemas.microsoft.com/office/powerpoint/2010/main" val="12734347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baseline="0" dirty="0" smtClean="0"/>
              <a:t>2 point gait with crutches (2 with the advancement to 1 crutch)</a:t>
            </a:r>
          </a:p>
          <a:p>
            <a:pPr marL="171450" indent="-171450">
              <a:buFont typeface="Arial"/>
              <a:buChar char="•"/>
            </a:pPr>
            <a:r>
              <a:rPr lang="en-US" baseline="0" dirty="0" smtClean="0"/>
              <a:t>Eccentric quad strengthening </a:t>
            </a:r>
            <a:r>
              <a:rPr lang="en-US" baseline="0" dirty="0" smtClean="0">
                <a:sym typeface="Wingdings"/>
              </a:rPr>
              <a:t> Make sure quad is contracting only and the knee flattens to the table, avoid squeezing entire LE muscle group to attain leg strengthening. ( This helps isolate quad muscle for later stages of neuro re-ed.</a:t>
            </a:r>
          </a:p>
          <a:p>
            <a:pPr marL="171450" indent="-171450">
              <a:buFont typeface="Arial"/>
              <a:buChar char="•"/>
            </a:pPr>
            <a:r>
              <a:rPr lang="en-US" baseline="0" dirty="0" smtClean="0">
                <a:sym typeface="Wingdings"/>
              </a:rPr>
              <a:t>Heel slides: Movement Prevents swelling from turning into arthrofibrosis. Some surgeons will have a pre-surgical strength and ROM goal (ie: 90 degrees of flexion and 0 degrees of extension with a SLR)</a:t>
            </a:r>
          </a:p>
          <a:p>
            <a:pPr marL="171450" indent="-171450">
              <a:buFont typeface="Arial"/>
              <a:buChar char="•"/>
            </a:pPr>
            <a:r>
              <a:rPr lang="en-US" baseline="0" dirty="0" smtClean="0">
                <a:sym typeface="Wingdings"/>
              </a:rPr>
              <a:t>Educate patient: Discuss surgery  timeline, rehab goals, surgical procedure, do’s and don’ts, pain, address any questions the patient has. As future providers you will spend the most time with patient, they will trust you and come to you with questions.</a:t>
            </a:r>
          </a:p>
          <a:p>
            <a:pPr marL="171450" indent="-171450">
              <a:buFont typeface="Arial"/>
              <a:buChar char="•"/>
            </a:pPr>
            <a:endParaRPr lang="en-US" baseline="0" dirty="0" smtClean="0">
              <a:sym typeface="Wingdings"/>
            </a:endParaRPr>
          </a:p>
          <a:p>
            <a:pPr marL="228600" indent="-228600">
              <a:buFont typeface="+mj-lt"/>
              <a:buAutoNum type="arabicPeriod"/>
            </a:pPr>
            <a:r>
              <a:rPr lang="en-US" baseline="0" dirty="0" smtClean="0">
                <a:sym typeface="Wingdings"/>
              </a:rPr>
              <a:t>http://www.whyiexercise.com/images/Knee.exercises.quad.sets.jpg</a:t>
            </a:r>
          </a:p>
          <a:p>
            <a:pPr marL="228600" indent="-228600">
              <a:buFont typeface="+mj-lt"/>
              <a:buAutoNum type="arabicPeriod"/>
            </a:pPr>
            <a:r>
              <a:rPr lang="en-US" baseline="0" dirty="0" smtClean="0">
                <a:sym typeface="Wingdings"/>
              </a:rPr>
              <a:t>http://www.sw.org/misc/health/images/%7B72DABDF4-21DD-48F8-AD08-981ECE8B4271%7D.JPG</a:t>
            </a:r>
          </a:p>
          <a:p>
            <a:pPr marL="171450" indent="-171450">
              <a:buFont typeface="Arial"/>
              <a:buChar char="•"/>
            </a:pPr>
            <a:endParaRPr lang="en-US" baseline="0" dirty="0" smtClean="0"/>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8AB7AF91-AAD1-3E41-B613-0D32D22FF087}" type="slidenum">
              <a:rPr lang="en-US" smtClean="0"/>
              <a:t>27</a:t>
            </a:fld>
            <a:endParaRPr lang="en-US" dirty="0"/>
          </a:p>
        </p:txBody>
      </p:sp>
    </p:spTree>
    <p:extLst>
      <p:ext uri="{BB962C8B-B14F-4D97-AF65-F5344CB8AC3E}">
        <p14:creationId xmlns:p14="http://schemas.microsoft.com/office/powerpoint/2010/main" val="6228872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Goals Protect the graft, control pain</a:t>
            </a:r>
            <a:r>
              <a:rPr lang="en-US" baseline="0" dirty="0" smtClean="0"/>
              <a:t> and swelling. Recover PROM and AROM as well as neuromuscular control. Decrease and prevent quad inhibition.</a:t>
            </a:r>
          </a:p>
          <a:p>
            <a:pPr marL="171450" indent="-171450">
              <a:buFont typeface="Arial"/>
              <a:buChar char="•"/>
            </a:pPr>
            <a:r>
              <a:rPr lang="en-US" baseline="0" dirty="0" smtClean="0"/>
              <a:t>Knee is swollen, painful, warm, red and stiff. The graft is in the early healing phase, strength is not optimal, weakest at bone-graft interface due to formation of scar at interface. Overly aggressive activities are detrimental to the graft.</a:t>
            </a:r>
            <a:endParaRPr lang="en-US" dirty="0"/>
          </a:p>
        </p:txBody>
      </p:sp>
      <p:sp>
        <p:nvSpPr>
          <p:cNvPr id="4" name="Slide Number Placeholder 3"/>
          <p:cNvSpPr>
            <a:spLocks noGrp="1"/>
          </p:cNvSpPr>
          <p:nvPr>
            <p:ph type="sldNum" sz="quarter" idx="10"/>
          </p:nvPr>
        </p:nvSpPr>
        <p:spPr/>
        <p:txBody>
          <a:bodyPr/>
          <a:lstStyle/>
          <a:p>
            <a:fld id="{8AB7AF91-AAD1-3E41-B613-0D32D22FF087}" type="slidenum">
              <a:rPr lang="en-US" smtClean="0"/>
              <a:t>28</a:t>
            </a:fld>
            <a:endParaRPr lang="en-US" dirty="0"/>
          </a:p>
        </p:txBody>
      </p:sp>
    </p:spTree>
    <p:extLst>
      <p:ext uri="{BB962C8B-B14F-4D97-AF65-F5344CB8AC3E}">
        <p14:creationId xmlns:p14="http://schemas.microsoft.com/office/powerpoint/2010/main" val="17727369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Goals: Same as ACL,</a:t>
            </a:r>
            <a:r>
              <a:rPr lang="en-US" baseline="0" dirty="0" smtClean="0"/>
              <a:t> protect the repair</a:t>
            </a:r>
          </a:p>
          <a:p>
            <a:pPr marL="171450" indent="-171450">
              <a:buFont typeface="Arial"/>
              <a:buChar char="•"/>
            </a:pPr>
            <a:r>
              <a:rPr lang="en-US" baseline="0" dirty="0" smtClean="0"/>
              <a:t>Tissue: Hardest lit search I have ever done!! Not able to find a lot of information on meniscus healing at specific stages after surgical repair. (Not sure why). </a:t>
            </a:r>
          </a:p>
          <a:p>
            <a:pPr marL="628650" lvl="1" indent="-171450">
              <a:buFont typeface="Arial"/>
              <a:buChar char="•"/>
            </a:pPr>
            <a:r>
              <a:rPr lang="en-US" baseline="0" dirty="0" smtClean="0"/>
              <a:t>One animal study stated at 6-weeks the meniscus is 50-100% fully healed in the avascular white zone of sheep that underwent suture repair. </a:t>
            </a:r>
          </a:p>
          <a:p>
            <a:pPr marL="628650" lvl="1" indent="-171450">
              <a:buFont typeface="Arial"/>
              <a:buChar char="•"/>
            </a:pPr>
            <a:r>
              <a:rPr lang="en-US" baseline="0" dirty="0" smtClean="0"/>
              <a:t>Another animal study states that tensile strength was not fully restored in a non-surgical meniscus tear of the vascular 1/3 red zone left in situ, until 12-16 weeks (non-surgical)</a:t>
            </a:r>
          </a:p>
          <a:p>
            <a:pPr marL="628650" lvl="1" indent="-171450">
              <a:buFont typeface="Arial"/>
              <a:buChar char="•"/>
            </a:pPr>
            <a:r>
              <a:rPr lang="en-US" baseline="0" dirty="0" smtClean="0"/>
              <a:t>Be cautious with rehab!</a:t>
            </a:r>
            <a:endParaRPr lang="en-US" dirty="0"/>
          </a:p>
        </p:txBody>
      </p:sp>
      <p:sp>
        <p:nvSpPr>
          <p:cNvPr id="4" name="Slide Number Placeholder 3"/>
          <p:cNvSpPr>
            <a:spLocks noGrp="1"/>
          </p:cNvSpPr>
          <p:nvPr>
            <p:ph type="sldNum" sz="quarter" idx="10"/>
          </p:nvPr>
        </p:nvSpPr>
        <p:spPr/>
        <p:txBody>
          <a:bodyPr/>
          <a:lstStyle/>
          <a:p>
            <a:fld id="{8AB7AF91-AAD1-3E41-B613-0D32D22FF087}" type="slidenum">
              <a:rPr lang="en-US" smtClean="0"/>
              <a:t>29</a:t>
            </a:fld>
            <a:endParaRPr lang="en-US" dirty="0"/>
          </a:p>
        </p:txBody>
      </p:sp>
    </p:spTree>
    <p:extLst>
      <p:ext uri="{BB962C8B-B14F-4D97-AF65-F5344CB8AC3E}">
        <p14:creationId xmlns:p14="http://schemas.microsoft.com/office/powerpoint/2010/main" val="30584547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RICE, stim, u/s</a:t>
            </a:r>
          </a:p>
          <a:p>
            <a:pPr marL="171450" indent="-171450">
              <a:buFont typeface="Arial"/>
              <a:buChar char="•"/>
            </a:pPr>
            <a:r>
              <a:rPr lang="en-US" dirty="0" smtClean="0"/>
              <a:t>QS</a:t>
            </a:r>
          </a:p>
          <a:p>
            <a:pPr marL="171450" indent="-171450">
              <a:buFont typeface="Arial"/>
              <a:buChar char="•"/>
            </a:pPr>
            <a:r>
              <a:rPr lang="en-US" dirty="0" smtClean="0"/>
              <a:t>Heel</a:t>
            </a:r>
            <a:r>
              <a:rPr lang="en-US" baseline="0" dirty="0" smtClean="0"/>
              <a:t> slides (limited to 90 usually at this phase)</a:t>
            </a:r>
          </a:p>
          <a:p>
            <a:pPr marL="171450" indent="-171450">
              <a:buFont typeface="Arial"/>
              <a:buChar char="•"/>
            </a:pPr>
            <a:r>
              <a:rPr lang="en-US" baseline="0" dirty="0" smtClean="0"/>
              <a:t>TKE: This statement confused me, is a TKE an exercise or state of knee position? BOTH. Terminal knee extension is when the knee is fully extended, the joint is at it’s maximal congruency (closed packed position) “Screw home mechanism” in place (anyone know what that is?) OKC</a:t>
            </a:r>
            <a:r>
              <a:rPr lang="en-US" baseline="0" dirty="0" smtClean="0">
                <a:sym typeface="Wingdings"/>
              </a:rPr>
              <a:t> tibia externally rotated around 20 degrees about the femur. CKC Femur is internally rotated about the tibia. (Knee model)</a:t>
            </a:r>
          </a:p>
          <a:p>
            <a:pPr marL="628650" lvl="1" indent="-171450">
              <a:buFont typeface="Arial"/>
              <a:buChar char="•"/>
            </a:pPr>
            <a:r>
              <a:rPr lang="en-US" baseline="0" dirty="0" smtClean="0">
                <a:sym typeface="Wingdings"/>
              </a:rPr>
              <a:t>Have everyone do a LAQ and squeeze quad at end range ext: explain tibia externally rotated on the femur to lock out or “screw home” the knee</a:t>
            </a:r>
          </a:p>
          <a:p>
            <a:pPr marL="628650" lvl="1" indent="-171450">
              <a:buFont typeface="Arial"/>
              <a:buChar char="•"/>
            </a:pPr>
            <a:r>
              <a:rPr lang="en-US" baseline="0" dirty="0" smtClean="0">
                <a:sym typeface="Wingdings"/>
              </a:rPr>
              <a:t>Everyone perform a mini squat: The femur internally rotated on on the tibia to “screw home” knee</a:t>
            </a:r>
          </a:p>
          <a:p>
            <a:pPr marL="457200" lvl="1" indent="0">
              <a:buFont typeface="Arial"/>
              <a:buNone/>
            </a:pPr>
            <a:endParaRPr lang="en-US" b="1" u="sng" baseline="0" dirty="0" smtClean="0">
              <a:solidFill>
                <a:srgbClr val="FF0000"/>
              </a:solidFill>
              <a:sym typeface="Wingdings"/>
            </a:endParaRPr>
          </a:p>
          <a:p>
            <a:pPr marL="171450" lvl="0" indent="-171450">
              <a:buFont typeface="Arial"/>
              <a:buChar char="•"/>
            </a:pPr>
            <a:r>
              <a:rPr lang="en-US" b="0" u="none" baseline="0" dirty="0" smtClean="0">
                <a:solidFill>
                  <a:schemeClr val="tx1"/>
                </a:solidFill>
                <a:sym typeface="Wingdings"/>
              </a:rPr>
              <a:t>There are pictures with people performing TKE’s with bands around the knee or balls behind the knee, does this encourage h/s activation?</a:t>
            </a:r>
          </a:p>
          <a:p>
            <a:pPr marL="171450" lvl="0" indent="-171450">
              <a:buFont typeface="Arial"/>
              <a:buChar char="•"/>
            </a:pPr>
            <a:r>
              <a:rPr lang="en-US" b="0" u="none" baseline="0" dirty="0" smtClean="0">
                <a:solidFill>
                  <a:schemeClr val="tx1"/>
                </a:solidFill>
                <a:sym typeface="Wingdings"/>
              </a:rPr>
              <a:t>Patella mobs next slide</a:t>
            </a:r>
          </a:p>
          <a:p>
            <a:pPr marL="171450" lvl="0" indent="-171450">
              <a:buFont typeface="Arial"/>
              <a:buChar char="•"/>
            </a:pPr>
            <a:r>
              <a:rPr lang="en-US" b="0" u="none" baseline="0" dirty="0" smtClean="0">
                <a:solidFill>
                  <a:schemeClr val="tx1"/>
                </a:solidFill>
                <a:sym typeface="Wingdings"/>
              </a:rPr>
              <a:t>Glute strength: Glute sets, clams, hip abd, bridges when flexion and WB status allows.</a:t>
            </a:r>
          </a:p>
          <a:p>
            <a:pPr marL="171450" lvl="0" indent="-171450">
              <a:buFont typeface="Arial"/>
              <a:buChar char="•"/>
            </a:pPr>
            <a:r>
              <a:rPr lang="en-US" b="0" u="none" baseline="0" dirty="0" smtClean="0">
                <a:solidFill>
                  <a:schemeClr val="tx1"/>
                </a:solidFill>
                <a:sym typeface="Wingdings"/>
              </a:rPr>
              <a:t>Russian stim: Decrease quad inhibition, increases QS strength.</a:t>
            </a:r>
          </a:p>
          <a:p>
            <a:pPr marL="171450" lvl="0" indent="-171450">
              <a:buFont typeface="Arial"/>
              <a:buChar char="•"/>
            </a:pPr>
            <a:endParaRPr lang="en-US" b="0" u="none" baseline="0" dirty="0" smtClean="0">
              <a:solidFill>
                <a:schemeClr val="tx1"/>
              </a:solidFill>
            </a:endParaRPr>
          </a:p>
          <a:p>
            <a:pPr marL="171450" indent="-171450">
              <a:buFont typeface="Arial"/>
              <a:buChar char="•"/>
            </a:pPr>
            <a:endParaRPr lang="en-US" baseline="0" dirty="0" smtClean="0">
              <a:solidFill>
                <a:schemeClr val="tx1"/>
              </a:solidFill>
            </a:endParaRPr>
          </a:p>
          <a:p>
            <a:pPr marL="171450" indent="-171450">
              <a:buFont typeface="Arial"/>
              <a:buChar char="•"/>
            </a:pPr>
            <a:endParaRPr lang="en-US" baseline="0" dirty="0" smtClean="0">
              <a:solidFill>
                <a:schemeClr val="tx1"/>
              </a:solidFill>
            </a:endParaRPr>
          </a:p>
          <a:p>
            <a:pPr marL="228600" indent="-228600">
              <a:buFont typeface="+mj-lt"/>
              <a:buAutoNum type="arabicPeriod"/>
            </a:pPr>
            <a:r>
              <a:rPr lang="en-US" baseline="0" dirty="0" smtClean="0">
                <a:solidFill>
                  <a:schemeClr val="tx1"/>
                </a:solidFill>
              </a:rPr>
              <a:t>http://www.scielo.br/img/revistas/clin/v62n1/a10fig02.gif</a:t>
            </a:r>
          </a:p>
          <a:p>
            <a:pPr marL="228600" indent="-228600">
              <a:buFont typeface="+mj-lt"/>
              <a:buAutoNum type="arabicPeriod"/>
            </a:pPr>
            <a:r>
              <a:rPr lang="en-US" baseline="0" dirty="0" smtClean="0">
                <a:solidFill>
                  <a:schemeClr val="tx1"/>
                </a:solidFill>
              </a:rPr>
              <a:t>https://www.t-nation.com/img/photos/2010/10-646-03/TKEstart-380.jpg</a:t>
            </a:r>
          </a:p>
          <a:p>
            <a:pPr marL="171450" indent="-171450">
              <a:buFont typeface="Arial"/>
              <a:buChar char="•"/>
            </a:pPr>
            <a:endParaRPr lang="en-US" dirty="0">
              <a:solidFill>
                <a:schemeClr val="tx1"/>
              </a:solidFill>
            </a:endParaRPr>
          </a:p>
        </p:txBody>
      </p:sp>
      <p:sp>
        <p:nvSpPr>
          <p:cNvPr id="4" name="Slide Number Placeholder 3"/>
          <p:cNvSpPr>
            <a:spLocks noGrp="1"/>
          </p:cNvSpPr>
          <p:nvPr>
            <p:ph type="sldNum" sz="quarter" idx="10"/>
          </p:nvPr>
        </p:nvSpPr>
        <p:spPr/>
        <p:txBody>
          <a:bodyPr/>
          <a:lstStyle/>
          <a:p>
            <a:fld id="{8AB7AF91-AAD1-3E41-B613-0D32D22FF087}" type="slidenum">
              <a:rPr lang="en-US" smtClean="0"/>
              <a:t>30</a:t>
            </a:fld>
            <a:endParaRPr lang="en-US" dirty="0"/>
          </a:p>
        </p:txBody>
      </p:sp>
    </p:spTree>
    <p:extLst>
      <p:ext uri="{BB962C8B-B14F-4D97-AF65-F5344CB8AC3E}">
        <p14:creationId xmlns:p14="http://schemas.microsoft.com/office/powerpoint/2010/main" val="927036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FF0000"/>
                </a:solidFill>
              </a:rPr>
              <a:t>Sports Medicine</a:t>
            </a:r>
            <a:r>
              <a:rPr lang="en-US" b="1" baseline="0" dirty="0" smtClean="0">
                <a:solidFill>
                  <a:srgbClr val="FF0000"/>
                </a:solidFill>
              </a:rPr>
              <a:t> does not mean dealing with athletes only, but maintaining function within the whole population. </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AB7AF91-AAD1-3E41-B613-0D32D22FF087}" type="slidenum">
              <a:rPr lang="en-US" smtClean="0"/>
              <a:t>3</a:t>
            </a:fld>
            <a:endParaRPr lang="en-US" dirty="0"/>
          </a:p>
        </p:txBody>
      </p:sp>
    </p:spTree>
    <p:extLst>
      <p:ext uri="{BB962C8B-B14F-4D97-AF65-F5344CB8AC3E}">
        <p14:creationId xmlns:p14="http://schemas.microsoft.com/office/powerpoint/2010/main" val="27317468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Don</a:t>
            </a:r>
            <a:r>
              <a:rPr lang="fr-FR" dirty="0" smtClean="0"/>
              <a:t>’</a:t>
            </a:r>
            <a:r>
              <a:rPr lang="en-US" dirty="0" smtClean="0"/>
              <a:t>t</a:t>
            </a:r>
            <a:r>
              <a:rPr lang="en-US" baseline="0" dirty="0" smtClean="0"/>
              <a:t> need the towel. Be aggressive!! Patellar mobility plays an important part in knee ROM and strength. A hypomobile patella will not allow the knee to bend, also, the patella increases the leverage of the quad musculature on the femur (helps knee extension). If it is restricted due to pain, swelling or scar tissue, the knee joint will not function correctly. Also remember to move the knee cap into it’s other anatomical movements, such as A/P tilt and med/lat tilt. (have students try)</a:t>
            </a:r>
          </a:p>
          <a:p>
            <a:endParaRPr lang="en-US" baseline="0" dirty="0" smtClean="0"/>
          </a:p>
          <a:p>
            <a:r>
              <a:rPr lang="en-US" b="1" dirty="0" smtClean="0"/>
              <a:t>https://youtu.be/StxJ8ToDqUA</a:t>
            </a:r>
            <a:endParaRPr lang="en-US" b="1" dirty="0"/>
          </a:p>
        </p:txBody>
      </p:sp>
      <p:sp>
        <p:nvSpPr>
          <p:cNvPr id="4" name="Slide Number Placeholder 3"/>
          <p:cNvSpPr>
            <a:spLocks noGrp="1"/>
          </p:cNvSpPr>
          <p:nvPr>
            <p:ph type="sldNum" sz="quarter" idx="10"/>
          </p:nvPr>
        </p:nvSpPr>
        <p:spPr/>
        <p:txBody>
          <a:bodyPr/>
          <a:lstStyle/>
          <a:p>
            <a:fld id="{8AB7AF91-AAD1-3E41-B613-0D32D22FF087}" type="slidenum">
              <a:rPr lang="en-US" smtClean="0"/>
              <a:t>31</a:t>
            </a:fld>
            <a:endParaRPr lang="en-US" dirty="0"/>
          </a:p>
        </p:txBody>
      </p:sp>
    </p:spTree>
    <p:extLst>
      <p:ext uri="{BB962C8B-B14F-4D97-AF65-F5344CB8AC3E}">
        <p14:creationId xmlns:p14="http://schemas.microsoft.com/office/powerpoint/2010/main" val="29950209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OKC exercise should be performed</a:t>
            </a:r>
            <a:r>
              <a:rPr lang="en-US" baseline="0" dirty="0" smtClean="0"/>
              <a:t> with no weight in either full or nearly full extension or between 90-40 degrees of flexion. Anyone know why? </a:t>
            </a:r>
          </a:p>
          <a:p>
            <a:pPr marL="628650" lvl="1" indent="-171450">
              <a:buFont typeface="Arial"/>
              <a:buChar char="•"/>
            </a:pPr>
            <a:r>
              <a:rPr lang="en-US" baseline="0" dirty="0" smtClean="0"/>
              <a:t>ACL is the primary restraint against anterior tibial displacement on the femur. When performing a leg extension from 90-40 degrees the quad is pulling the tibia anteriorly on the femur to achieve knee extension (everyone do a LAQ again: Knee model??). This movement will stress the reconstructed ACL as it attempts to keep the tibia from shifting too far anteriorly against the massive quad. DO NOT do this until later in rehab, it may damage the weak ACL. Avoid aggressive CKC activities as well that may stress the new graft.</a:t>
            </a:r>
          </a:p>
          <a:p>
            <a:pPr marL="171450" lvl="0" indent="-171450">
              <a:buFont typeface="Arial"/>
              <a:buChar char="•"/>
            </a:pPr>
            <a:r>
              <a:rPr lang="en-US" baseline="0" dirty="0" smtClean="0"/>
              <a:t>Some (not all) surgeons limit knee flexion to app. 90 degrees with ACL, MOST surgeons limited knee flexion to 90 degrees with meniscal repair (we already discussed implications of flexion on knee meniscus.</a:t>
            </a:r>
          </a:p>
          <a:p>
            <a:pPr marL="171450" lvl="0" indent="-171450">
              <a:buFont typeface="Arial"/>
              <a:buChar char="•"/>
            </a:pPr>
            <a:r>
              <a:rPr lang="en-US" baseline="0" dirty="0" smtClean="0"/>
              <a:t>WBAT usually for straight ACL’s, but use physicians protocol, they may want NWB or PWB initially. NWB-TDWB phase I meniscus repairs</a:t>
            </a:r>
          </a:p>
          <a:p>
            <a:pPr marL="171450" lvl="0" indent="-171450">
              <a:buFont typeface="Arial"/>
              <a:buChar char="•"/>
            </a:pPr>
            <a:r>
              <a:rPr lang="en-US" baseline="0" dirty="0" smtClean="0"/>
              <a:t>Physician may want patient to wear brace all the time except during knee PT and showering, including sleeping. Follow physician protocol, as well as protocol on when to unlock brace. Generally brace is locked in extension initially for both (think implications of flexion on meniscus, also quad inhibition can cause instability in WB post-surgical knee, brace is locked to prevent buckle)</a:t>
            </a:r>
          </a:p>
          <a:p>
            <a:pPr marL="171450" lvl="0" indent="-171450">
              <a:buFont typeface="Arial"/>
              <a:buChar char="•"/>
            </a:pPr>
            <a:r>
              <a:rPr lang="en-US" baseline="0" dirty="0" smtClean="0"/>
              <a:t>Still using modalities to decrease pain and swelling.</a:t>
            </a:r>
          </a:p>
        </p:txBody>
      </p:sp>
      <p:sp>
        <p:nvSpPr>
          <p:cNvPr id="4" name="Slide Number Placeholder 3"/>
          <p:cNvSpPr>
            <a:spLocks noGrp="1"/>
          </p:cNvSpPr>
          <p:nvPr>
            <p:ph type="sldNum" sz="quarter" idx="10"/>
          </p:nvPr>
        </p:nvSpPr>
        <p:spPr/>
        <p:txBody>
          <a:bodyPr/>
          <a:lstStyle/>
          <a:p>
            <a:fld id="{8AB7AF91-AAD1-3E41-B613-0D32D22FF087}" type="slidenum">
              <a:rPr lang="en-US" smtClean="0"/>
              <a:t>32</a:t>
            </a:fld>
            <a:endParaRPr lang="en-US" dirty="0"/>
          </a:p>
        </p:txBody>
      </p:sp>
    </p:spTree>
    <p:extLst>
      <p:ext uri="{BB962C8B-B14F-4D97-AF65-F5344CB8AC3E}">
        <p14:creationId xmlns:p14="http://schemas.microsoft.com/office/powerpoint/2010/main" val="35922217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a:buChar char="•"/>
            </a:pPr>
            <a:r>
              <a:rPr lang="en-US" b="1" baseline="0" dirty="0" smtClean="0">
                <a:solidFill>
                  <a:srgbClr val="FF0000"/>
                </a:solidFill>
              </a:rPr>
              <a:t>Extension lag is common post surgery due to quad inhibition</a:t>
            </a:r>
          </a:p>
          <a:p>
            <a:pPr marL="171450" lvl="0" indent="-171450">
              <a:buFont typeface="Arial"/>
              <a:buChar char="•"/>
            </a:pPr>
            <a:endParaRPr lang="en-US" baseline="0" dirty="0" smtClean="0"/>
          </a:p>
          <a:p>
            <a:pPr marL="171450" lvl="0" indent="-171450">
              <a:buFont typeface="Arial"/>
              <a:buChar char="•"/>
            </a:pPr>
            <a:r>
              <a:rPr lang="en-US" baseline="0" dirty="0" smtClean="0"/>
              <a:t>Full knee extension to advance to phase II for both procedures</a:t>
            </a:r>
          </a:p>
          <a:p>
            <a:pPr marL="171450" lvl="0" indent="-171450">
              <a:buFont typeface="Arial"/>
              <a:buChar char="•"/>
            </a:pPr>
            <a:r>
              <a:rPr lang="en-US" baseline="0" dirty="0" smtClean="0"/>
              <a:t>Failure to achieve early knee extension may lead to arthrofibrosis</a:t>
            </a:r>
          </a:p>
          <a:p>
            <a:pPr marL="628650" lvl="1" indent="-171450">
              <a:buFont typeface="Arial"/>
              <a:buChar char="•"/>
            </a:pPr>
            <a:r>
              <a:rPr lang="en-US" baseline="0" dirty="0" smtClean="0"/>
              <a:t>Intercondylar notch arthrofibrosis in ACL-R is called a Cyclops lesion: usually need surgery to fix a cyclops lesion</a:t>
            </a:r>
          </a:p>
          <a:p>
            <a:pPr marL="171450" lvl="0" indent="-171450">
              <a:buFont typeface="Arial"/>
              <a:buChar char="•"/>
            </a:pPr>
            <a:r>
              <a:rPr lang="en-US" baseline="0" dirty="0" smtClean="0"/>
              <a:t>Full TKE and SLR usually make FWB possible in ACL-R (Out of brace, off crutches as well).</a:t>
            </a:r>
          </a:p>
          <a:p>
            <a:pPr marL="171450" lvl="0" indent="-171450">
              <a:buFont typeface="Arial"/>
              <a:buChar char="•"/>
            </a:pPr>
            <a:r>
              <a:rPr lang="en-US" baseline="0" dirty="0" smtClean="0"/>
              <a:t>PLEASE DON</a:t>
            </a:r>
            <a:r>
              <a:rPr lang="fr-FR" baseline="0" dirty="0" smtClean="0"/>
              <a:t>’</a:t>
            </a:r>
            <a:r>
              <a:rPr lang="en-US" baseline="0" dirty="0" smtClean="0"/>
              <a:t>T DO SLR with quad lag!! If you do SLR with a patient that has quad lag, locked them in extension in there brace. A SLR with quad lag is doing nothing, it’s not even a really a straight leg raise, and it could strain the ACL, remember the OKC rule?</a:t>
            </a:r>
          </a:p>
          <a:p>
            <a:endParaRPr lang="en-US" dirty="0" smtClean="0"/>
          </a:p>
          <a:p>
            <a:endParaRPr lang="en-US" dirty="0" smtClean="0"/>
          </a:p>
          <a:p>
            <a:pPr marL="228600" indent="-228600">
              <a:buFont typeface="+mj-lt"/>
              <a:buAutoNum type="arabicPeriod"/>
            </a:pPr>
            <a:r>
              <a:rPr lang="en-US" dirty="0" smtClean="0"/>
              <a:t>http://www.physio-pedia.com/images/thumb/a/a9/Lag_Active.jpg/700px-Lag_Active.jpg</a:t>
            </a:r>
          </a:p>
          <a:p>
            <a:pPr marL="228600" indent="-228600">
              <a:buFont typeface="+mj-lt"/>
              <a:buAutoNum type="arabicPeriod"/>
            </a:pPr>
            <a:r>
              <a:rPr lang="en-US" dirty="0" smtClean="0"/>
              <a:t>http://www.kneeguru.co.uk/assets/images/Community_Hub/dictionary/extension03.jpg</a:t>
            </a:r>
            <a:endParaRPr lang="en-US" dirty="0"/>
          </a:p>
        </p:txBody>
      </p:sp>
      <p:sp>
        <p:nvSpPr>
          <p:cNvPr id="4" name="Slide Number Placeholder 3"/>
          <p:cNvSpPr>
            <a:spLocks noGrp="1"/>
          </p:cNvSpPr>
          <p:nvPr>
            <p:ph type="sldNum" sz="quarter" idx="10"/>
          </p:nvPr>
        </p:nvSpPr>
        <p:spPr/>
        <p:txBody>
          <a:bodyPr/>
          <a:lstStyle/>
          <a:p>
            <a:fld id="{8AB7AF91-AAD1-3E41-B613-0D32D22FF087}" type="slidenum">
              <a:rPr lang="en-US" smtClean="0"/>
              <a:t>33</a:t>
            </a:fld>
            <a:endParaRPr lang="en-US" dirty="0"/>
          </a:p>
        </p:txBody>
      </p:sp>
    </p:spTree>
    <p:extLst>
      <p:ext uri="{BB962C8B-B14F-4D97-AF65-F5344CB8AC3E}">
        <p14:creationId xmlns:p14="http://schemas.microsoft.com/office/powerpoint/2010/main" val="42720130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Goals: Flexion</a:t>
            </a:r>
            <a:r>
              <a:rPr lang="en-US" baseline="0" dirty="0" smtClean="0"/>
              <a:t> ROM &gt;/= 90, restoration of normal gait, achieve and maintain active knee extension, increased proprioception, increased strength and protection of graft</a:t>
            </a:r>
          </a:p>
          <a:p>
            <a:pPr marL="171450" indent="-171450">
              <a:buFont typeface="Arial"/>
              <a:buChar char="•"/>
            </a:pPr>
            <a:r>
              <a:rPr lang="en-US" dirty="0" smtClean="0"/>
              <a:t>Tissue: Knee size</a:t>
            </a:r>
            <a:r>
              <a:rPr lang="en-US" baseline="0" dirty="0" smtClean="0"/>
              <a:t> due to swelling should almost or fully returned to normal size compared to other knee.</a:t>
            </a:r>
          </a:p>
          <a:p>
            <a:pPr marL="171450" indent="-171450">
              <a:buFont typeface="Arial"/>
              <a:buChar char="•"/>
            </a:pPr>
            <a:r>
              <a:rPr lang="en-US" baseline="0" dirty="0" smtClean="0"/>
              <a:t>ACL graft in proliferation phase: Revascularization of graft at 6-8 weeks, loss of collagen crimp, graft is at it’s WEAKEST.</a:t>
            </a:r>
          </a:p>
          <a:p>
            <a:pPr marL="171450" indent="-171450">
              <a:buFont typeface="Arial"/>
              <a:buChar char="•"/>
            </a:pPr>
            <a:r>
              <a:rPr lang="en-US" baseline="0" dirty="0" smtClean="0"/>
              <a:t>Continue to treat edema, continue with pain control, increasing ROM in entire LE. Begin core program</a:t>
            </a:r>
          </a:p>
        </p:txBody>
      </p:sp>
      <p:sp>
        <p:nvSpPr>
          <p:cNvPr id="4" name="Slide Number Placeholder 3"/>
          <p:cNvSpPr>
            <a:spLocks noGrp="1"/>
          </p:cNvSpPr>
          <p:nvPr>
            <p:ph type="sldNum" sz="quarter" idx="10"/>
          </p:nvPr>
        </p:nvSpPr>
        <p:spPr/>
        <p:txBody>
          <a:bodyPr/>
          <a:lstStyle/>
          <a:p>
            <a:fld id="{8AB7AF91-AAD1-3E41-B613-0D32D22FF087}" type="slidenum">
              <a:rPr lang="en-US" smtClean="0"/>
              <a:t>34</a:t>
            </a:fld>
            <a:endParaRPr lang="en-US" dirty="0"/>
          </a:p>
        </p:txBody>
      </p:sp>
    </p:spTree>
    <p:extLst>
      <p:ext uri="{BB962C8B-B14F-4D97-AF65-F5344CB8AC3E}">
        <p14:creationId xmlns:p14="http://schemas.microsoft.com/office/powerpoint/2010/main" val="17985738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Goals: Same as ACL-R phase II</a:t>
            </a:r>
          </a:p>
          <a:p>
            <a:pPr marL="171450" indent="-171450">
              <a:buFont typeface="Arial"/>
              <a:buChar char="•"/>
            </a:pPr>
            <a:r>
              <a:rPr lang="en-US" dirty="0" smtClean="0"/>
              <a:t>Tissue: may take &gt; 16 weeks for a meniscus to fully heal</a:t>
            </a:r>
            <a:endParaRPr lang="en-US" dirty="0"/>
          </a:p>
        </p:txBody>
      </p:sp>
      <p:sp>
        <p:nvSpPr>
          <p:cNvPr id="4" name="Slide Number Placeholder 3"/>
          <p:cNvSpPr>
            <a:spLocks noGrp="1"/>
          </p:cNvSpPr>
          <p:nvPr>
            <p:ph type="sldNum" sz="quarter" idx="10"/>
          </p:nvPr>
        </p:nvSpPr>
        <p:spPr/>
        <p:txBody>
          <a:bodyPr/>
          <a:lstStyle/>
          <a:p>
            <a:fld id="{8AB7AF91-AAD1-3E41-B613-0D32D22FF087}" type="slidenum">
              <a:rPr lang="en-US" smtClean="0"/>
              <a:t>35</a:t>
            </a:fld>
            <a:endParaRPr lang="en-US" dirty="0"/>
          </a:p>
        </p:txBody>
      </p:sp>
    </p:spTree>
    <p:extLst>
      <p:ext uri="{BB962C8B-B14F-4D97-AF65-F5344CB8AC3E}">
        <p14:creationId xmlns:p14="http://schemas.microsoft.com/office/powerpoint/2010/main" val="41299399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Squats and single leg squats are important because they are precursors to impact. CORRECT</a:t>
            </a:r>
            <a:r>
              <a:rPr lang="en-US" baseline="0" dirty="0" smtClean="0"/>
              <a:t> FORM!!  (</a:t>
            </a:r>
            <a:r>
              <a:rPr lang="en-US" b="1" baseline="0" dirty="0" smtClean="0">
                <a:solidFill>
                  <a:srgbClr val="FF0000"/>
                </a:solidFill>
              </a:rPr>
              <a:t>Have someone demonstrate a squat</a:t>
            </a:r>
            <a:r>
              <a:rPr lang="en-US" baseline="0" dirty="0" smtClean="0"/>
              <a:t>)</a:t>
            </a:r>
          </a:p>
          <a:p>
            <a:pPr marL="628650" lvl="1" indent="-171450">
              <a:buFont typeface="Arial"/>
              <a:buChar char="•"/>
            </a:pPr>
            <a:r>
              <a:rPr lang="en-US" baseline="0" dirty="0" smtClean="0"/>
              <a:t>DL squat: Knees behind toes, push butt back like boxing out, knees and feet should be pointed forward (not in or out), heels should be flat on the ground, upper torso should be erect. Don’t go below parallel yet (at all?).</a:t>
            </a:r>
          </a:p>
          <a:p>
            <a:pPr marL="628650" lvl="1" indent="-171450">
              <a:buFont typeface="Arial"/>
              <a:buChar char="•"/>
            </a:pPr>
            <a:r>
              <a:rPr lang="en-US" baseline="0" dirty="0" smtClean="0"/>
              <a:t>SL squat: Same as DL, just make sure the hips are level, trendelenburg posture demonstrates glute weakness. (SL Squat demo)</a:t>
            </a:r>
          </a:p>
          <a:p>
            <a:pPr marL="628650" lvl="1" indent="-171450">
              <a:buFont typeface="Arial"/>
              <a:buChar char="•"/>
            </a:pPr>
            <a:r>
              <a:rPr lang="en-US" baseline="0" dirty="0" smtClean="0"/>
              <a:t>Master DL and SL squats to advance to impact</a:t>
            </a:r>
          </a:p>
          <a:p>
            <a:pPr marL="628650" lvl="1" indent="-171450">
              <a:buFont typeface="Arial"/>
              <a:buChar char="•"/>
            </a:pPr>
            <a:r>
              <a:rPr lang="en-US" baseline="0" dirty="0" smtClean="0"/>
              <a:t>≤ 60 degree squat with meniscus repair (always remembering deep flexion CKC implications)</a:t>
            </a:r>
          </a:p>
          <a:p>
            <a:pPr marL="171450" lvl="0" indent="-171450">
              <a:buFont typeface="Arial"/>
              <a:buChar char="•"/>
            </a:pPr>
            <a:r>
              <a:rPr lang="en-US" baseline="0" dirty="0" smtClean="0"/>
              <a:t>OKC exercises such as leg ext start at 8-weeks with an ACL-R, progress weights</a:t>
            </a:r>
          </a:p>
          <a:p>
            <a:pPr marL="628650" lvl="1" indent="-171450">
              <a:buFont typeface="Arial"/>
              <a:buChar char="•"/>
            </a:pPr>
            <a:r>
              <a:rPr lang="en-US" baseline="0" dirty="0" smtClean="0"/>
              <a:t>Low leg ext wt for ACL-R (is this exercise functional?)</a:t>
            </a:r>
          </a:p>
          <a:p>
            <a:pPr marL="628650" lvl="1" indent="-171450">
              <a:buFont typeface="Arial"/>
              <a:buChar char="•"/>
            </a:pPr>
            <a:r>
              <a:rPr lang="en-US" baseline="0" dirty="0" smtClean="0"/>
              <a:t>Remember h/s activation can pull on post. horn of meniscus, progress weight smartly on h/s curls with meniscus repair </a:t>
            </a:r>
          </a:p>
          <a:p>
            <a:pPr marL="171450" lvl="0" indent="-171450">
              <a:buFont typeface="Arial"/>
              <a:buChar char="•"/>
            </a:pPr>
            <a:r>
              <a:rPr lang="en-US" b="1" u="sng" baseline="0" dirty="0" smtClean="0"/>
              <a:t>Be creative, be functional, be critical</a:t>
            </a:r>
            <a:r>
              <a:rPr lang="en-US" baseline="0" dirty="0" smtClean="0"/>
              <a:t>. Athletes will bore with the same exercise program, making program fun, creative and functional to their sport doesn’t necessarily mean progressing protocol without MD permission. </a:t>
            </a:r>
            <a:r>
              <a:rPr lang="en-US" b="1" u="sng" baseline="0" dirty="0" smtClean="0"/>
              <a:t>CHALLENGE athlete!! </a:t>
            </a:r>
            <a:r>
              <a:rPr lang="en-US" b="0" u="none" baseline="0" dirty="0" smtClean="0"/>
              <a:t>Swap ideas with the other medical personnel, look at your books, con-ed classes, Google. All within the protocol.</a:t>
            </a:r>
          </a:p>
          <a:p>
            <a:pPr marL="171450" lvl="0" indent="-171450">
              <a:buFont typeface="Arial"/>
              <a:buChar char="•"/>
            </a:pPr>
            <a:endParaRPr lang="en-US" b="0" u="none" baseline="0" dirty="0" smtClean="0"/>
          </a:p>
          <a:p>
            <a:pPr marL="171450" lvl="0" indent="-171450">
              <a:buFont typeface="Arial"/>
              <a:buChar char="•"/>
            </a:pPr>
            <a:endParaRPr lang="en-US" b="0" u="none" baseline="0" dirty="0" smtClean="0"/>
          </a:p>
          <a:p>
            <a:pPr marL="628650" lvl="1" indent="-171450">
              <a:buFont typeface="Arial"/>
              <a:buChar char="•"/>
            </a:pPr>
            <a:r>
              <a:rPr lang="en-US" b="0" u="none" baseline="0" dirty="0" smtClean="0"/>
              <a:t>Want functional movement exercises because Functional movement training improves the interaction between stabilizing structures of the kinetic chain (trunk, hip, knee and ankle). Think about the quad and calf atrophy, the disconnect and poor balance after injury and surgery, retrain it functionally.</a:t>
            </a:r>
            <a:endParaRPr lang="en-US" b="1" u="sng" baseline="0" dirty="0" smtClean="0"/>
          </a:p>
          <a:p>
            <a:pPr marL="171450" lvl="0" indent="-171450">
              <a:buFont typeface="Arial"/>
              <a:buChar char="•"/>
            </a:pPr>
            <a:endParaRPr lang="en-US" baseline="0" dirty="0" smtClean="0"/>
          </a:p>
          <a:p>
            <a:pPr marL="171450" indent="-171450">
              <a:buFont typeface="Arial"/>
              <a:buChar char="•"/>
            </a:pPr>
            <a:endParaRPr lang="en-US" baseline="0" dirty="0" smtClean="0"/>
          </a:p>
          <a:p>
            <a:pPr marL="171450" indent="-171450">
              <a:buFont typeface="Arial"/>
              <a:buChar char="•"/>
            </a:pPr>
            <a:endParaRPr lang="en-US" baseline="0" dirty="0" smtClean="0"/>
          </a:p>
          <a:p>
            <a:pPr marL="228600" indent="-228600">
              <a:buFont typeface="+mj-lt"/>
              <a:buAutoNum type="arabicPeriod"/>
            </a:pPr>
            <a:r>
              <a:rPr lang="pl-PL" dirty="0" smtClean="0"/>
              <a:t>http://www.moveforwardpt.com/image.axd?id=4e535910-bcd5-4655-99b8-bf8c342119dd&amp;t=635276174434870000</a:t>
            </a:r>
          </a:p>
          <a:p>
            <a:pPr marL="22860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8AB7AF91-AAD1-3E41-B613-0D32D22FF087}" type="slidenum">
              <a:rPr lang="en-US" smtClean="0"/>
              <a:t>36</a:t>
            </a:fld>
            <a:endParaRPr lang="en-US" dirty="0"/>
          </a:p>
        </p:txBody>
      </p:sp>
    </p:spTree>
    <p:extLst>
      <p:ext uri="{BB962C8B-B14F-4D97-AF65-F5344CB8AC3E}">
        <p14:creationId xmlns:p14="http://schemas.microsoft.com/office/powerpoint/2010/main" val="38516707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ACL-R</a:t>
            </a:r>
          </a:p>
          <a:p>
            <a:pPr marL="628650" lvl="1" indent="-171450">
              <a:buFont typeface="Arial"/>
              <a:buChar char="•"/>
            </a:pPr>
            <a:r>
              <a:rPr lang="en-US" dirty="0" smtClean="0"/>
              <a:t>Athletes will start feeling good, will push the boundaries of what they can do (Males)</a:t>
            </a:r>
          </a:p>
          <a:p>
            <a:pPr marL="628650" lvl="1" indent="-171450">
              <a:buFont typeface="Arial"/>
              <a:buChar char="•"/>
            </a:pPr>
            <a:r>
              <a:rPr lang="en-US" dirty="0" smtClean="0"/>
              <a:t>Some surgeons will</a:t>
            </a:r>
            <a:r>
              <a:rPr lang="en-US" baseline="0" dirty="0" smtClean="0"/>
              <a:t> allow you to remove sutures, d/c brace and crutches. Some will want to be involved in every detail of rehab. Follow physicians orders to the best of your ability as a competent medical provider.</a:t>
            </a:r>
          </a:p>
          <a:p>
            <a:pPr marL="628650" lvl="1" indent="-171450">
              <a:buFont typeface="Arial"/>
              <a:buChar char="•"/>
            </a:pPr>
            <a:r>
              <a:rPr lang="en-US" baseline="0" dirty="0" smtClean="0"/>
              <a:t>Advance to phase III when gait is normalized, full knee extension can be maintained, minimal swelling, flexion &gt; 90, </a:t>
            </a:r>
          </a:p>
          <a:p>
            <a:pPr marL="171450" lvl="0" indent="-171450">
              <a:buFont typeface="Arial"/>
              <a:buChar char="•"/>
            </a:pPr>
            <a:r>
              <a:rPr lang="en-US" baseline="0" dirty="0" smtClean="0"/>
              <a:t>Meniscus</a:t>
            </a:r>
          </a:p>
          <a:p>
            <a:pPr marL="628650" lvl="1" indent="-171450">
              <a:buFont typeface="Arial"/>
              <a:buChar char="•"/>
            </a:pPr>
            <a:r>
              <a:rPr lang="en-US" baseline="0" dirty="0" smtClean="0"/>
              <a:t>Can increase flexion ROM &gt; 90 when joint is NWB</a:t>
            </a:r>
          </a:p>
          <a:p>
            <a:pPr marL="628650" lvl="1" indent="-171450">
              <a:buFont typeface="Arial"/>
              <a:buChar char="•"/>
            </a:pPr>
            <a:r>
              <a:rPr lang="en-US" baseline="0" dirty="0" smtClean="0"/>
              <a:t>Pt may just be getting out of brace at this phase</a:t>
            </a:r>
          </a:p>
          <a:p>
            <a:pPr marL="628650" lvl="1" indent="-171450">
              <a:buFont typeface="Arial"/>
              <a:buChar char="•"/>
            </a:pPr>
            <a:r>
              <a:rPr lang="en-US" baseline="0" dirty="0" smtClean="0"/>
              <a:t>Advancement to phase III of meniscus repair: Want functional movement without post. knee pain</a:t>
            </a:r>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8AB7AF91-AAD1-3E41-B613-0D32D22FF087}" type="slidenum">
              <a:rPr lang="en-US" smtClean="0"/>
              <a:t>37</a:t>
            </a:fld>
            <a:endParaRPr lang="en-US" dirty="0"/>
          </a:p>
        </p:txBody>
      </p:sp>
    </p:spTree>
    <p:extLst>
      <p:ext uri="{BB962C8B-B14F-4D97-AF65-F5344CB8AC3E}">
        <p14:creationId xmlns:p14="http://schemas.microsoft.com/office/powerpoint/2010/main" val="36141949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Goals: Protect graft,</a:t>
            </a:r>
            <a:r>
              <a:rPr lang="en-US" baseline="0" dirty="0" smtClean="0"/>
              <a:t> full knee A/PROM, hamstring and quad strength ≥ 75% contralateral side, impact and running begin.</a:t>
            </a:r>
          </a:p>
          <a:p>
            <a:pPr marL="171450" indent="-171450">
              <a:buFont typeface="Arial"/>
              <a:buChar char="•"/>
            </a:pPr>
            <a:r>
              <a:rPr lang="en-US" baseline="0" dirty="0" smtClean="0"/>
              <a:t>Tissue: Graft is in the ligamentization phase: Collagen fibers are aligning in proper parallel alignment, vascularity decreases and begins to resemble natural ACL.</a:t>
            </a:r>
            <a:endParaRPr lang="en-US" dirty="0"/>
          </a:p>
        </p:txBody>
      </p:sp>
      <p:sp>
        <p:nvSpPr>
          <p:cNvPr id="4" name="Slide Number Placeholder 3"/>
          <p:cNvSpPr>
            <a:spLocks noGrp="1"/>
          </p:cNvSpPr>
          <p:nvPr>
            <p:ph type="sldNum" sz="quarter" idx="10"/>
          </p:nvPr>
        </p:nvSpPr>
        <p:spPr/>
        <p:txBody>
          <a:bodyPr/>
          <a:lstStyle/>
          <a:p>
            <a:fld id="{8AB7AF91-AAD1-3E41-B613-0D32D22FF087}" type="slidenum">
              <a:rPr lang="en-US" smtClean="0"/>
              <a:t>38</a:t>
            </a:fld>
            <a:endParaRPr lang="en-US" dirty="0"/>
          </a:p>
        </p:txBody>
      </p:sp>
    </p:spTree>
    <p:extLst>
      <p:ext uri="{BB962C8B-B14F-4D97-AF65-F5344CB8AC3E}">
        <p14:creationId xmlns:p14="http://schemas.microsoft.com/office/powerpoint/2010/main" val="33220853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Goals:</a:t>
            </a:r>
            <a:r>
              <a:rPr lang="en-US" baseline="0" dirty="0" smtClean="0"/>
              <a:t> Restore full knee ROM, no knee pain</a:t>
            </a:r>
          </a:p>
          <a:p>
            <a:pPr marL="171450" indent="-171450">
              <a:buFont typeface="Arial"/>
              <a:buChar char="•"/>
            </a:pPr>
            <a:r>
              <a:rPr lang="en-US" baseline="0" dirty="0" smtClean="0"/>
              <a:t>Tissue may take &gt; 16-weeks to fully heal</a:t>
            </a:r>
            <a:endParaRPr lang="en-US" dirty="0"/>
          </a:p>
        </p:txBody>
      </p:sp>
      <p:sp>
        <p:nvSpPr>
          <p:cNvPr id="4" name="Slide Number Placeholder 3"/>
          <p:cNvSpPr>
            <a:spLocks noGrp="1"/>
          </p:cNvSpPr>
          <p:nvPr>
            <p:ph type="sldNum" sz="quarter" idx="10"/>
          </p:nvPr>
        </p:nvSpPr>
        <p:spPr/>
        <p:txBody>
          <a:bodyPr/>
          <a:lstStyle/>
          <a:p>
            <a:fld id="{8AB7AF91-AAD1-3E41-B613-0D32D22FF087}" type="slidenum">
              <a:rPr lang="en-US" smtClean="0"/>
              <a:t>39</a:t>
            </a:fld>
            <a:endParaRPr lang="en-US" dirty="0"/>
          </a:p>
        </p:txBody>
      </p:sp>
    </p:spTree>
    <p:extLst>
      <p:ext uri="{BB962C8B-B14F-4D97-AF65-F5344CB8AC3E}">
        <p14:creationId xmlns:p14="http://schemas.microsoft.com/office/powerpoint/2010/main" val="39736715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Isokinetics:</a:t>
            </a:r>
            <a:r>
              <a:rPr lang="en-US" baseline="0" dirty="0" smtClean="0"/>
              <a:t> Variable speed of movement exercises: Cybex, biodex. (Generally for ACL-R, could be used for strengthening with any injury)</a:t>
            </a:r>
          </a:p>
          <a:p>
            <a:pPr marL="628650" lvl="1" indent="-171450">
              <a:buFont typeface="Arial"/>
              <a:buChar char="•"/>
            </a:pPr>
            <a:r>
              <a:rPr lang="en-US" baseline="0" dirty="0" smtClean="0"/>
              <a:t>H/s to quadriceps ratio: Quad strength should be 80-100% of body weight, while hamstring should be 2/3 (~66%) of quad strength: There is evidence this ratio can help prevent ACL injuries. Performed on BOTH legs, can improve ratio on non-surgical leg.</a:t>
            </a:r>
          </a:p>
          <a:p>
            <a:pPr marL="171450" lvl="0" indent="-171450">
              <a:buFont typeface="Arial"/>
              <a:buChar char="•"/>
            </a:pPr>
            <a:r>
              <a:rPr lang="en-US" baseline="0" dirty="0" smtClean="0"/>
              <a:t>Does the athlete meet the criteria to run based on your clinical judgment, do they possess the strength, ROM and technique to run based on their rehab so far? Will they be a knuckle head? If they are a male they have probably already tried to run…</a:t>
            </a:r>
          </a:p>
          <a:p>
            <a:pPr marL="171450" lvl="0" indent="-171450">
              <a:buFont typeface="Arial"/>
              <a:buChar char="•"/>
            </a:pPr>
            <a:r>
              <a:rPr lang="en-US" baseline="0" dirty="0" smtClean="0"/>
              <a:t>Progressive impact program: Start with light impact (Pogo jumps, SL UE A jumps, rebounder hops to reduce impact)</a:t>
            </a:r>
          </a:p>
          <a:p>
            <a:pPr marL="171450" lvl="0" indent="-171450">
              <a:buFont typeface="Arial"/>
              <a:buChar char="•"/>
            </a:pPr>
            <a:r>
              <a:rPr lang="en-US" baseline="0" dirty="0" smtClean="0"/>
              <a:t>Jump rope, light jogs on treadmills for 30 sec bouts, increase distance before intensity, progress intensity, BE CRITICAL, identify abnormal running gate and mechanics, listen to impact, use running to identify biomechanical flaws (calf tightness, quad weakness)</a:t>
            </a:r>
          </a:p>
          <a:p>
            <a:pPr marL="171450" lvl="0" indent="-171450">
              <a:buFont typeface="Arial"/>
              <a:buChar char="•"/>
            </a:pPr>
            <a:r>
              <a:rPr lang="en-US" baseline="0" dirty="0" smtClean="0"/>
              <a:t>Advance Olympic lifts if not already performing them (get help if not familiar with olympic lifts)</a:t>
            </a:r>
          </a:p>
          <a:p>
            <a:pPr marL="171450" lvl="0" indent="-171450">
              <a:buFont typeface="Arial"/>
              <a:buChar char="•"/>
            </a:pPr>
            <a:r>
              <a:rPr lang="en-US" baseline="0" dirty="0" smtClean="0"/>
              <a:t>Training </a:t>
            </a:r>
          </a:p>
          <a:p>
            <a:pPr marL="628650" lvl="1" indent="-171450">
              <a:buFont typeface="Arial"/>
              <a:buChar char="•"/>
            </a:pPr>
            <a:r>
              <a:rPr lang="en-US" baseline="0" dirty="0" smtClean="0"/>
              <a:t>Hypertrophy and strength: Moderate weight and reps, long rest break ( 3x10)</a:t>
            </a:r>
          </a:p>
          <a:p>
            <a:pPr marL="628650" lvl="1" indent="-171450">
              <a:buFont typeface="Arial"/>
              <a:buChar char="•"/>
            </a:pPr>
            <a:r>
              <a:rPr lang="en-US" baseline="0" dirty="0" smtClean="0"/>
              <a:t>Power: low rep high weight large rest break 4 sets of 1-3 reps</a:t>
            </a:r>
          </a:p>
          <a:p>
            <a:pPr marL="628650" lvl="1" indent="-171450">
              <a:buFont typeface="Arial"/>
              <a:buChar char="•"/>
            </a:pPr>
            <a:r>
              <a:rPr lang="en-US" baseline="0" dirty="0" smtClean="0"/>
              <a:t>Endurance: High rep, low weight, short rest breaks 4x15</a:t>
            </a:r>
          </a:p>
          <a:p>
            <a:pPr marL="171450" lvl="0" indent="-171450">
              <a:buFont typeface="Arial"/>
              <a:buChar char="•"/>
            </a:pPr>
            <a:r>
              <a:rPr lang="en-US" baseline="0" dirty="0" smtClean="0"/>
              <a:t>If you feel comfortable, a good strength coach can focus on lifting, ROM, Olympic lifts and cardio with YOUR guidance while you focus on impact exercises. Some places the strength coach may actually advance patient after phase III.</a:t>
            </a:r>
          </a:p>
          <a:p>
            <a:pPr marL="171450" lvl="0" indent="-171450">
              <a:buFont typeface="Arial"/>
              <a:buChar char="•"/>
            </a:pPr>
            <a:endParaRPr lang="en-US" baseline="0" dirty="0" smtClean="0"/>
          </a:p>
          <a:p>
            <a:pPr marL="171450" lvl="0" indent="-171450">
              <a:buFont typeface="Arial"/>
              <a:buChar char="•"/>
            </a:pPr>
            <a:endParaRPr lang="en-US" baseline="0" dirty="0" smtClean="0"/>
          </a:p>
          <a:p>
            <a:pPr marL="228600" lvl="0" indent="-228600">
              <a:buFont typeface="+mj-lt"/>
              <a:buAutoNum type="arabicPeriod"/>
            </a:pPr>
            <a:r>
              <a:rPr lang="en-US" b="1" baseline="0" dirty="0" smtClean="0"/>
              <a:t>https://youtu.be/kj1wfv6LhfU?t=1m1s</a:t>
            </a:r>
          </a:p>
          <a:p>
            <a:pPr marL="228600" lvl="0" indent="-228600">
              <a:buFont typeface="+mj-lt"/>
              <a:buAutoNum type="arabicPeriod"/>
            </a:pPr>
            <a:r>
              <a:rPr lang="en-US" baseline="0" dirty="0" smtClean="0"/>
              <a:t>http://www.o2fitnessclubs.com/wp-content/uploads/2013/10/1005-knockout-bod-jump-rope.jpg</a:t>
            </a:r>
          </a:p>
          <a:p>
            <a:pPr marL="228600" lvl="0" indent="-228600">
              <a:buFont typeface="+mj-lt"/>
              <a:buAutoNum type="arabicPeriod"/>
            </a:pPr>
            <a:r>
              <a:rPr lang="en-US" baseline="0" dirty="0" smtClean="0"/>
              <a:t>http://myfitteru.com/blog/wp-content/uploads/2009/12/CLNPULL2.jpg</a:t>
            </a:r>
          </a:p>
          <a:p>
            <a:pPr marL="628650" lvl="1" indent="-171450">
              <a:buFont typeface="Arial"/>
              <a:buChar char="•"/>
            </a:pPr>
            <a:endParaRPr lang="en-US" baseline="0" dirty="0" smtClean="0"/>
          </a:p>
          <a:p>
            <a:pPr marL="171450" lvl="0" indent="-171450">
              <a:buFont typeface="Arial"/>
              <a:buChar char="•"/>
            </a:pPr>
            <a:endParaRPr lang="en-US" baseline="0" dirty="0" smtClean="0"/>
          </a:p>
        </p:txBody>
      </p:sp>
      <p:sp>
        <p:nvSpPr>
          <p:cNvPr id="4" name="Slide Number Placeholder 3"/>
          <p:cNvSpPr>
            <a:spLocks noGrp="1"/>
          </p:cNvSpPr>
          <p:nvPr>
            <p:ph type="sldNum" sz="quarter" idx="10"/>
          </p:nvPr>
        </p:nvSpPr>
        <p:spPr/>
        <p:txBody>
          <a:bodyPr/>
          <a:lstStyle/>
          <a:p>
            <a:fld id="{8AB7AF91-AAD1-3E41-B613-0D32D22FF087}" type="slidenum">
              <a:rPr lang="en-US" smtClean="0"/>
              <a:t>40</a:t>
            </a:fld>
            <a:endParaRPr lang="en-US" dirty="0"/>
          </a:p>
        </p:txBody>
      </p:sp>
    </p:spTree>
    <p:extLst>
      <p:ext uri="{BB962C8B-B14F-4D97-AF65-F5344CB8AC3E}">
        <p14:creationId xmlns:p14="http://schemas.microsoft.com/office/powerpoint/2010/main" val="1945084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a:t>
            </a:r>
            <a:r>
              <a:rPr lang="en-US" baseline="0" dirty="0" smtClean="0"/>
              <a:t> class: What motions happen in each plane?</a:t>
            </a:r>
          </a:p>
          <a:p>
            <a:endParaRPr lang="en-US" baseline="0" dirty="0" smtClean="0"/>
          </a:p>
          <a:p>
            <a:pPr marL="228600" indent="-228600">
              <a:buAutoNum type="arabicPeriod"/>
            </a:pPr>
            <a:r>
              <a:rPr lang="en-US" baseline="0" dirty="0" smtClean="0"/>
              <a:t>Transverse: Rotation (IR/ER) Sup to inf axis</a:t>
            </a:r>
          </a:p>
          <a:p>
            <a:pPr marL="228600" indent="-228600">
              <a:buAutoNum type="arabicPeriod"/>
            </a:pPr>
            <a:r>
              <a:rPr lang="en-US" baseline="0" dirty="0" smtClean="0"/>
              <a:t>Frontal: Medial and lateral movements (ABD/ADD, lateral flexion of neck and trunk) Ant to Post axis</a:t>
            </a:r>
          </a:p>
          <a:p>
            <a:pPr marL="228600" indent="-228600">
              <a:buAutoNum type="arabicPeriod"/>
            </a:pPr>
            <a:r>
              <a:rPr lang="en-US" baseline="0" dirty="0" smtClean="0"/>
              <a:t>Sagittal: Ant/posterior motions (Flexion and extension) Medial to lateral axis</a:t>
            </a:r>
            <a:endParaRPr lang="en-US" dirty="0" smtClean="0"/>
          </a:p>
          <a:p>
            <a:endParaRPr lang="en-US" dirty="0" smtClean="0"/>
          </a:p>
          <a:p>
            <a:r>
              <a:rPr lang="en-US" dirty="0" smtClean="0"/>
              <a:t>http://media.tumblr.com/03b81e2db25c64d2a3bec45af8a90c3c/tumblr_inline_ms74myvc5Q1qz4rgp.png</a:t>
            </a:r>
            <a:endParaRPr lang="en-US" dirty="0"/>
          </a:p>
        </p:txBody>
      </p:sp>
      <p:sp>
        <p:nvSpPr>
          <p:cNvPr id="4" name="Slide Number Placeholder 3"/>
          <p:cNvSpPr>
            <a:spLocks noGrp="1"/>
          </p:cNvSpPr>
          <p:nvPr>
            <p:ph type="sldNum" sz="quarter" idx="10"/>
          </p:nvPr>
        </p:nvSpPr>
        <p:spPr/>
        <p:txBody>
          <a:bodyPr/>
          <a:lstStyle/>
          <a:p>
            <a:fld id="{8AB7AF91-AAD1-3E41-B613-0D32D22FF087}" type="slidenum">
              <a:rPr lang="en-US" smtClean="0"/>
              <a:t>4</a:t>
            </a:fld>
            <a:endParaRPr lang="en-US" dirty="0"/>
          </a:p>
        </p:txBody>
      </p:sp>
    </p:spTree>
    <p:extLst>
      <p:ext uri="{BB962C8B-B14F-4D97-AF65-F5344CB8AC3E}">
        <p14:creationId xmlns:p14="http://schemas.microsoft.com/office/powerpoint/2010/main" val="18787969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Challenge: To stimulate coordination through efferent</a:t>
            </a:r>
            <a:r>
              <a:rPr lang="en-US" baseline="0" dirty="0" smtClean="0"/>
              <a:t> and afferent information processing, challenge athlete with variations in exercises</a:t>
            </a:r>
          </a:p>
          <a:p>
            <a:pPr marL="628650" lvl="1" indent="-171450">
              <a:buFont typeface="Arial"/>
              <a:buChar char="•"/>
            </a:pPr>
            <a:r>
              <a:rPr lang="en-US" baseline="0" dirty="0" smtClean="0"/>
              <a:t>somatosensory feedback (BOSU, airex, dynadisk, perturbations)</a:t>
            </a:r>
          </a:p>
          <a:p>
            <a:pPr marL="628650" lvl="1" indent="-171450">
              <a:buFont typeface="Arial"/>
              <a:buChar char="•"/>
            </a:pPr>
            <a:r>
              <a:rPr lang="en-US" baseline="0" dirty="0" smtClean="0"/>
              <a:t>visual input (eyes closed balanced, multiple objects in air tracking)</a:t>
            </a:r>
          </a:p>
          <a:p>
            <a:pPr marL="628650" lvl="1" indent="-171450">
              <a:buFont typeface="Arial"/>
              <a:buChar char="•"/>
            </a:pPr>
            <a:r>
              <a:rPr lang="en-US" baseline="0" dirty="0" smtClean="0"/>
              <a:t>Speed (speed of activity)</a:t>
            </a:r>
          </a:p>
          <a:p>
            <a:pPr marL="628650" lvl="1" indent="-171450">
              <a:buFont typeface="Arial"/>
              <a:buChar char="•"/>
            </a:pPr>
            <a:r>
              <a:rPr lang="en-US" baseline="0" dirty="0" smtClean="0"/>
              <a:t>Complexity of task (if it looks easy, IT IS, make it harder in a functional way)</a:t>
            </a:r>
          </a:p>
          <a:p>
            <a:pPr marL="628650" lvl="1" indent="-171450">
              <a:buFont typeface="Arial"/>
              <a:buChar char="•"/>
            </a:pPr>
            <a:r>
              <a:rPr lang="en-US" baseline="0" dirty="0" smtClean="0"/>
              <a:t>Increase resistance: shouldn’t be leg pressing 90lbs for 2-weeks straight</a:t>
            </a:r>
          </a:p>
          <a:p>
            <a:pPr marL="628650" lvl="1" indent="-171450">
              <a:buFont typeface="Arial"/>
              <a:buChar char="•"/>
            </a:pPr>
            <a:r>
              <a:rPr lang="en-US" baseline="0" dirty="0" smtClean="0"/>
              <a:t>Make them perform tasks on 2 legs, then have them perform same task on 1 leg</a:t>
            </a:r>
          </a:p>
          <a:p>
            <a:pPr marL="628650" lvl="1" indent="-171450">
              <a:buFont typeface="Arial"/>
              <a:buChar char="•"/>
            </a:pPr>
            <a:endParaRPr lang="en-US" dirty="0" smtClean="0"/>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baseline="0" dirty="0" smtClean="0"/>
              <a:t>Soreness: Pt has not ran or jumped since injury, body may react to impact with soreness and slight swelling, treat with modalities, monitor, decide if impact should continue.</a:t>
            </a:r>
            <a:endParaRPr lang="en-US" dirty="0" smtClean="0"/>
          </a:p>
          <a:p>
            <a:pPr marL="171450" lvl="0" indent="-171450">
              <a:buFont typeface="Arial"/>
              <a:buChar char="•"/>
            </a:pPr>
            <a:endParaRPr lang="en-US" dirty="0"/>
          </a:p>
        </p:txBody>
      </p:sp>
      <p:sp>
        <p:nvSpPr>
          <p:cNvPr id="4" name="Slide Number Placeholder 3"/>
          <p:cNvSpPr>
            <a:spLocks noGrp="1"/>
          </p:cNvSpPr>
          <p:nvPr>
            <p:ph type="sldNum" sz="quarter" idx="10"/>
          </p:nvPr>
        </p:nvSpPr>
        <p:spPr/>
        <p:txBody>
          <a:bodyPr/>
          <a:lstStyle/>
          <a:p>
            <a:fld id="{8AB7AF91-AAD1-3E41-B613-0D32D22FF087}" type="slidenum">
              <a:rPr lang="en-US" smtClean="0"/>
              <a:t>41</a:t>
            </a:fld>
            <a:endParaRPr lang="en-US" dirty="0"/>
          </a:p>
        </p:txBody>
      </p:sp>
    </p:spTree>
    <p:extLst>
      <p:ext uri="{BB962C8B-B14F-4D97-AF65-F5344CB8AC3E}">
        <p14:creationId xmlns:p14="http://schemas.microsoft.com/office/powerpoint/2010/main" val="10923046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Goals: maximize</a:t>
            </a:r>
            <a:r>
              <a:rPr lang="en-US" baseline="0" dirty="0" smtClean="0"/>
              <a:t> strength and endurance of knee muscle stabilizers and entire LE, improve arthrokinetic reflexes. Strength of surgical LE ≥ 85% of non-surgical LE. 85% strength and function is sometimes used for clearance for return to sport. Begin sports specific activities and plyometrics, sprinting, acceleration and deceleration training.</a:t>
            </a:r>
          </a:p>
          <a:p>
            <a:pPr marL="171450" indent="-171450">
              <a:buFont typeface="Arial"/>
              <a:buChar char="•"/>
            </a:pPr>
            <a:r>
              <a:rPr lang="en-US" baseline="0" dirty="0" smtClean="0"/>
              <a:t>Tissue: ACL in Ligamentization phase of healing (same as phase III). </a:t>
            </a:r>
            <a:endParaRPr lang="en-US" dirty="0"/>
          </a:p>
        </p:txBody>
      </p:sp>
      <p:sp>
        <p:nvSpPr>
          <p:cNvPr id="4" name="Slide Number Placeholder 3"/>
          <p:cNvSpPr>
            <a:spLocks noGrp="1"/>
          </p:cNvSpPr>
          <p:nvPr>
            <p:ph type="sldNum" sz="quarter" idx="10"/>
          </p:nvPr>
        </p:nvSpPr>
        <p:spPr/>
        <p:txBody>
          <a:bodyPr/>
          <a:lstStyle/>
          <a:p>
            <a:fld id="{8AB7AF91-AAD1-3E41-B613-0D32D22FF087}" type="slidenum">
              <a:rPr lang="en-US" smtClean="0"/>
              <a:t>42</a:t>
            </a:fld>
            <a:endParaRPr lang="en-US" dirty="0"/>
          </a:p>
        </p:txBody>
      </p:sp>
    </p:spTree>
    <p:extLst>
      <p:ext uri="{BB962C8B-B14F-4D97-AF65-F5344CB8AC3E}">
        <p14:creationId xmlns:p14="http://schemas.microsoft.com/office/powerpoint/2010/main" val="8959825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Goals: Sports specific</a:t>
            </a:r>
            <a:r>
              <a:rPr lang="en-US" baseline="0" dirty="0" smtClean="0"/>
              <a:t> training and maintenance of ROM and strength.</a:t>
            </a:r>
          </a:p>
          <a:p>
            <a:pPr marL="171450" indent="-171450">
              <a:buFont typeface="Arial"/>
              <a:buChar char="•"/>
            </a:pPr>
            <a:r>
              <a:rPr lang="en-US" baseline="0" dirty="0" smtClean="0"/>
              <a:t>Tissue: May or may not be fully healed??</a:t>
            </a:r>
            <a:endParaRPr lang="en-US" dirty="0"/>
          </a:p>
        </p:txBody>
      </p:sp>
      <p:sp>
        <p:nvSpPr>
          <p:cNvPr id="4" name="Slide Number Placeholder 3"/>
          <p:cNvSpPr>
            <a:spLocks noGrp="1"/>
          </p:cNvSpPr>
          <p:nvPr>
            <p:ph type="sldNum" sz="quarter" idx="10"/>
          </p:nvPr>
        </p:nvSpPr>
        <p:spPr/>
        <p:txBody>
          <a:bodyPr/>
          <a:lstStyle/>
          <a:p>
            <a:fld id="{8AB7AF91-AAD1-3E41-B613-0D32D22FF087}" type="slidenum">
              <a:rPr lang="en-US" smtClean="0"/>
              <a:t>43</a:t>
            </a:fld>
            <a:endParaRPr lang="en-US" dirty="0"/>
          </a:p>
        </p:txBody>
      </p:sp>
    </p:spTree>
    <p:extLst>
      <p:ext uri="{BB962C8B-B14F-4D97-AF65-F5344CB8AC3E}">
        <p14:creationId xmlns:p14="http://schemas.microsoft.com/office/powerpoint/2010/main" val="84549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a:t>
            </a:r>
            <a:r>
              <a:rPr lang="en-US" baseline="0" dirty="0" smtClean="0"/>
              <a:t> beginning of the return to sport phase, want to see the athlete be an athlete.</a:t>
            </a:r>
          </a:p>
          <a:p>
            <a:pPr marL="171450" indent="-171450">
              <a:buFont typeface="Arial"/>
              <a:buChar char="•"/>
            </a:pPr>
            <a:r>
              <a:rPr lang="en-US" baseline="0" dirty="0" smtClean="0"/>
              <a:t>Aggressive cuts, pivots jumps in cleats, on field, in gym, mimicking practice and game movements.</a:t>
            </a:r>
            <a:endParaRPr lang="en-US" dirty="0"/>
          </a:p>
        </p:txBody>
      </p:sp>
      <p:sp>
        <p:nvSpPr>
          <p:cNvPr id="4" name="Slide Number Placeholder 3"/>
          <p:cNvSpPr>
            <a:spLocks noGrp="1"/>
          </p:cNvSpPr>
          <p:nvPr>
            <p:ph type="sldNum" sz="quarter" idx="10"/>
          </p:nvPr>
        </p:nvSpPr>
        <p:spPr/>
        <p:txBody>
          <a:bodyPr/>
          <a:lstStyle/>
          <a:p>
            <a:fld id="{8AB7AF91-AAD1-3E41-B613-0D32D22FF087}" type="slidenum">
              <a:rPr lang="en-US" smtClean="0"/>
              <a:t>44</a:t>
            </a:fld>
            <a:endParaRPr lang="en-US" dirty="0"/>
          </a:p>
        </p:txBody>
      </p:sp>
    </p:spTree>
    <p:extLst>
      <p:ext uri="{BB962C8B-B14F-4D97-AF65-F5344CB8AC3E}">
        <p14:creationId xmlns:p14="http://schemas.microsoft.com/office/powerpoint/2010/main" val="67178633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Technique for</a:t>
            </a:r>
            <a:r>
              <a:rPr lang="en-US" baseline="0" dirty="0" smtClean="0"/>
              <a:t> plyos same as squat as far as knee and hip positioning. Listen to impact (should be soft).</a:t>
            </a:r>
          </a:p>
          <a:p>
            <a:pPr marL="171450" indent="-171450">
              <a:buFont typeface="Arial"/>
              <a:buChar char="•"/>
            </a:pPr>
            <a:r>
              <a:rPr lang="en-US" baseline="0" dirty="0" smtClean="0"/>
              <a:t>This is from the CSCS book, you won’t always see people perform these clearance tests, but they can be good things to look at for assessment.</a:t>
            </a:r>
          </a:p>
          <a:p>
            <a:endParaRPr lang="en-US" dirty="0"/>
          </a:p>
        </p:txBody>
      </p:sp>
      <p:sp>
        <p:nvSpPr>
          <p:cNvPr id="4" name="Slide Number Placeholder 3"/>
          <p:cNvSpPr>
            <a:spLocks noGrp="1"/>
          </p:cNvSpPr>
          <p:nvPr>
            <p:ph type="sldNum" sz="quarter" idx="10"/>
          </p:nvPr>
        </p:nvSpPr>
        <p:spPr/>
        <p:txBody>
          <a:bodyPr/>
          <a:lstStyle/>
          <a:p>
            <a:fld id="{8AB7AF91-AAD1-3E41-B613-0D32D22FF087}" type="slidenum">
              <a:rPr lang="en-US" smtClean="0"/>
              <a:t>45</a:t>
            </a:fld>
            <a:endParaRPr lang="en-US" dirty="0"/>
          </a:p>
        </p:txBody>
      </p:sp>
    </p:spTree>
    <p:extLst>
      <p:ext uri="{BB962C8B-B14F-4D97-AF65-F5344CB8AC3E}">
        <p14:creationId xmlns:p14="http://schemas.microsoft.com/office/powerpoint/2010/main" val="19941540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https://youtu.be/AzPJZHOmGEg</a:t>
            </a:r>
            <a:endParaRPr lang="en-US" b="1" dirty="0"/>
          </a:p>
        </p:txBody>
      </p:sp>
      <p:sp>
        <p:nvSpPr>
          <p:cNvPr id="4" name="Slide Number Placeholder 3"/>
          <p:cNvSpPr>
            <a:spLocks noGrp="1"/>
          </p:cNvSpPr>
          <p:nvPr>
            <p:ph type="sldNum" sz="quarter" idx="10"/>
          </p:nvPr>
        </p:nvSpPr>
        <p:spPr/>
        <p:txBody>
          <a:bodyPr/>
          <a:lstStyle/>
          <a:p>
            <a:fld id="{8AB7AF91-AAD1-3E41-B613-0D32D22FF087}" type="slidenum">
              <a:rPr lang="en-US" smtClean="0"/>
              <a:t>46</a:t>
            </a:fld>
            <a:endParaRPr lang="en-US" dirty="0"/>
          </a:p>
        </p:txBody>
      </p:sp>
    </p:spTree>
    <p:extLst>
      <p:ext uri="{BB962C8B-B14F-4D97-AF65-F5344CB8AC3E}">
        <p14:creationId xmlns:p14="http://schemas.microsoft.com/office/powerpoint/2010/main" val="70991201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Arial"/>
              <a:buChar char="•"/>
            </a:pPr>
            <a:r>
              <a:rPr lang="en-US" dirty="0" smtClean="0"/>
              <a:t>Have</a:t>
            </a:r>
            <a:r>
              <a:rPr lang="en-US" baseline="0" dirty="0" smtClean="0"/>
              <a:t> pt perform on both legs, compare surgical leg to non-surgical. Is surgical leg within 85% of distance with non-surgical leg? Technique should be 100% of non-surgical leg. Look for:</a:t>
            </a:r>
          </a:p>
          <a:p>
            <a:pPr marL="685800" lvl="1" indent="-228600">
              <a:buFont typeface="Arial"/>
              <a:buChar char="•"/>
            </a:pPr>
            <a:r>
              <a:rPr lang="en-US" baseline="0" dirty="0" smtClean="0"/>
              <a:t>Weakness, poor mechanics, instability, eccentric control of quad, shock absorption, apprehension, ROM restriction and other poor performance movement errors. Identify and correct flaws with stretching, strengthening etc.</a:t>
            </a:r>
          </a:p>
          <a:p>
            <a:pPr marL="685800" lvl="1" indent="-228600">
              <a:buFont typeface="Arial"/>
              <a:buChar char="•"/>
            </a:pPr>
            <a:endParaRPr lang="en-US" baseline="0" dirty="0" smtClean="0"/>
          </a:p>
          <a:p>
            <a:pPr marL="685800" lvl="1" indent="-228600">
              <a:buFont typeface="Arial"/>
              <a:buChar char="•"/>
            </a:pPr>
            <a:r>
              <a:rPr lang="en-US" baseline="0" dirty="0" smtClean="0"/>
              <a:t>Try Y-excursion??</a:t>
            </a:r>
          </a:p>
          <a:p>
            <a:pPr marL="685800" lvl="1" indent="-228600">
              <a:buFont typeface="Arial"/>
              <a:buChar char="•"/>
            </a:pPr>
            <a:endParaRPr lang="en-US" baseline="0" dirty="0" smtClean="0"/>
          </a:p>
          <a:p>
            <a:pPr marL="0" lvl="0" indent="0">
              <a:buFont typeface="Arial"/>
              <a:buNone/>
            </a:pPr>
            <a:r>
              <a:rPr lang="en-US" baseline="0" dirty="0" smtClean="0"/>
              <a:t>Personal experience: I saw a ballet dancer sit on her heel while doing the anterior motion. </a:t>
            </a:r>
          </a:p>
          <a:p>
            <a:pPr marL="0" indent="0">
              <a:buFont typeface="+mj-lt"/>
              <a:buNone/>
            </a:pPr>
            <a:endParaRPr lang="en-US" dirty="0" smtClean="0"/>
          </a:p>
          <a:p>
            <a:pPr marL="228600" indent="-228600">
              <a:buFont typeface="+mj-lt"/>
              <a:buAutoNum type="arabicPeriod"/>
            </a:pPr>
            <a:r>
              <a:rPr lang="en-US" b="1" dirty="0" smtClean="0"/>
              <a:t>https://youtu.be/Ct0BYwN11-I</a:t>
            </a:r>
          </a:p>
          <a:p>
            <a:pPr marL="228600" indent="-228600">
              <a:buFont typeface="+mj-lt"/>
              <a:buAutoNum type="arabicPeriod"/>
            </a:pPr>
            <a:r>
              <a:rPr lang="en-US" b="1" dirty="0" smtClean="0"/>
              <a:t>http://www.youtube.com/v/L8ZSSeDgzJo?version=3&amp;start=22&amp;end=56&amp;autoplay=1&amp;hl=en_US&amp;rel=0</a:t>
            </a:r>
          </a:p>
          <a:p>
            <a:pPr marL="228600" indent="-228600">
              <a:buFont typeface="+mj-lt"/>
              <a:buAutoNum type="arabicPeriod"/>
            </a:pPr>
            <a:r>
              <a:rPr lang="en-US" dirty="0" smtClean="0"/>
              <a:t>http://synapse.koreamed.org/ArticleImage/0171KJSM/kjsm-32-120-g002-l.jpg</a:t>
            </a:r>
            <a:endParaRPr lang="en-US" dirty="0"/>
          </a:p>
        </p:txBody>
      </p:sp>
      <p:sp>
        <p:nvSpPr>
          <p:cNvPr id="4" name="Slide Number Placeholder 3"/>
          <p:cNvSpPr>
            <a:spLocks noGrp="1"/>
          </p:cNvSpPr>
          <p:nvPr>
            <p:ph type="sldNum" sz="quarter" idx="10"/>
          </p:nvPr>
        </p:nvSpPr>
        <p:spPr/>
        <p:txBody>
          <a:bodyPr/>
          <a:lstStyle/>
          <a:p>
            <a:fld id="{8AB7AF91-AAD1-3E41-B613-0D32D22FF087}" type="slidenum">
              <a:rPr lang="en-US" smtClean="0"/>
              <a:t>47</a:t>
            </a:fld>
            <a:endParaRPr lang="en-US" dirty="0"/>
          </a:p>
        </p:txBody>
      </p:sp>
    </p:spTree>
    <p:extLst>
      <p:ext uri="{BB962C8B-B14F-4D97-AF65-F5344CB8AC3E}">
        <p14:creationId xmlns:p14="http://schemas.microsoft.com/office/powerpoint/2010/main" val="390724450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Make sure athlete understands</a:t>
            </a:r>
            <a:r>
              <a:rPr lang="en-US" baseline="0" dirty="0" smtClean="0"/>
              <a:t> that while they are close to being cleared, they are not cleared yet. Monitor athlete, you may catch them at practice doing all drills at 100%. NOT YET.</a:t>
            </a:r>
          </a:p>
          <a:p>
            <a:pPr marL="171450" indent="-171450">
              <a:buFont typeface="Arial"/>
              <a:buChar char="•"/>
            </a:pPr>
            <a:r>
              <a:rPr lang="en-US" baseline="0" dirty="0" smtClean="0"/>
              <a:t>Bracing: Increase girth through hypertrophy and power exercises, realize girth may take 1-2 years to reach girth of other leg. Girth does not always equal strength or Power. Good time to get brace and get athlete use to running and jumping in it.</a:t>
            </a:r>
            <a:endParaRPr lang="en-US" dirty="0"/>
          </a:p>
        </p:txBody>
      </p:sp>
      <p:sp>
        <p:nvSpPr>
          <p:cNvPr id="4" name="Slide Number Placeholder 3"/>
          <p:cNvSpPr>
            <a:spLocks noGrp="1"/>
          </p:cNvSpPr>
          <p:nvPr>
            <p:ph type="sldNum" sz="quarter" idx="10"/>
          </p:nvPr>
        </p:nvSpPr>
        <p:spPr/>
        <p:txBody>
          <a:bodyPr/>
          <a:lstStyle/>
          <a:p>
            <a:fld id="{8AB7AF91-AAD1-3E41-B613-0D32D22FF087}" type="slidenum">
              <a:rPr lang="en-US" smtClean="0"/>
              <a:t>48</a:t>
            </a:fld>
            <a:endParaRPr lang="en-US" dirty="0"/>
          </a:p>
        </p:txBody>
      </p:sp>
    </p:spTree>
    <p:extLst>
      <p:ext uri="{BB962C8B-B14F-4D97-AF65-F5344CB8AC3E}">
        <p14:creationId xmlns:p14="http://schemas.microsoft.com/office/powerpoint/2010/main" val="395399609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Tissue is still</a:t>
            </a:r>
            <a:r>
              <a:rPr lang="en-US" baseline="0" dirty="0" smtClean="0"/>
              <a:t> in ligamentization phase. Take 1-2 years to reach the morphology and mechanical strength of an intact non-surgical ACL.</a:t>
            </a:r>
          </a:p>
          <a:p>
            <a:pPr marL="171450" indent="-171450">
              <a:buFont typeface="Arial"/>
              <a:buChar char="•"/>
            </a:pPr>
            <a:r>
              <a:rPr lang="en-US" baseline="0" dirty="0" smtClean="0"/>
              <a:t>Precautions: DO NOT let athlete favor surgical side, can lead to injury in contralateral leg. </a:t>
            </a:r>
            <a:endParaRPr lang="en-US" dirty="0"/>
          </a:p>
        </p:txBody>
      </p:sp>
      <p:sp>
        <p:nvSpPr>
          <p:cNvPr id="4" name="Slide Number Placeholder 3"/>
          <p:cNvSpPr>
            <a:spLocks noGrp="1"/>
          </p:cNvSpPr>
          <p:nvPr>
            <p:ph type="sldNum" sz="quarter" idx="10"/>
          </p:nvPr>
        </p:nvSpPr>
        <p:spPr/>
        <p:txBody>
          <a:bodyPr/>
          <a:lstStyle/>
          <a:p>
            <a:fld id="{8AB7AF91-AAD1-3E41-B613-0D32D22FF087}" type="slidenum">
              <a:rPr lang="en-US" smtClean="0"/>
              <a:t>49</a:t>
            </a:fld>
            <a:endParaRPr lang="en-US" dirty="0"/>
          </a:p>
        </p:txBody>
      </p:sp>
    </p:spTree>
    <p:extLst>
      <p:ext uri="{BB962C8B-B14F-4D97-AF65-F5344CB8AC3E}">
        <p14:creationId xmlns:p14="http://schemas.microsoft.com/office/powerpoint/2010/main" val="425205575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Include coaches</a:t>
            </a:r>
            <a:r>
              <a:rPr lang="en-US" baseline="0" dirty="0" smtClean="0"/>
              <a:t> to analyze sports specific movement.</a:t>
            </a:r>
          </a:p>
          <a:p>
            <a:pPr marL="628650" lvl="1" indent="-171450">
              <a:buFont typeface="Arial"/>
              <a:buChar char="•"/>
            </a:pPr>
            <a:r>
              <a:rPr lang="en-US" baseline="0" dirty="0" smtClean="0"/>
              <a:t> Is athlete moving the way they were before injury, are there flaws in their technique only a coach can see? </a:t>
            </a:r>
          </a:p>
          <a:p>
            <a:pPr marL="628650" lvl="1" indent="-171450">
              <a:buFont typeface="Arial"/>
              <a:buChar char="•"/>
            </a:pPr>
            <a:r>
              <a:rPr lang="en-US" baseline="0" dirty="0" smtClean="0"/>
              <a:t>Keep in mind no patient comes off major surgery initially looking like they did before injury. Athlete will be apprehensive, may try to load non-surgical side more than surgical side (this can cause them to hurt other knee).</a:t>
            </a:r>
          </a:p>
          <a:p>
            <a:pPr marL="628650" lvl="1" indent="-171450">
              <a:buFont typeface="Arial"/>
              <a:buChar char="•"/>
            </a:pPr>
            <a:r>
              <a:rPr lang="en-US" baseline="0" dirty="0" smtClean="0"/>
              <a:t> Make sure athlete has tried most of the movements (cuts, pivots, jumps) with you alone in an athletic setting (field, court) </a:t>
            </a:r>
          </a:p>
          <a:p>
            <a:pPr marL="628650" lvl="1" indent="-171450">
              <a:buFont typeface="Arial"/>
              <a:buChar char="•"/>
            </a:pPr>
            <a:r>
              <a:rPr lang="en-US" baseline="0" dirty="0" smtClean="0"/>
              <a:t>make sure athlete performs EVERY movement they will need to perform in a game in practice with a coach and an ATC watching.</a:t>
            </a:r>
          </a:p>
          <a:p>
            <a:pPr marL="628650" lvl="1" indent="-171450">
              <a:buFont typeface="Arial"/>
              <a:buChar char="•"/>
            </a:pPr>
            <a:endParaRPr lang="en-US" baseline="0" dirty="0" smtClean="0"/>
          </a:p>
          <a:p>
            <a:pPr marL="628650" lvl="1" indent="-171450">
              <a:buFont typeface="Arial"/>
              <a:buChar char="•"/>
            </a:pPr>
            <a:endParaRPr lang="en-US" baseline="0" dirty="0" smtClean="0"/>
          </a:p>
          <a:p>
            <a:pPr marL="685800" lvl="1" indent="-228600">
              <a:buFont typeface="+mj-lt"/>
              <a:buAutoNum type="arabicPeriod"/>
            </a:pPr>
            <a:r>
              <a:rPr lang="en-US" b="1" dirty="0" smtClean="0"/>
              <a:t>http://www.youtube.com/v/83QGgBXUWBY?version=3&amp;start=28&amp;end=53&amp;autoplay=1&amp;hl=en_US&amp;rel=0</a:t>
            </a:r>
            <a:endParaRPr lang="en-US" b="1" baseline="0" dirty="0" smtClean="0"/>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8AB7AF91-AAD1-3E41-B613-0D32D22FF087}" type="slidenum">
              <a:rPr lang="en-US" smtClean="0"/>
              <a:t>50</a:t>
            </a:fld>
            <a:endParaRPr lang="en-US" dirty="0"/>
          </a:p>
        </p:txBody>
      </p:sp>
    </p:spTree>
    <p:extLst>
      <p:ext uri="{BB962C8B-B14F-4D97-AF65-F5344CB8AC3E}">
        <p14:creationId xmlns:p14="http://schemas.microsoft.com/office/powerpoint/2010/main" val="24701075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http://image.slidesharecdn.com/chapter1-111107082042-phpapp02/95/basic-principles-of-kinesiology-21-728.jpg?cb=1323277706</a:t>
            </a:r>
          </a:p>
          <a:p>
            <a:pPr marL="228600" indent="-228600">
              <a:buFont typeface="+mj-lt"/>
              <a:buAutoNum type="arabicPeriod"/>
            </a:pPr>
            <a:r>
              <a:rPr lang="en-US" dirty="0" smtClean="0"/>
              <a:t>http://topics.dirwell.com/health/files/2010/03/Leg-extension.jpg</a:t>
            </a:r>
          </a:p>
          <a:p>
            <a:pPr marL="228600" indent="-228600">
              <a:buFont typeface="+mj-lt"/>
              <a:buAutoNum type="arabicPeriod"/>
            </a:pPr>
            <a:r>
              <a:rPr lang="en-US" dirty="0" smtClean="0"/>
              <a:t>http://upload.wikimedia.org/wikipedia/commons/thumb/0/04/Squats.png/400px-Squats.png</a:t>
            </a:r>
            <a:endParaRPr lang="en-US" dirty="0"/>
          </a:p>
        </p:txBody>
      </p:sp>
      <p:sp>
        <p:nvSpPr>
          <p:cNvPr id="4" name="Slide Number Placeholder 3"/>
          <p:cNvSpPr>
            <a:spLocks noGrp="1"/>
          </p:cNvSpPr>
          <p:nvPr>
            <p:ph type="sldNum" sz="quarter" idx="10"/>
          </p:nvPr>
        </p:nvSpPr>
        <p:spPr/>
        <p:txBody>
          <a:bodyPr/>
          <a:lstStyle/>
          <a:p>
            <a:fld id="{8AB7AF91-AAD1-3E41-B613-0D32D22FF087}" type="slidenum">
              <a:rPr lang="en-US" smtClean="0"/>
              <a:t>5</a:t>
            </a:fld>
            <a:endParaRPr lang="en-US" dirty="0"/>
          </a:p>
        </p:txBody>
      </p:sp>
    </p:spTree>
    <p:extLst>
      <p:ext uri="{BB962C8B-B14F-4D97-AF65-F5344CB8AC3E}">
        <p14:creationId xmlns:p14="http://schemas.microsoft.com/office/powerpoint/2010/main" val="187879693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228600" indent="-228600">
              <a:buFont typeface="+mj-lt"/>
              <a:buAutoNum type="arabicPeriod"/>
            </a:pPr>
            <a:r>
              <a:rPr lang="en-US" dirty="0" smtClean="0"/>
              <a:t>http://static.tabatatimes.com/wp-content/uploads/2012/10/article_590_quads.jpg</a:t>
            </a:r>
          </a:p>
          <a:p>
            <a:pPr marL="228600" indent="-228600">
              <a:buFont typeface="+mj-lt"/>
              <a:buAutoNum type="arabicPeriod"/>
            </a:pPr>
            <a:r>
              <a:rPr lang="en-US" dirty="0" smtClean="0"/>
              <a:t>http://amandaruns.com/wp-content/uploads/2013/07/exercise1.png</a:t>
            </a:r>
          </a:p>
          <a:p>
            <a:pPr marL="228600" indent="-228600">
              <a:buFont typeface="+mj-lt"/>
              <a:buAutoNum type="arabicPeriod"/>
            </a:pPr>
            <a:r>
              <a:rPr lang="en-US" dirty="0" smtClean="0"/>
              <a:t>http://www.golfdigest.com/golf-instruction/blogs/theinstructionblog/fitness-friday-planks.jpg</a:t>
            </a:r>
          </a:p>
          <a:p>
            <a:pPr marL="228600" indent="-228600">
              <a:buFont typeface="+mj-lt"/>
              <a:buAutoNum type="arabicPeriod"/>
            </a:pPr>
            <a:r>
              <a:rPr lang="en-US" dirty="0" smtClean="0"/>
              <a:t>http://yegfitness.ca/wp-content/uploads/2014/03/elastic-band-walk-lateral.jpg</a:t>
            </a:r>
            <a:endParaRPr lang="en-US" dirty="0"/>
          </a:p>
        </p:txBody>
      </p:sp>
      <p:sp>
        <p:nvSpPr>
          <p:cNvPr id="4" name="Slide Number Placeholder 3"/>
          <p:cNvSpPr>
            <a:spLocks noGrp="1"/>
          </p:cNvSpPr>
          <p:nvPr>
            <p:ph type="sldNum" sz="quarter" idx="10"/>
          </p:nvPr>
        </p:nvSpPr>
        <p:spPr/>
        <p:txBody>
          <a:bodyPr/>
          <a:lstStyle/>
          <a:p>
            <a:fld id="{8AB7AF91-AAD1-3E41-B613-0D32D22FF087}" type="slidenum">
              <a:rPr lang="en-US" smtClean="0"/>
              <a:t>51</a:t>
            </a:fld>
            <a:endParaRPr lang="en-US" dirty="0"/>
          </a:p>
        </p:txBody>
      </p:sp>
    </p:spTree>
    <p:extLst>
      <p:ext uri="{BB962C8B-B14F-4D97-AF65-F5344CB8AC3E}">
        <p14:creationId xmlns:p14="http://schemas.microsoft.com/office/powerpoint/2010/main" val="226482631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don’t know</a:t>
            </a:r>
            <a:r>
              <a:rPr lang="en-US" baseline="0" dirty="0" smtClean="0"/>
              <a:t> get help, remember to challenge the athlete, remember to be functional</a:t>
            </a:r>
            <a:endParaRPr lang="en-US" dirty="0"/>
          </a:p>
        </p:txBody>
      </p:sp>
      <p:sp>
        <p:nvSpPr>
          <p:cNvPr id="4" name="Slide Number Placeholder 3"/>
          <p:cNvSpPr>
            <a:spLocks noGrp="1"/>
          </p:cNvSpPr>
          <p:nvPr>
            <p:ph type="sldNum" sz="quarter" idx="10"/>
          </p:nvPr>
        </p:nvSpPr>
        <p:spPr/>
        <p:txBody>
          <a:bodyPr/>
          <a:lstStyle/>
          <a:p>
            <a:fld id="{8AB7AF91-AAD1-3E41-B613-0D32D22FF087}" type="slidenum">
              <a:rPr lang="en-US" smtClean="0"/>
              <a:t>52</a:t>
            </a:fld>
            <a:endParaRPr lang="en-US" dirty="0"/>
          </a:p>
        </p:txBody>
      </p:sp>
    </p:spTree>
    <p:extLst>
      <p:ext uri="{BB962C8B-B14F-4D97-AF65-F5344CB8AC3E}">
        <p14:creationId xmlns:p14="http://schemas.microsoft.com/office/powerpoint/2010/main" val="370424159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B7AF91-AAD1-3E41-B613-0D32D22FF087}" type="slidenum">
              <a:rPr lang="en-US" smtClean="0"/>
              <a:t>54</a:t>
            </a:fld>
            <a:endParaRPr lang="en-US" dirty="0"/>
          </a:p>
        </p:txBody>
      </p:sp>
    </p:spTree>
    <p:extLst>
      <p:ext uri="{BB962C8B-B14F-4D97-AF65-F5344CB8AC3E}">
        <p14:creationId xmlns:p14="http://schemas.microsoft.com/office/powerpoint/2010/main" val="4270921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 typeface="+mj-lt"/>
              <a:buNone/>
              <a:tabLst/>
              <a:defRPr/>
            </a:pPr>
            <a:r>
              <a:rPr lang="en-US" dirty="0" smtClean="0"/>
              <a:t>* Due Q-angle, quadriceps</a:t>
            </a:r>
            <a:r>
              <a:rPr lang="en-US" baseline="0" dirty="0" smtClean="0"/>
              <a:t> dominant, effects of estrogen (relaxin), decreases intercondylar notch</a:t>
            </a:r>
            <a:endParaRPr lang="en-US" dirty="0" smtClean="0"/>
          </a:p>
          <a:p>
            <a:pPr marL="228600" indent="-228600">
              <a:buFont typeface="+mj-lt"/>
              <a:buAutoNum type="arabicPeriod"/>
            </a:pPr>
            <a:endParaRPr lang="en-US" dirty="0" smtClean="0"/>
          </a:p>
          <a:p>
            <a:pPr marL="0" indent="0">
              <a:buFont typeface="+mj-lt"/>
              <a:buNone/>
            </a:pPr>
            <a:endParaRPr lang="en-US" dirty="0" smtClean="0"/>
          </a:p>
          <a:p>
            <a:pPr marL="228600" indent="-228600">
              <a:buFont typeface="+mj-lt"/>
              <a:buAutoNum type="arabicPeriod"/>
            </a:pPr>
            <a:endParaRPr lang="en-US" dirty="0" smtClean="0"/>
          </a:p>
        </p:txBody>
      </p:sp>
      <p:sp>
        <p:nvSpPr>
          <p:cNvPr id="4" name="Slide Number Placeholder 3"/>
          <p:cNvSpPr>
            <a:spLocks noGrp="1"/>
          </p:cNvSpPr>
          <p:nvPr>
            <p:ph type="sldNum" sz="quarter" idx="10"/>
          </p:nvPr>
        </p:nvSpPr>
        <p:spPr/>
        <p:txBody>
          <a:bodyPr/>
          <a:lstStyle/>
          <a:p>
            <a:fld id="{8AB7AF91-AAD1-3E41-B613-0D32D22FF087}" type="slidenum">
              <a:rPr lang="en-US" smtClean="0"/>
              <a:t>6</a:t>
            </a:fld>
            <a:endParaRPr lang="en-US" dirty="0"/>
          </a:p>
        </p:txBody>
      </p:sp>
    </p:spTree>
    <p:extLst>
      <p:ext uri="{BB962C8B-B14F-4D97-AF65-F5344CB8AC3E}">
        <p14:creationId xmlns:p14="http://schemas.microsoft.com/office/powerpoint/2010/main" val="37127744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a:t>
            </a:r>
            <a:r>
              <a:rPr lang="en-US" baseline="0" dirty="0" smtClean="0"/>
              <a:t> </a:t>
            </a:r>
            <a:r>
              <a:rPr lang="en-US" dirty="0" smtClean="0"/>
              <a:t>http://bestpractice.bmj.com/best-practice/monograph/826/basics/epidemiology.html </a:t>
            </a:r>
            <a:r>
              <a:rPr lang="en-US" dirty="0" smtClean="0">
                <a:sym typeface="Wingdings"/>
              </a:rPr>
              <a:t> Cite</a:t>
            </a:r>
            <a:endParaRPr lang="en-US" dirty="0"/>
          </a:p>
        </p:txBody>
      </p:sp>
      <p:sp>
        <p:nvSpPr>
          <p:cNvPr id="4" name="Slide Number Placeholder 3"/>
          <p:cNvSpPr>
            <a:spLocks noGrp="1"/>
          </p:cNvSpPr>
          <p:nvPr>
            <p:ph type="sldNum" sz="quarter" idx="10"/>
          </p:nvPr>
        </p:nvSpPr>
        <p:spPr/>
        <p:txBody>
          <a:bodyPr/>
          <a:lstStyle/>
          <a:p>
            <a:fld id="{8AB7AF91-AAD1-3E41-B613-0D32D22FF087}" type="slidenum">
              <a:rPr lang="en-US" smtClean="0"/>
              <a:t>7</a:t>
            </a:fld>
            <a:endParaRPr lang="en-US" dirty="0"/>
          </a:p>
        </p:txBody>
      </p:sp>
    </p:spTree>
    <p:extLst>
      <p:ext uri="{BB962C8B-B14F-4D97-AF65-F5344CB8AC3E}">
        <p14:creationId xmlns:p14="http://schemas.microsoft.com/office/powerpoint/2010/main" val="3607357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http://ajs.sagepub.com/content/39/4/743/F1.large.jpg</a:t>
            </a:r>
            <a:endParaRPr lang="en-US" dirty="0"/>
          </a:p>
        </p:txBody>
      </p:sp>
      <p:sp>
        <p:nvSpPr>
          <p:cNvPr id="4" name="Slide Number Placeholder 3"/>
          <p:cNvSpPr>
            <a:spLocks noGrp="1"/>
          </p:cNvSpPr>
          <p:nvPr>
            <p:ph type="sldNum" sz="quarter" idx="10"/>
          </p:nvPr>
        </p:nvSpPr>
        <p:spPr/>
        <p:txBody>
          <a:bodyPr/>
          <a:lstStyle/>
          <a:p>
            <a:fld id="{8AB7AF91-AAD1-3E41-B613-0D32D22FF087}" type="slidenum">
              <a:rPr lang="en-US" smtClean="0"/>
              <a:t>9</a:t>
            </a:fld>
            <a:endParaRPr lang="en-US" dirty="0"/>
          </a:p>
        </p:txBody>
      </p:sp>
    </p:spTree>
    <p:extLst>
      <p:ext uri="{BB962C8B-B14F-4D97-AF65-F5344CB8AC3E}">
        <p14:creationId xmlns:p14="http://schemas.microsoft.com/office/powerpoint/2010/main" val="39716130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Valgus” refers to the outward angulation of the distal segment of a bone or joint.</a:t>
            </a:r>
            <a:r>
              <a:rPr lang="en-US" baseline="0" dirty="0" smtClean="0"/>
              <a:t> Valgus happens in the frontal and/or transverse plane. </a:t>
            </a:r>
          </a:p>
          <a:p>
            <a:endParaRPr lang="en-US" dirty="0" smtClean="0"/>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http://drwaltlowe.com/media/files/user/ACL_tear.jpg</a:t>
            </a:r>
          </a:p>
          <a:p>
            <a:endParaRPr lang="en-US" dirty="0" smtClean="0"/>
          </a:p>
        </p:txBody>
      </p:sp>
      <p:sp>
        <p:nvSpPr>
          <p:cNvPr id="4" name="Slide Number Placeholder 3"/>
          <p:cNvSpPr>
            <a:spLocks noGrp="1"/>
          </p:cNvSpPr>
          <p:nvPr>
            <p:ph type="sldNum" sz="quarter" idx="10"/>
          </p:nvPr>
        </p:nvSpPr>
        <p:spPr/>
        <p:txBody>
          <a:bodyPr/>
          <a:lstStyle/>
          <a:p>
            <a:fld id="{8AB7AF91-AAD1-3E41-B613-0D32D22FF087}" type="slidenum">
              <a:rPr lang="en-US" smtClean="0"/>
              <a:t>10</a:t>
            </a:fld>
            <a:endParaRPr lang="en-US" dirty="0"/>
          </a:p>
        </p:txBody>
      </p:sp>
    </p:spTree>
    <p:extLst>
      <p:ext uri="{BB962C8B-B14F-4D97-AF65-F5344CB8AC3E}">
        <p14:creationId xmlns:p14="http://schemas.microsoft.com/office/powerpoint/2010/main" val="36797808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8" name="Picture 7" descr="TitleSlideOverlay.png"/>
          <p:cNvPicPr>
            <a:picLocks noChangeAspect="1"/>
          </p:cNvPicPr>
          <p:nvPr/>
        </p:nvPicPr>
        <p:blipFill>
          <a:blip r:embed="rId2"/>
          <a:stretch>
            <a:fillRect/>
          </a:stretch>
        </p:blipFill>
        <p:spPr>
          <a:xfrm>
            <a:off x="0" y="0"/>
            <a:ext cx="9144000" cy="6858000"/>
          </a:xfrm>
          <a:prstGeom prst="rect">
            <a:avLst/>
          </a:prstGeom>
          <a:ln>
            <a:noFill/>
          </a:ln>
        </p:spPr>
      </p:pic>
      <p:grpSp>
        <p:nvGrpSpPr>
          <p:cNvPr id="53" name="Group 52"/>
          <p:cNvGrpSpPr/>
          <p:nvPr/>
        </p:nvGrpSpPr>
        <p:grpSpPr>
          <a:xfrm>
            <a:off x="103644" y="1997845"/>
            <a:ext cx="9264100" cy="3669157"/>
            <a:chOff x="103644" y="1997845"/>
            <a:chExt cx="9264100" cy="3669157"/>
          </a:xfrm>
        </p:grpSpPr>
        <p:sp>
          <p:nvSpPr>
            <p:cNvPr id="21" name="Freeform 20"/>
            <p:cNvSpPr/>
            <p:nvPr/>
          </p:nvSpPr>
          <p:spPr>
            <a:xfrm rot="15669120">
              <a:off x="3703491" y="-842257"/>
              <a:ext cx="2064406" cy="9264100"/>
            </a:xfrm>
            <a:custGeom>
              <a:avLst/>
              <a:gdLst>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0 w 2209695"/>
                <a:gd name="connsiteY9" fmla="*/ 9154402 h 9154402"/>
                <a:gd name="connsiteX10" fmla="*/ 0 w 2209695"/>
                <a:gd name="connsiteY10" fmla="*/ 1104848 h 9154402"/>
                <a:gd name="connsiteX11" fmla="*/ 323604 w 2209695"/>
                <a:gd name="connsiteY11" fmla="*/ 323603 h 9154402"/>
                <a:gd name="connsiteX12" fmla="*/ 1104850 w 2209695"/>
                <a:gd name="connsiteY12" fmla="*/ 2 h 9154402"/>
                <a:gd name="connsiteX13" fmla="*/ 1104848 w 2209695"/>
                <a:gd name="connsiteY13"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0 w 2209695"/>
                <a:gd name="connsiteY9" fmla="*/ 9154402 h 9154402"/>
                <a:gd name="connsiteX10" fmla="*/ 1503 w 2209695"/>
                <a:gd name="connsiteY10" fmla="*/ 8780893 h 9154402"/>
                <a:gd name="connsiteX11" fmla="*/ 0 w 2209695"/>
                <a:gd name="connsiteY11" fmla="*/ 1104848 h 9154402"/>
                <a:gd name="connsiteX12" fmla="*/ 323604 w 2209695"/>
                <a:gd name="connsiteY12" fmla="*/ 323603 h 9154402"/>
                <a:gd name="connsiteX13" fmla="*/ 1104850 w 2209695"/>
                <a:gd name="connsiteY13" fmla="*/ 2 h 9154402"/>
                <a:gd name="connsiteX14" fmla="*/ 1104848 w 2209695"/>
                <a:gd name="connsiteY14"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1503 w 2209695"/>
                <a:gd name="connsiteY9" fmla="*/ 8780893 h 9154402"/>
                <a:gd name="connsiteX10" fmla="*/ 0 w 2209695"/>
                <a:gd name="connsiteY10" fmla="*/ 1104848 h 9154402"/>
                <a:gd name="connsiteX11" fmla="*/ 323604 w 2209695"/>
                <a:gd name="connsiteY11" fmla="*/ 323603 h 9154402"/>
                <a:gd name="connsiteX12" fmla="*/ 1104850 w 2209695"/>
                <a:gd name="connsiteY12" fmla="*/ 2 h 9154402"/>
                <a:gd name="connsiteX13" fmla="*/ 1104848 w 2209695"/>
                <a:gd name="connsiteY13"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1503 w 2209695"/>
                <a:gd name="connsiteY8" fmla="*/ 8780893 h 9154402"/>
                <a:gd name="connsiteX9" fmla="*/ 0 w 2209695"/>
                <a:gd name="connsiteY9" fmla="*/ 1104848 h 9154402"/>
                <a:gd name="connsiteX10" fmla="*/ 323604 w 2209695"/>
                <a:gd name="connsiteY10" fmla="*/ 323603 h 9154402"/>
                <a:gd name="connsiteX11" fmla="*/ 1104850 w 2209695"/>
                <a:gd name="connsiteY11" fmla="*/ 2 h 9154402"/>
                <a:gd name="connsiteX12" fmla="*/ 1104848 w 2209695"/>
                <a:gd name="connsiteY12" fmla="*/ 0 h 9154402"/>
                <a:gd name="connsiteX0" fmla="*/ 1144487 w 2249334"/>
                <a:gd name="connsiteY0" fmla="*/ 0 h 9154755"/>
                <a:gd name="connsiteX1" fmla="*/ 1144487 w 2249334"/>
                <a:gd name="connsiteY1" fmla="*/ 0 h 9154755"/>
                <a:gd name="connsiteX2" fmla="*/ 1925732 w 2249334"/>
                <a:gd name="connsiteY2" fmla="*/ 323604 h 9154755"/>
                <a:gd name="connsiteX3" fmla="*/ 2249333 w 2249334"/>
                <a:gd name="connsiteY3" fmla="*/ 1104850 h 9154755"/>
                <a:gd name="connsiteX4" fmla="*/ 2249334 w 2249334"/>
                <a:gd name="connsiteY4" fmla="*/ 9154402 h 9154755"/>
                <a:gd name="connsiteX5" fmla="*/ 2249334 w 2249334"/>
                <a:gd name="connsiteY5" fmla="*/ 9154402 h 9154755"/>
                <a:gd name="connsiteX6" fmla="*/ 2249334 w 2249334"/>
                <a:gd name="connsiteY6" fmla="*/ 9154402 h 9154755"/>
                <a:gd name="connsiteX7" fmla="*/ 0 w 2249334"/>
                <a:gd name="connsiteY7" fmla="*/ 9154755 h 9154755"/>
                <a:gd name="connsiteX8" fmla="*/ 41142 w 2249334"/>
                <a:gd name="connsiteY8" fmla="*/ 8780893 h 9154755"/>
                <a:gd name="connsiteX9" fmla="*/ 39639 w 2249334"/>
                <a:gd name="connsiteY9" fmla="*/ 1104848 h 9154755"/>
                <a:gd name="connsiteX10" fmla="*/ 363243 w 2249334"/>
                <a:gd name="connsiteY10" fmla="*/ 323603 h 9154755"/>
                <a:gd name="connsiteX11" fmla="*/ 1144489 w 2249334"/>
                <a:gd name="connsiteY11" fmla="*/ 2 h 9154755"/>
                <a:gd name="connsiteX12" fmla="*/ 1144487 w 2249334"/>
                <a:gd name="connsiteY12" fmla="*/ 0 h 9154755"/>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1503 w 2209695"/>
                <a:gd name="connsiteY7" fmla="*/ 8780893 h 9154402"/>
                <a:gd name="connsiteX8" fmla="*/ 0 w 2209695"/>
                <a:gd name="connsiteY8" fmla="*/ 1104848 h 9154402"/>
                <a:gd name="connsiteX9" fmla="*/ 323604 w 2209695"/>
                <a:gd name="connsiteY9" fmla="*/ 323603 h 9154402"/>
                <a:gd name="connsiteX10" fmla="*/ 1104850 w 2209695"/>
                <a:gd name="connsiteY10" fmla="*/ 2 h 9154402"/>
                <a:gd name="connsiteX11" fmla="*/ 1104848 w 2209695"/>
                <a:gd name="connsiteY11"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37157 w 2209695"/>
                <a:gd name="connsiteY7" fmla="*/ 8792966 h 9154402"/>
                <a:gd name="connsiteX8" fmla="*/ 0 w 2209695"/>
                <a:gd name="connsiteY8" fmla="*/ 1104848 h 9154402"/>
                <a:gd name="connsiteX9" fmla="*/ 323604 w 2209695"/>
                <a:gd name="connsiteY9" fmla="*/ 323603 h 9154402"/>
                <a:gd name="connsiteX10" fmla="*/ 1104850 w 2209695"/>
                <a:gd name="connsiteY10" fmla="*/ 2 h 9154402"/>
                <a:gd name="connsiteX11" fmla="*/ 1104848 w 2209695"/>
                <a:gd name="connsiteY11" fmla="*/ 0 h 9154402"/>
                <a:gd name="connsiteX0" fmla="*/ 37157 w 2301135"/>
                <a:gd name="connsiteY0" fmla="*/ 8792966 h 9245842"/>
                <a:gd name="connsiteX1" fmla="*/ 0 w 2301135"/>
                <a:gd name="connsiteY1" fmla="*/ 1104848 h 9245842"/>
                <a:gd name="connsiteX2" fmla="*/ 323604 w 2301135"/>
                <a:gd name="connsiteY2" fmla="*/ 323603 h 9245842"/>
                <a:gd name="connsiteX3" fmla="*/ 1104850 w 2301135"/>
                <a:gd name="connsiteY3" fmla="*/ 2 h 9245842"/>
                <a:gd name="connsiteX4" fmla="*/ 1104848 w 2301135"/>
                <a:gd name="connsiteY4" fmla="*/ 0 h 9245842"/>
                <a:gd name="connsiteX5" fmla="*/ 1104848 w 2301135"/>
                <a:gd name="connsiteY5" fmla="*/ 0 h 9245842"/>
                <a:gd name="connsiteX6" fmla="*/ 1886093 w 2301135"/>
                <a:gd name="connsiteY6" fmla="*/ 323604 h 9245842"/>
                <a:gd name="connsiteX7" fmla="*/ 2209694 w 2301135"/>
                <a:gd name="connsiteY7" fmla="*/ 1104850 h 9245842"/>
                <a:gd name="connsiteX8" fmla="*/ 2209695 w 2301135"/>
                <a:gd name="connsiteY8" fmla="*/ 9154402 h 9245842"/>
                <a:gd name="connsiteX9" fmla="*/ 2209695 w 2301135"/>
                <a:gd name="connsiteY9" fmla="*/ 9154402 h 9245842"/>
                <a:gd name="connsiteX10" fmla="*/ 2301135 w 2301135"/>
                <a:gd name="connsiteY10" fmla="*/ 9245842 h 9245842"/>
                <a:gd name="connsiteX0" fmla="*/ 37157 w 2209695"/>
                <a:gd name="connsiteY0" fmla="*/ 8792966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 name="connsiteX0" fmla="*/ 93577 w 2209695"/>
                <a:gd name="connsiteY0" fmla="*/ 8811781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 name="connsiteX0" fmla="*/ 93577 w 2209695"/>
                <a:gd name="connsiteY0" fmla="*/ 8811781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 name="connsiteX0" fmla="*/ 67397 w 2209695"/>
                <a:gd name="connsiteY0" fmla="*/ 8829966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695" h="9154402">
                  <a:moveTo>
                    <a:pt x="67397" y="8829966"/>
                  </a:moveTo>
                  <a:lnTo>
                    <a:pt x="0" y="1104848"/>
                  </a:lnTo>
                  <a:cubicBezTo>
                    <a:pt x="0" y="811824"/>
                    <a:pt x="116404" y="530802"/>
                    <a:pt x="323604" y="323603"/>
                  </a:cubicBezTo>
                  <a:cubicBezTo>
                    <a:pt x="530804" y="116404"/>
                    <a:pt x="811826" y="1"/>
                    <a:pt x="1104850" y="2"/>
                  </a:cubicBezTo>
                  <a:lnTo>
                    <a:pt x="1104848" y="0"/>
                  </a:lnTo>
                  <a:lnTo>
                    <a:pt x="1104848" y="0"/>
                  </a:lnTo>
                  <a:cubicBezTo>
                    <a:pt x="1397872" y="0"/>
                    <a:pt x="1678894" y="116404"/>
                    <a:pt x="1886093" y="323604"/>
                  </a:cubicBezTo>
                  <a:cubicBezTo>
                    <a:pt x="2093292" y="530804"/>
                    <a:pt x="2209695" y="811826"/>
                    <a:pt x="2209694" y="1104850"/>
                  </a:cubicBezTo>
                  <a:cubicBezTo>
                    <a:pt x="2209694" y="3788034"/>
                    <a:pt x="2209695" y="6471218"/>
                    <a:pt x="2209695" y="9154402"/>
                  </a:cubicBezTo>
                  <a:lnTo>
                    <a:pt x="2209695" y="9154402"/>
                  </a:lnTo>
                </a:path>
              </a:pathLst>
            </a:custGeom>
            <a:solidFill>
              <a:srgbClr val="073779">
                <a:alpha val="80000"/>
              </a:srgbClr>
            </a:solidFill>
            <a:ln w="25400">
              <a:solidFill>
                <a:schemeClr val="accent2">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3" name="Freeform 22"/>
            <p:cNvSpPr/>
            <p:nvPr/>
          </p:nvSpPr>
          <p:spPr>
            <a:xfrm rot="15660000">
              <a:off x="5179560" y="1579153"/>
              <a:ext cx="1040884" cy="7134813"/>
            </a:xfrm>
            <a:custGeom>
              <a:avLst/>
              <a:gdLst>
                <a:gd name="connsiteX0" fmla="*/ 498324 w 996648"/>
                <a:gd name="connsiteY0" fmla="*/ 0 h 6971904"/>
                <a:gd name="connsiteX1" fmla="*/ 498324 w 996648"/>
                <a:gd name="connsiteY1" fmla="*/ 0 h 6971904"/>
                <a:gd name="connsiteX2" fmla="*/ 850692 w 996648"/>
                <a:gd name="connsiteY2" fmla="*/ 145956 h 6971904"/>
                <a:gd name="connsiteX3" fmla="*/ 996647 w 996648"/>
                <a:gd name="connsiteY3" fmla="*/ 498325 h 6971904"/>
                <a:gd name="connsiteX4" fmla="*/ 996648 w 996648"/>
                <a:gd name="connsiteY4" fmla="*/ 6971904 h 6971904"/>
                <a:gd name="connsiteX5" fmla="*/ 996648 w 996648"/>
                <a:gd name="connsiteY5" fmla="*/ 6971904 h 6971904"/>
                <a:gd name="connsiteX6" fmla="*/ 996648 w 996648"/>
                <a:gd name="connsiteY6" fmla="*/ 6971904 h 6971904"/>
                <a:gd name="connsiteX7" fmla="*/ 0 w 996648"/>
                <a:gd name="connsiteY7" fmla="*/ 6971904 h 6971904"/>
                <a:gd name="connsiteX8" fmla="*/ 0 w 996648"/>
                <a:gd name="connsiteY8" fmla="*/ 6971904 h 6971904"/>
                <a:gd name="connsiteX9" fmla="*/ 0 w 996648"/>
                <a:gd name="connsiteY9" fmla="*/ 6971904 h 6971904"/>
                <a:gd name="connsiteX10" fmla="*/ 0 w 996648"/>
                <a:gd name="connsiteY10" fmla="*/ 498324 h 6971904"/>
                <a:gd name="connsiteX11" fmla="*/ 145956 w 996648"/>
                <a:gd name="connsiteY11" fmla="*/ 145956 h 6971904"/>
                <a:gd name="connsiteX12" fmla="*/ 498325 w 996648"/>
                <a:gd name="connsiteY12" fmla="*/ 1 h 6971904"/>
                <a:gd name="connsiteX13" fmla="*/ 498324 w 996648"/>
                <a:gd name="connsiteY13" fmla="*/ 0 h 6971904"/>
                <a:gd name="connsiteX0" fmla="*/ 498324 w 1051569"/>
                <a:gd name="connsiteY0" fmla="*/ 0 h 7134903"/>
                <a:gd name="connsiteX1" fmla="*/ 498324 w 1051569"/>
                <a:gd name="connsiteY1" fmla="*/ 0 h 7134903"/>
                <a:gd name="connsiteX2" fmla="*/ 850692 w 1051569"/>
                <a:gd name="connsiteY2" fmla="*/ 145956 h 7134903"/>
                <a:gd name="connsiteX3" fmla="*/ 996647 w 1051569"/>
                <a:gd name="connsiteY3" fmla="*/ 498325 h 7134903"/>
                <a:gd name="connsiteX4" fmla="*/ 996648 w 1051569"/>
                <a:gd name="connsiteY4" fmla="*/ 6971904 h 7134903"/>
                <a:gd name="connsiteX5" fmla="*/ 996648 w 1051569"/>
                <a:gd name="connsiteY5" fmla="*/ 6971904 h 7134903"/>
                <a:gd name="connsiteX6" fmla="*/ 1051569 w 1051569"/>
                <a:gd name="connsiteY6" fmla="*/ 7134903 h 7134903"/>
                <a:gd name="connsiteX7" fmla="*/ 0 w 1051569"/>
                <a:gd name="connsiteY7" fmla="*/ 6971904 h 7134903"/>
                <a:gd name="connsiteX8" fmla="*/ 0 w 1051569"/>
                <a:gd name="connsiteY8" fmla="*/ 6971904 h 7134903"/>
                <a:gd name="connsiteX9" fmla="*/ 0 w 1051569"/>
                <a:gd name="connsiteY9" fmla="*/ 6971904 h 7134903"/>
                <a:gd name="connsiteX10" fmla="*/ 0 w 1051569"/>
                <a:gd name="connsiteY10" fmla="*/ 498324 h 7134903"/>
                <a:gd name="connsiteX11" fmla="*/ 145956 w 1051569"/>
                <a:gd name="connsiteY11" fmla="*/ 145956 h 7134903"/>
                <a:gd name="connsiteX12" fmla="*/ 498325 w 1051569"/>
                <a:gd name="connsiteY12" fmla="*/ 1 h 7134903"/>
                <a:gd name="connsiteX13" fmla="*/ 498324 w 1051569"/>
                <a:gd name="connsiteY13" fmla="*/ 0 h 7134903"/>
                <a:gd name="connsiteX0" fmla="*/ 498324 w 1051569"/>
                <a:gd name="connsiteY0" fmla="*/ 0 h 7134903"/>
                <a:gd name="connsiteX1" fmla="*/ 498324 w 1051569"/>
                <a:gd name="connsiteY1" fmla="*/ 0 h 7134903"/>
                <a:gd name="connsiteX2" fmla="*/ 850692 w 1051569"/>
                <a:gd name="connsiteY2" fmla="*/ 145956 h 7134903"/>
                <a:gd name="connsiteX3" fmla="*/ 996647 w 1051569"/>
                <a:gd name="connsiteY3" fmla="*/ 498325 h 7134903"/>
                <a:gd name="connsiteX4" fmla="*/ 996648 w 1051569"/>
                <a:gd name="connsiteY4" fmla="*/ 6971904 h 7134903"/>
                <a:gd name="connsiteX5" fmla="*/ 1051569 w 1051569"/>
                <a:gd name="connsiteY5" fmla="*/ 7134903 h 7134903"/>
                <a:gd name="connsiteX6" fmla="*/ 0 w 1051569"/>
                <a:gd name="connsiteY6" fmla="*/ 6971904 h 7134903"/>
                <a:gd name="connsiteX7" fmla="*/ 0 w 1051569"/>
                <a:gd name="connsiteY7" fmla="*/ 6971904 h 7134903"/>
                <a:gd name="connsiteX8" fmla="*/ 0 w 1051569"/>
                <a:gd name="connsiteY8" fmla="*/ 6971904 h 7134903"/>
                <a:gd name="connsiteX9" fmla="*/ 0 w 1051569"/>
                <a:gd name="connsiteY9" fmla="*/ 498324 h 7134903"/>
                <a:gd name="connsiteX10" fmla="*/ 145956 w 1051569"/>
                <a:gd name="connsiteY10" fmla="*/ 145956 h 7134903"/>
                <a:gd name="connsiteX11" fmla="*/ 498325 w 1051569"/>
                <a:gd name="connsiteY11" fmla="*/ 1 h 7134903"/>
                <a:gd name="connsiteX12" fmla="*/ 498324 w 1051569"/>
                <a:gd name="connsiteY12" fmla="*/ 0 h 7134903"/>
                <a:gd name="connsiteX0" fmla="*/ 498324 w 1217677"/>
                <a:gd name="connsiteY0" fmla="*/ 0 h 7134903"/>
                <a:gd name="connsiteX1" fmla="*/ 498324 w 1217677"/>
                <a:gd name="connsiteY1" fmla="*/ 0 h 7134903"/>
                <a:gd name="connsiteX2" fmla="*/ 850692 w 1217677"/>
                <a:gd name="connsiteY2" fmla="*/ 145956 h 7134903"/>
                <a:gd name="connsiteX3" fmla="*/ 996647 w 1217677"/>
                <a:gd name="connsiteY3" fmla="*/ 498325 h 7134903"/>
                <a:gd name="connsiteX4" fmla="*/ 1051569 w 1217677"/>
                <a:gd name="connsiteY4" fmla="*/ 7134903 h 7134903"/>
                <a:gd name="connsiteX5" fmla="*/ 0 w 1217677"/>
                <a:gd name="connsiteY5" fmla="*/ 6971904 h 7134903"/>
                <a:gd name="connsiteX6" fmla="*/ 0 w 1217677"/>
                <a:gd name="connsiteY6" fmla="*/ 6971904 h 7134903"/>
                <a:gd name="connsiteX7" fmla="*/ 0 w 1217677"/>
                <a:gd name="connsiteY7" fmla="*/ 6971904 h 7134903"/>
                <a:gd name="connsiteX8" fmla="*/ 0 w 1217677"/>
                <a:gd name="connsiteY8" fmla="*/ 498324 h 7134903"/>
                <a:gd name="connsiteX9" fmla="*/ 145956 w 1217677"/>
                <a:gd name="connsiteY9" fmla="*/ 145956 h 7134903"/>
                <a:gd name="connsiteX10" fmla="*/ 498325 w 1217677"/>
                <a:gd name="connsiteY10" fmla="*/ 1 h 7134903"/>
                <a:gd name="connsiteX11" fmla="*/ 498324 w 1217677"/>
                <a:gd name="connsiteY11" fmla="*/ 0 h 7134903"/>
                <a:gd name="connsiteX0" fmla="*/ 498324 w 1051569"/>
                <a:gd name="connsiteY0" fmla="*/ 0 h 7134903"/>
                <a:gd name="connsiteX1" fmla="*/ 498324 w 1051569"/>
                <a:gd name="connsiteY1" fmla="*/ 0 h 7134903"/>
                <a:gd name="connsiteX2" fmla="*/ 850692 w 1051569"/>
                <a:gd name="connsiteY2" fmla="*/ 145956 h 7134903"/>
                <a:gd name="connsiteX3" fmla="*/ 996647 w 1051569"/>
                <a:gd name="connsiteY3" fmla="*/ 498325 h 7134903"/>
                <a:gd name="connsiteX4" fmla="*/ 1051569 w 1051569"/>
                <a:gd name="connsiteY4" fmla="*/ 7134903 h 7134903"/>
                <a:gd name="connsiteX5" fmla="*/ 0 w 1051569"/>
                <a:gd name="connsiteY5" fmla="*/ 6971904 h 7134903"/>
                <a:gd name="connsiteX6" fmla="*/ 0 w 1051569"/>
                <a:gd name="connsiteY6" fmla="*/ 6971904 h 7134903"/>
                <a:gd name="connsiteX7" fmla="*/ 0 w 1051569"/>
                <a:gd name="connsiteY7" fmla="*/ 6971904 h 7134903"/>
                <a:gd name="connsiteX8" fmla="*/ 0 w 1051569"/>
                <a:gd name="connsiteY8" fmla="*/ 498324 h 7134903"/>
                <a:gd name="connsiteX9" fmla="*/ 145956 w 1051569"/>
                <a:gd name="connsiteY9" fmla="*/ 145956 h 7134903"/>
                <a:gd name="connsiteX10" fmla="*/ 498325 w 1051569"/>
                <a:gd name="connsiteY10" fmla="*/ 1 h 7134903"/>
                <a:gd name="connsiteX11" fmla="*/ 498324 w 1051569"/>
                <a:gd name="connsiteY11" fmla="*/ 0 h 7134903"/>
                <a:gd name="connsiteX0" fmla="*/ 0 w 1143009"/>
                <a:gd name="connsiteY0" fmla="*/ 6971904 h 7226343"/>
                <a:gd name="connsiteX1" fmla="*/ 0 w 1143009"/>
                <a:gd name="connsiteY1" fmla="*/ 6971904 h 7226343"/>
                <a:gd name="connsiteX2" fmla="*/ 0 w 1143009"/>
                <a:gd name="connsiteY2" fmla="*/ 6971904 h 7226343"/>
                <a:gd name="connsiteX3" fmla="*/ 0 w 1143009"/>
                <a:gd name="connsiteY3" fmla="*/ 498324 h 7226343"/>
                <a:gd name="connsiteX4" fmla="*/ 145956 w 1143009"/>
                <a:gd name="connsiteY4" fmla="*/ 145956 h 7226343"/>
                <a:gd name="connsiteX5" fmla="*/ 498325 w 1143009"/>
                <a:gd name="connsiteY5" fmla="*/ 1 h 7226343"/>
                <a:gd name="connsiteX6" fmla="*/ 498324 w 1143009"/>
                <a:gd name="connsiteY6" fmla="*/ 0 h 7226343"/>
                <a:gd name="connsiteX7" fmla="*/ 498324 w 1143009"/>
                <a:gd name="connsiteY7" fmla="*/ 0 h 7226343"/>
                <a:gd name="connsiteX8" fmla="*/ 850692 w 1143009"/>
                <a:gd name="connsiteY8" fmla="*/ 145956 h 7226343"/>
                <a:gd name="connsiteX9" fmla="*/ 996647 w 1143009"/>
                <a:gd name="connsiteY9" fmla="*/ 498325 h 7226343"/>
                <a:gd name="connsiteX10" fmla="*/ 1143009 w 1143009"/>
                <a:gd name="connsiteY10" fmla="*/ 7226343 h 7226343"/>
                <a:gd name="connsiteX0" fmla="*/ 0 w 1095577"/>
                <a:gd name="connsiteY0" fmla="*/ 6971904 h 7197301"/>
                <a:gd name="connsiteX1" fmla="*/ 0 w 1095577"/>
                <a:gd name="connsiteY1" fmla="*/ 6971904 h 7197301"/>
                <a:gd name="connsiteX2" fmla="*/ 0 w 1095577"/>
                <a:gd name="connsiteY2" fmla="*/ 6971904 h 7197301"/>
                <a:gd name="connsiteX3" fmla="*/ 0 w 1095577"/>
                <a:gd name="connsiteY3" fmla="*/ 498324 h 7197301"/>
                <a:gd name="connsiteX4" fmla="*/ 145956 w 1095577"/>
                <a:gd name="connsiteY4" fmla="*/ 145956 h 7197301"/>
                <a:gd name="connsiteX5" fmla="*/ 498325 w 1095577"/>
                <a:gd name="connsiteY5" fmla="*/ 1 h 7197301"/>
                <a:gd name="connsiteX6" fmla="*/ 498324 w 1095577"/>
                <a:gd name="connsiteY6" fmla="*/ 0 h 7197301"/>
                <a:gd name="connsiteX7" fmla="*/ 498324 w 1095577"/>
                <a:gd name="connsiteY7" fmla="*/ 0 h 7197301"/>
                <a:gd name="connsiteX8" fmla="*/ 850692 w 1095577"/>
                <a:gd name="connsiteY8" fmla="*/ 145956 h 7197301"/>
                <a:gd name="connsiteX9" fmla="*/ 996647 w 1095577"/>
                <a:gd name="connsiteY9" fmla="*/ 498325 h 7197301"/>
                <a:gd name="connsiteX10" fmla="*/ 1095577 w 1095577"/>
                <a:gd name="connsiteY10" fmla="*/ 7197301 h 7197301"/>
                <a:gd name="connsiteX0" fmla="*/ 0 w 1045874"/>
                <a:gd name="connsiteY0" fmla="*/ 6971904 h 7103308"/>
                <a:gd name="connsiteX1" fmla="*/ 0 w 1045874"/>
                <a:gd name="connsiteY1" fmla="*/ 6971904 h 7103308"/>
                <a:gd name="connsiteX2" fmla="*/ 0 w 1045874"/>
                <a:gd name="connsiteY2" fmla="*/ 6971904 h 7103308"/>
                <a:gd name="connsiteX3" fmla="*/ 0 w 1045874"/>
                <a:gd name="connsiteY3" fmla="*/ 498324 h 7103308"/>
                <a:gd name="connsiteX4" fmla="*/ 145956 w 1045874"/>
                <a:gd name="connsiteY4" fmla="*/ 145956 h 7103308"/>
                <a:gd name="connsiteX5" fmla="*/ 498325 w 1045874"/>
                <a:gd name="connsiteY5" fmla="*/ 1 h 7103308"/>
                <a:gd name="connsiteX6" fmla="*/ 498324 w 1045874"/>
                <a:gd name="connsiteY6" fmla="*/ 0 h 7103308"/>
                <a:gd name="connsiteX7" fmla="*/ 498324 w 1045874"/>
                <a:gd name="connsiteY7" fmla="*/ 0 h 7103308"/>
                <a:gd name="connsiteX8" fmla="*/ 850692 w 1045874"/>
                <a:gd name="connsiteY8" fmla="*/ 145956 h 7103308"/>
                <a:gd name="connsiteX9" fmla="*/ 996647 w 1045874"/>
                <a:gd name="connsiteY9" fmla="*/ 498325 h 7103308"/>
                <a:gd name="connsiteX10" fmla="*/ 1045874 w 1045874"/>
                <a:gd name="connsiteY10" fmla="*/ 7103308 h 7103308"/>
                <a:gd name="connsiteX0" fmla="*/ 0 w 1040884"/>
                <a:gd name="connsiteY0" fmla="*/ 6971904 h 7134813"/>
                <a:gd name="connsiteX1" fmla="*/ 0 w 1040884"/>
                <a:gd name="connsiteY1" fmla="*/ 6971904 h 7134813"/>
                <a:gd name="connsiteX2" fmla="*/ 0 w 1040884"/>
                <a:gd name="connsiteY2" fmla="*/ 6971904 h 7134813"/>
                <a:gd name="connsiteX3" fmla="*/ 0 w 1040884"/>
                <a:gd name="connsiteY3" fmla="*/ 498324 h 7134813"/>
                <a:gd name="connsiteX4" fmla="*/ 145956 w 1040884"/>
                <a:gd name="connsiteY4" fmla="*/ 145956 h 7134813"/>
                <a:gd name="connsiteX5" fmla="*/ 498325 w 1040884"/>
                <a:gd name="connsiteY5" fmla="*/ 1 h 7134813"/>
                <a:gd name="connsiteX6" fmla="*/ 498324 w 1040884"/>
                <a:gd name="connsiteY6" fmla="*/ 0 h 7134813"/>
                <a:gd name="connsiteX7" fmla="*/ 498324 w 1040884"/>
                <a:gd name="connsiteY7" fmla="*/ 0 h 7134813"/>
                <a:gd name="connsiteX8" fmla="*/ 850692 w 1040884"/>
                <a:gd name="connsiteY8" fmla="*/ 145956 h 7134813"/>
                <a:gd name="connsiteX9" fmla="*/ 996647 w 1040884"/>
                <a:gd name="connsiteY9" fmla="*/ 498325 h 7134813"/>
                <a:gd name="connsiteX10" fmla="*/ 1040884 w 1040884"/>
                <a:gd name="connsiteY10" fmla="*/ 7134813 h 7134813"/>
                <a:gd name="connsiteX0" fmla="*/ 0 w 1040884"/>
                <a:gd name="connsiteY0" fmla="*/ 6971904 h 7134813"/>
                <a:gd name="connsiteX1" fmla="*/ 0 w 1040884"/>
                <a:gd name="connsiteY1" fmla="*/ 6971904 h 7134813"/>
                <a:gd name="connsiteX2" fmla="*/ 0 w 1040884"/>
                <a:gd name="connsiteY2" fmla="*/ 6971904 h 7134813"/>
                <a:gd name="connsiteX3" fmla="*/ 0 w 1040884"/>
                <a:gd name="connsiteY3" fmla="*/ 498324 h 7134813"/>
                <a:gd name="connsiteX4" fmla="*/ 145956 w 1040884"/>
                <a:gd name="connsiteY4" fmla="*/ 145956 h 7134813"/>
                <a:gd name="connsiteX5" fmla="*/ 498325 w 1040884"/>
                <a:gd name="connsiteY5" fmla="*/ 1 h 7134813"/>
                <a:gd name="connsiteX6" fmla="*/ 498324 w 1040884"/>
                <a:gd name="connsiteY6" fmla="*/ 0 h 7134813"/>
                <a:gd name="connsiteX7" fmla="*/ 498324 w 1040884"/>
                <a:gd name="connsiteY7" fmla="*/ 0 h 7134813"/>
                <a:gd name="connsiteX8" fmla="*/ 850692 w 1040884"/>
                <a:gd name="connsiteY8" fmla="*/ 145956 h 7134813"/>
                <a:gd name="connsiteX9" fmla="*/ 996647 w 1040884"/>
                <a:gd name="connsiteY9" fmla="*/ 498325 h 7134813"/>
                <a:gd name="connsiteX10" fmla="*/ 1040884 w 1040884"/>
                <a:gd name="connsiteY10" fmla="*/ 7134813 h 7134813"/>
                <a:gd name="connsiteX0" fmla="*/ 0 w 1040884"/>
                <a:gd name="connsiteY0" fmla="*/ 6971904 h 7134813"/>
                <a:gd name="connsiteX1" fmla="*/ 0 w 1040884"/>
                <a:gd name="connsiteY1" fmla="*/ 6971904 h 7134813"/>
                <a:gd name="connsiteX2" fmla="*/ 0 w 1040884"/>
                <a:gd name="connsiteY2" fmla="*/ 6971904 h 7134813"/>
                <a:gd name="connsiteX3" fmla="*/ 0 w 1040884"/>
                <a:gd name="connsiteY3" fmla="*/ 498324 h 7134813"/>
                <a:gd name="connsiteX4" fmla="*/ 145956 w 1040884"/>
                <a:gd name="connsiteY4" fmla="*/ 145956 h 7134813"/>
                <a:gd name="connsiteX5" fmla="*/ 498325 w 1040884"/>
                <a:gd name="connsiteY5" fmla="*/ 1 h 7134813"/>
                <a:gd name="connsiteX6" fmla="*/ 498324 w 1040884"/>
                <a:gd name="connsiteY6" fmla="*/ 0 h 7134813"/>
                <a:gd name="connsiteX7" fmla="*/ 498324 w 1040884"/>
                <a:gd name="connsiteY7" fmla="*/ 0 h 7134813"/>
                <a:gd name="connsiteX8" fmla="*/ 850692 w 1040884"/>
                <a:gd name="connsiteY8" fmla="*/ 145956 h 7134813"/>
                <a:gd name="connsiteX9" fmla="*/ 996647 w 1040884"/>
                <a:gd name="connsiteY9" fmla="*/ 498325 h 7134813"/>
                <a:gd name="connsiteX10" fmla="*/ 1040884 w 1040884"/>
                <a:gd name="connsiteY10" fmla="*/ 7134813 h 7134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0884" h="7134813">
                  <a:moveTo>
                    <a:pt x="0" y="6971904"/>
                  </a:moveTo>
                  <a:lnTo>
                    <a:pt x="0" y="6971904"/>
                  </a:lnTo>
                  <a:lnTo>
                    <a:pt x="0" y="6971904"/>
                  </a:lnTo>
                  <a:lnTo>
                    <a:pt x="0" y="498324"/>
                  </a:lnTo>
                  <a:cubicBezTo>
                    <a:pt x="0" y="366160"/>
                    <a:pt x="52502" y="239410"/>
                    <a:pt x="145956" y="145956"/>
                  </a:cubicBezTo>
                  <a:cubicBezTo>
                    <a:pt x="239410" y="52502"/>
                    <a:pt x="366161" y="1"/>
                    <a:pt x="498325" y="1"/>
                  </a:cubicBezTo>
                  <a:lnTo>
                    <a:pt x="498324" y="0"/>
                  </a:lnTo>
                  <a:lnTo>
                    <a:pt x="498324" y="0"/>
                  </a:lnTo>
                  <a:cubicBezTo>
                    <a:pt x="630488" y="0"/>
                    <a:pt x="757238" y="52502"/>
                    <a:pt x="850692" y="145956"/>
                  </a:cubicBezTo>
                  <a:cubicBezTo>
                    <a:pt x="944146" y="239410"/>
                    <a:pt x="996647" y="366161"/>
                    <a:pt x="996647" y="498325"/>
                  </a:cubicBezTo>
                  <a:cubicBezTo>
                    <a:pt x="1030126" y="1663149"/>
                    <a:pt x="1037566" y="5867764"/>
                    <a:pt x="1040884" y="7134813"/>
                  </a:cubicBezTo>
                </a:path>
              </a:pathLst>
            </a:custGeom>
            <a:solidFill>
              <a:schemeClr val="tx2">
                <a:alpha val="60000"/>
              </a:schemeClr>
            </a:solidFill>
            <a:ln>
              <a:solidFill>
                <a:schemeClr val="bg2">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6" name="Freeform 25"/>
            <p:cNvSpPr/>
            <p:nvPr/>
          </p:nvSpPr>
          <p:spPr>
            <a:xfrm rot="15660000">
              <a:off x="6127955" y="-68851"/>
              <a:ext cx="932370" cy="5296611"/>
            </a:xfrm>
            <a:custGeom>
              <a:avLst/>
              <a:gdLst>
                <a:gd name="connsiteX0" fmla="*/ 457200 w 914400"/>
                <a:gd name="connsiteY0" fmla="*/ 0 h 6172200"/>
                <a:gd name="connsiteX1" fmla="*/ 457200 w 914400"/>
                <a:gd name="connsiteY1" fmla="*/ 0 h 6172200"/>
                <a:gd name="connsiteX2" fmla="*/ 780489 w 914400"/>
                <a:gd name="connsiteY2" fmla="*/ 133911 h 6172200"/>
                <a:gd name="connsiteX3" fmla="*/ 914399 w 914400"/>
                <a:gd name="connsiteY3" fmla="*/ 457201 h 6172200"/>
                <a:gd name="connsiteX4" fmla="*/ 914400 w 914400"/>
                <a:gd name="connsiteY4" fmla="*/ 6172200 h 6172200"/>
                <a:gd name="connsiteX5" fmla="*/ 914400 w 914400"/>
                <a:gd name="connsiteY5" fmla="*/ 6172200 h 6172200"/>
                <a:gd name="connsiteX6" fmla="*/ 914400 w 914400"/>
                <a:gd name="connsiteY6" fmla="*/ 6172200 h 6172200"/>
                <a:gd name="connsiteX7" fmla="*/ 0 w 914400"/>
                <a:gd name="connsiteY7" fmla="*/ 6172200 h 6172200"/>
                <a:gd name="connsiteX8" fmla="*/ 0 w 914400"/>
                <a:gd name="connsiteY8" fmla="*/ 6172200 h 6172200"/>
                <a:gd name="connsiteX9" fmla="*/ 0 w 914400"/>
                <a:gd name="connsiteY9" fmla="*/ 6172200 h 6172200"/>
                <a:gd name="connsiteX10" fmla="*/ 0 w 914400"/>
                <a:gd name="connsiteY10" fmla="*/ 457200 h 6172200"/>
                <a:gd name="connsiteX11" fmla="*/ 133911 w 914400"/>
                <a:gd name="connsiteY11" fmla="*/ 133911 h 6172200"/>
                <a:gd name="connsiteX12" fmla="*/ 457201 w 914400"/>
                <a:gd name="connsiteY12" fmla="*/ 1 h 6172200"/>
                <a:gd name="connsiteX13" fmla="*/ 457200 w 914400"/>
                <a:gd name="connsiteY13" fmla="*/ 0 h 6172200"/>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14400 w 953241"/>
                <a:gd name="connsiteY5" fmla="*/ 6172200 h 6328114"/>
                <a:gd name="connsiteX6" fmla="*/ 953241 w 953241"/>
                <a:gd name="connsiteY6" fmla="*/ 6328114 h 6328114"/>
                <a:gd name="connsiteX7" fmla="*/ 0 w 953241"/>
                <a:gd name="connsiteY7" fmla="*/ 6172200 h 6328114"/>
                <a:gd name="connsiteX8" fmla="*/ 0 w 953241"/>
                <a:gd name="connsiteY8" fmla="*/ 6172200 h 6328114"/>
                <a:gd name="connsiteX9" fmla="*/ 0 w 953241"/>
                <a:gd name="connsiteY9" fmla="*/ 6172200 h 6328114"/>
                <a:gd name="connsiteX10" fmla="*/ 0 w 953241"/>
                <a:gd name="connsiteY10" fmla="*/ 457200 h 6328114"/>
                <a:gd name="connsiteX11" fmla="*/ 133911 w 953241"/>
                <a:gd name="connsiteY11" fmla="*/ 133911 h 6328114"/>
                <a:gd name="connsiteX12" fmla="*/ 457201 w 953241"/>
                <a:gd name="connsiteY12" fmla="*/ 1 h 6328114"/>
                <a:gd name="connsiteX13" fmla="*/ 457200 w 953241"/>
                <a:gd name="connsiteY13"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53241 w 953241"/>
                <a:gd name="connsiteY5" fmla="*/ 6328114 h 6328114"/>
                <a:gd name="connsiteX6" fmla="*/ 0 w 953241"/>
                <a:gd name="connsiteY6" fmla="*/ 6172200 h 6328114"/>
                <a:gd name="connsiteX7" fmla="*/ 0 w 953241"/>
                <a:gd name="connsiteY7" fmla="*/ 6172200 h 6328114"/>
                <a:gd name="connsiteX8" fmla="*/ 0 w 953241"/>
                <a:gd name="connsiteY8" fmla="*/ 6172200 h 6328114"/>
                <a:gd name="connsiteX9" fmla="*/ 0 w 953241"/>
                <a:gd name="connsiteY9" fmla="*/ 457200 h 6328114"/>
                <a:gd name="connsiteX10" fmla="*/ 133911 w 953241"/>
                <a:gd name="connsiteY10" fmla="*/ 133911 h 6328114"/>
                <a:gd name="connsiteX11" fmla="*/ 457201 w 953241"/>
                <a:gd name="connsiteY11" fmla="*/ 1 h 6328114"/>
                <a:gd name="connsiteX12" fmla="*/ 457200 w 953241"/>
                <a:gd name="connsiteY12" fmla="*/ 0 h 6328114"/>
                <a:gd name="connsiteX0" fmla="*/ 457200 w 1105641"/>
                <a:gd name="connsiteY0" fmla="*/ 0 h 6328114"/>
                <a:gd name="connsiteX1" fmla="*/ 457200 w 1105641"/>
                <a:gd name="connsiteY1" fmla="*/ 0 h 6328114"/>
                <a:gd name="connsiteX2" fmla="*/ 780489 w 1105641"/>
                <a:gd name="connsiteY2" fmla="*/ 133911 h 6328114"/>
                <a:gd name="connsiteX3" fmla="*/ 914399 w 1105641"/>
                <a:gd name="connsiteY3" fmla="*/ 457201 h 6328114"/>
                <a:gd name="connsiteX4" fmla="*/ 953241 w 1105641"/>
                <a:gd name="connsiteY4" fmla="*/ 6328114 h 6328114"/>
                <a:gd name="connsiteX5" fmla="*/ 0 w 1105641"/>
                <a:gd name="connsiteY5" fmla="*/ 6172200 h 6328114"/>
                <a:gd name="connsiteX6" fmla="*/ 0 w 1105641"/>
                <a:gd name="connsiteY6" fmla="*/ 6172200 h 6328114"/>
                <a:gd name="connsiteX7" fmla="*/ 0 w 1105641"/>
                <a:gd name="connsiteY7" fmla="*/ 6172200 h 6328114"/>
                <a:gd name="connsiteX8" fmla="*/ 0 w 1105641"/>
                <a:gd name="connsiteY8" fmla="*/ 457200 h 6328114"/>
                <a:gd name="connsiteX9" fmla="*/ 133911 w 1105641"/>
                <a:gd name="connsiteY9" fmla="*/ 133911 h 6328114"/>
                <a:gd name="connsiteX10" fmla="*/ 457201 w 1105641"/>
                <a:gd name="connsiteY10" fmla="*/ 1 h 6328114"/>
                <a:gd name="connsiteX11" fmla="*/ 457200 w 1105641"/>
                <a:gd name="connsiteY11"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53241 w 953241"/>
                <a:gd name="connsiteY4" fmla="*/ 6328114 h 6328114"/>
                <a:gd name="connsiteX5" fmla="*/ 0 w 953241"/>
                <a:gd name="connsiteY5" fmla="*/ 6172200 h 6328114"/>
                <a:gd name="connsiteX6" fmla="*/ 0 w 953241"/>
                <a:gd name="connsiteY6" fmla="*/ 6172200 h 6328114"/>
                <a:gd name="connsiteX7" fmla="*/ 0 w 953241"/>
                <a:gd name="connsiteY7" fmla="*/ 6172200 h 6328114"/>
                <a:gd name="connsiteX8" fmla="*/ 0 w 953241"/>
                <a:gd name="connsiteY8" fmla="*/ 457200 h 6328114"/>
                <a:gd name="connsiteX9" fmla="*/ 133911 w 953241"/>
                <a:gd name="connsiteY9" fmla="*/ 133911 h 6328114"/>
                <a:gd name="connsiteX10" fmla="*/ 457201 w 953241"/>
                <a:gd name="connsiteY10" fmla="*/ 1 h 6328114"/>
                <a:gd name="connsiteX11" fmla="*/ 457200 w 953241"/>
                <a:gd name="connsiteY11" fmla="*/ 0 h 6328114"/>
                <a:gd name="connsiteX0" fmla="*/ 457200 w 943191"/>
                <a:gd name="connsiteY0" fmla="*/ 0 h 6312729"/>
                <a:gd name="connsiteX1" fmla="*/ 457200 w 943191"/>
                <a:gd name="connsiteY1" fmla="*/ 0 h 6312729"/>
                <a:gd name="connsiteX2" fmla="*/ 780489 w 943191"/>
                <a:gd name="connsiteY2" fmla="*/ 133911 h 6312729"/>
                <a:gd name="connsiteX3" fmla="*/ 914399 w 943191"/>
                <a:gd name="connsiteY3" fmla="*/ 457201 h 6312729"/>
                <a:gd name="connsiteX4" fmla="*/ 942064 w 943191"/>
                <a:gd name="connsiteY4" fmla="*/ 6312729 h 6312729"/>
                <a:gd name="connsiteX5" fmla="*/ 0 w 943191"/>
                <a:gd name="connsiteY5" fmla="*/ 6172200 h 6312729"/>
                <a:gd name="connsiteX6" fmla="*/ 0 w 943191"/>
                <a:gd name="connsiteY6" fmla="*/ 6172200 h 6312729"/>
                <a:gd name="connsiteX7" fmla="*/ 0 w 943191"/>
                <a:gd name="connsiteY7" fmla="*/ 6172200 h 6312729"/>
                <a:gd name="connsiteX8" fmla="*/ 0 w 943191"/>
                <a:gd name="connsiteY8" fmla="*/ 457200 h 6312729"/>
                <a:gd name="connsiteX9" fmla="*/ 133911 w 943191"/>
                <a:gd name="connsiteY9" fmla="*/ 133911 h 6312729"/>
                <a:gd name="connsiteX10" fmla="*/ 457201 w 943191"/>
                <a:gd name="connsiteY10" fmla="*/ 1 h 6312729"/>
                <a:gd name="connsiteX11" fmla="*/ 457200 w 943191"/>
                <a:gd name="connsiteY11" fmla="*/ 0 h 6312729"/>
                <a:gd name="connsiteX0" fmla="*/ 0 w 1033504"/>
                <a:gd name="connsiteY0" fmla="*/ 6172200 h 6404169"/>
                <a:gd name="connsiteX1" fmla="*/ 0 w 1033504"/>
                <a:gd name="connsiteY1" fmla="*/ 6172200 h 6404169"/>
                <a:gd name="connsiteX2" fmla="*/ 0 w 1033504"/>
                <a:gd name="connsiteY2" fmla="*/ 6172200 h 6404169"/>
                <a:gd name="connsiteX3" fmla="*/ 0 w 1033504"/>
                <a:gd name="connsiteY3" fmla="*/ 457200 h 6404169"/>
                <a:gd name="connsiteX4" fmla="*/ 133911 w 1033504"/>
                <a:gd name="connsiteY4" fmla="*/ 133911 h 6404169"/>
                <a:gd name="connsiteX5" fmla="*/ 457201 w 1033504"/>
                <a:gd name="connsiteY5" fmla="*/ 1 h 6404169"/>
                <a:gd name="connsiteX6" fmla="*/ 457200 w 1033504"/>
                <a:gd name="connsiteY6" fmla="*/ 0 h 6404169"/>
                <a:gd name="connsiteX7" fmla="*/ 457200 w 1033504"/>
                <a:gd name="connsiteY7" fmla="*/ 0 h 6404169"/>
                <a:gd name="connsiteX8" fmla="*/ 780489 w 1033504"/>
                <a:gd name="connsiteY8" fmla="*/ 133911 h 6404169"/>
                <a:gd name="connsiteX9" fmla="*/ 914399 w 1033504"/>
                <a:gd name="connsiteY9" fmla="*/ 457201 h 6404169"/>
                <a:gd name="connsiteX10" fmla="*/ 1033504 w 1033504"/>
                <a:gd name="connsiteY10" fmla="*/ 6404169 h 6404169"/>
                <a:gd name="connsiteX0" fmla="*/ 0 w 1007327"/>
                <a:gd name="connsiteY0" fmla="*/ 6172200 h 6354462"/>
                <a:gd name="connsiteX1" fmla="*/ 0 w 1007327"/>
                <a:gd name="connsiteY1" fmla="*/ 6172200 h 6354462"/>
                <a:gd name="connsiteX2" fmla="*/ 0 w 1007327"/>
                <a:gd name="connsiteY2" fmla="*/ 6172200 h 6354462"/>
                <a:gd name="connsiteX3" fmla="*/ 0 w 1007327"/>
                <a:gd name="connsiteY3" fmla="*/ 457200 h 6354462"/>
                <a:gd name="connsiteX4" fmla="*/ 133911 w 1007327"/>
                <a:gd name="connsiteY4" fmla="*/ 133911 h 6354462"/>
                <a:gd name="connsiteX5" fmla="*/ 457201 w 1007327"/>
                <a:gd name="connsiteY5" fmla="*/ 1 h 6354462"/>
                <a:gd name="connsiteX6" fmla="*/ 457200 w 1007327"/>
                <a:gd name="connsiteY6" fmla="*/ 0 h 6354462"/>
                <a:gd name="connsiteX7" fmla="*/ 457200 w 1007327"/>
                <a:gd name="connsiteY7" fmla="*/ 0 h 6354462"/>
                <a:gd name="connsiteX8" fmla="*/ 780489 w 1007327"/>
                <a:gd name="connsiteY8" fmla="*/ 133911 h 6354462"/>
                <a:gd name="connsiteX9" fmla="*/ 914399 w 1007327"/>
                <a:gd name="connsiteY9" fmla="*/ 457201 h 6354462"/>
                <a:gd name="connsiteX10" fmla="*/ 1007327 w 1007327"/>
                <a:gd name="connsiteY10" fmla="*/ 6354462 h 6354462"/>
                <a:gd name="connsiteX0" fmla="*/ 0 w 1029242"/>
                <a:gd name="connsiteY0" fmla="*/ 6172200 h 6330704"/>
                <a:gd name="connsiteX1" fmla="*/ 0 w 1029242"/>
                <a:gd name="connsiteY1" fmla="*/ 6172200 h 6330704"/>
                <a:gd name="connsiteX2" fmla="*/ 0 w 1029242"/>
                <a:gd name="connsiteY2" fmla="*/ 6172200 h 6330704"/>
                <a:gd name="connsiteX3" fmla="*/ 0 w 1029242"/>
                <a:gd name="connsiteY3" fmla="*/ 457200 h 6330704"/>
                <a:gd name="connsiteX4" fmla="*/ 133911 w 1029242"/>
                <a:gd name="connsiteY4" fmla="*/ 133911 h 6330704"/>
                <a:gd name="connsiteX5" fmla="*/ 457201 w 1029242"/>
                <a:gd name="connsiteY5" fmla="*/ 1 h 6330704"/>
                <a:gd name="connsiteX6" fmla="*/ 457200 w 1029242"/>
                <a:gd name="connsiteY6" fmla="*/ 0 h 6330704"/>
                <a:gd name="connsiteX7" fmla="*/ 457200 w 1029242"/>
                <a:gd name="connsiteY7" fmla="*/ 0 h 6330704"/>
                <a:gd name="connsiteX8" fmla="*/ 780489 w 1029242"/>
                <a:gd name="connsiteY8" fmla="*/ 133911 h 6330704"/>
                <a:gd name="connsiteX9" fmla="*/ 914399 w 1029242"/>
                <a:gd name="connsiteY9" fmla="*/ 457201 h 6330704"/>
                <a:gd name="connsiteX10" fmla="*/ 1029242 w 1029242"/>
                <a:gd name="connsiteY10" fmla="*/ 6330704 h 6330704"/>
                <a:gd name="connsiteX0" fmla="*/ 0 w 964937"/>
                <a:gd name="connsiteY0" fmla="*/ 6172200 h 6306905"/>
                <a:gd name="connsiteX1" fmla="*/ 0 w 964937"/>
                <a:gd name="connsiteY1" fmla="*/ 6172200 h 6306905"/>
                <a:gd name="connsiteX2" fmla="*/ 0 w 964937"/>
                <a:gd name="connsiteY2" fmla="*/ 6172200 h 6306905"/>
                <a:gd name="connsiteX3" fmla="*/ 0 w 964937"/>
                <a:gd name="connsiteY3" fmla="*/ 457200 h 6306905"/>
                <a:gd name="connsiteX4" fmla="*/ 133911 w 964937"/>
                <a:gd name="connsiteY4" fmla="*/ 133911 h 6306905"/>
                <a:gd name="connsiteX5" fmla="*/ 457201 w 964937"/>
                <a:gd name="connsiteY5" fmla="*/ 1 h 6306905"/>
                <a:gd name="connsiteX6" fmla="*/ 457200 w 964937"/>
                <a:gd name="connsiteY6" fmla="*/ 0 h 6306905"/>
                <a:gd name="connsiteX7" fmla="*/ 457200 w 964937"/>
                <a:gd name="connsiteY7" fmla="*/ 0 h 6306905"/>
                <a:gd name="connsiteX8" fmla="*/ 780489 w 964937"/>
                <a:gd name="connsiteY8" fmla="*/ 133911 h 6306905"/>
                <a:gd name="connsiteX9" fmla="*/ 914399 w 964937"/>
                <a:gd name="connsiteY9" fmla="*/ 457201 h 6306905"/>
                <a:gd name="connsiteX10" fmla="*/ 964937 w 964937"/>
                <a:gd name="connsiteY10" fmla="*/ 6306905 h 6306905"/>
                <a:gd name="connsiteX0" fmla="*/ 0 w 958626"/>
                <a:gd name="connsiteY0" fmla="*/ 6172200 h 6346750"/>
                <a:gd name="connsiteX1" fmla="*/ 0 w 958626"/>
                <a:gd name="connsiteY1" fmla="*/ 6172200 h 6346750"/>
                <a:gd name="connsiteX2" fmla="*/ 0 w 958626"/>
                <a:gd name="connsiteY2" fmla="*/ 6172200 h 6346750"/>
                <a:gd name="connsiteX3" fmla="*/ 0 w 958626"/>
                <a:gd name="connsiteY3" fmla="*/ 457200 h 6346750"/>
                <a:gd name="connsiteX4" fmla="*/ 133911 w 958626"/>
                <a:gd name="connsiteY4" fmla="*/ 133911 h 6346750"/>
                <a:gd name="connsiteX5" fmla="*/ 457201 w 958626"/>
                <a:gd name="connsiteY5" fmla="*/ 1 h 6346750"/>
                <a:gd name="connsiteX6" fmla="*/ 457200 w 958626"/>
                <a:gd name="connsiteY6" fmla="*/ 0 h 6346750"/>
                <a:gd name="connsiteX7" fmla="*/ 457200 w 958626"/>
                <a:gd name="connsiteY7" fmla="*/ 0 h 6346750"/>
                <a:gd name="connsiteX8" fmla="*/ 780489 w 958626"/>
                <a:gd name="connsiteY8" fmla="*/ 133911 h 6346750"/>
                <a:gd name="connsiteX9" fmla="*/ 914399 w 958626"/>
                <a:gd name="connsiteY9" fmla="*/ 457201 h 6346750"/>
                <a:gd name="connsiteX10" fmla="*/ 958626 w 958626"/>
                <a:gd name="connsiteY10" fmla="*/ 6346750 h 6346750"/>
                <a:gd name="connsiteX0" fmla="*/ 0 w 960730"/>
                <a:gd name="connsiteY0" fmla="*/ 6172200 h 6333468"/>
                <a:gd name="connsiteX1" fmla="*/ 0 w 960730"/>
                <a:gd name="connsiteY1" fmla="*/ 6172200 h 6333468"/>
                <a:gd name="connsiteX2" fmla="*/ 0 w 960730"/>
                <a:gd name="connsiteY2" fmla="*/ 6172200 h 6333468"/>
                <a:gd name="connsiteX3" fmla="*/ 0 w 960730"/>
                <a:gd name="connsiteY3" fmla="*/ 457200 h 6333468"/>
                <a:gd name="connsiteX4" fmla="*/ 133911 w 960730"/>
                <a:gd name="connsiteY4" fmla="*/ 133911 h 6333468"/>
                <a:gd name="connsiteX5" fmla="*/ 457201 w 960730"/>
                <a:gd name="connsiteY5" fmla="*/ 1 h 6333468"/>
                <a:gd name="connsiteX6" fmla="*/ 457200 w 960730"/>
                <a:gd name="connsiteY6" fmla="*/ 0 h 6333468"/>
                <a:gd name="connsiteX7" fmla="*/ 457200 w 960730"/>
                <a:gd name="connsiteY7" fmla="*/ 0 h 6333468"/>
                <a:gd name="connsiteX8" fmla="*/ 780489 w 960730"/>
                <a:gd name="connsiteY8" fmla="*/ 133911 h 6333468"/>
                <a:gd name="connsiteX9" fmla="*/ 914399 w 960730"/>
                <a:gd name="connsiteY9" fmla="*/ 457201 h 6333468"/>
                <a:gd name="connsiteX10" fmla="*/ 960730 w 960730"/>
                <a:gd name="connsiteY10" fmla="*/ 6333468 h 6333468"/>
                <a:gd name="connsiteX0" fmla="*/ 0 w 962833"/>
                <a:gd name="connsiteY0" fmla="*/ 6172200 h 6320186"/>
                <a:gd name="connsiteX1" fmla="*/ 0 w 962833"/>
                <a:gd name="connsiteY1" fmla="*/ 6172200 h 6320186"/>
                <a:gd name="connsiteX2" fmla="*/ 0 w 962833"/>
                <a:gd name="connsiteY2" fmla="*/ 6172200 h 6320186"/>
                <a:gd name="connsiteX3" fmla="*/ 0 w 962833"/>
                <a:gd name="connsiteY3" fmla="*/ 457200 h 6320186"/>
                <a:gd name="connsiteX4" fmla="*/ 133911 w 962833"/>
                <a:gd name="connsiteY4" fmla="*/ 133911 h 6320186"/>
                <a:gd name="connsiteX5" fmla="*/ 457201 w 962833"/>
                <a:gd name="connsiteY5" fmla="*/ 1 h 6320186"/>
                <a:gd name="connsiteX6" fmla="*/ 457200 w 962833"/>
                <a:gd name="connsiteY6" fmla="*/ 0 h 6320186"/>
                <a:gd name="connsiteX7" fmla="*/ 457200 w 962833"/>
                <a:gd name="connsiteY7" fmla="*/ 0 h 6320186"/>
                <a:gd name="connsiteX8" fmla="*/ 780489 w 962833"/>
                <a:gd name="connsiteY8" fmla="*/ 133911 h 6320186"/>
                <a:gd name="connsiteX9" fmla="*/ 914399 w 962833"/>
                <a:gd name="connsiteY9" fmla="*/ 457201 h 6320186"/>
                <a:gd name="connsiteX10" fmla="*/ 962833 w 962833"/>
                <a:gd name="connsiteY10" fmla="*/ 6320186 h 6320186"/>
                <a:gd name="connsiteX0" fmla="*/ 0 w 962833"/>
                <a:gd name="connsiteY0" fmla="*/ 6172200 h 6320186"/>
                <a:gd name="connsiteX1" fmla="*/ 0 w 962833"/>
                <a:gd name="connsiteY1" fmla="*/ 6172200 h 6320186"/>
                <a:gd name="connsiteX2" fmla="*/ 5534 w 962833"/>
                <a:gd name="connsiteY2" fmla="*/ 6164375 h 6320186"/>
                <a:gd name="connsiteX3" fmla="*/ 0 w 962833"/>
                <a:gd name="connsiteY3" fmla="*/ 457200 h 6320186"/>
                <a:gd name="connsiteX4" fmla="*/ 133911 w 962833"/>
                <a:gd name="connsiteY4" fmla="*/ 133911 h 6320186"/>
                <a:gd name="connsiteX5" fmla="*/ 457201 w 962833"/>
                <a:gd name="connsiteY5" fmla="*/ 1 h 6320186"/>
                <a:gd name="connsiteX6" fmla="*/ 457200 w 962833"/>
                <a:gd name="connsiteY6" fmla="*/ 0 h 6320186"/>
                <a:gd name="connsiteX7" fmla="*/ 457200 w 962833"/>
                <a:gd name="connsiteY7" fmla="*/ 0 h 6320186"/>
                <a:gd name="connsiteX8" fmla="*/ 780489 w 962833"/>
                <a:gd name="connsiteY8" fmla="*/ 133911 h 6320186"/>
                <a:gd name="connsiteX9" fmla="*/ 914399 w 962833"/>
                <a:gd name="connsiteY9" fmla="*/ 457201 h 6320186"/>
                <a:gd name="connsiteX10" fmla="*/ 962833 w 962833"/>
                <a:gd name="connsiteY10" fmla="*/ 6320186 h 632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2833" h="6320186">
                  <a:moveTo>
                    <a:pt x="0" y="6172200"/>
                  </a:moveTo>
                  <a:lnTo>
                    <a:pt x="0" y="6172200"/>
                  </a:lnTo>
                  <a:lnTo>
                    <a:pt x="5534" y="6164375"/>
                  </a:lnTo>
                  <a:cubicBezTo>
                    <a:pt x="3689" y="4261983"/>
                    <a:pt x="1845" y="2359592"/>
                    <a:pt x="0" y="457200"/>
                  </a:cubicBezTo>
                  <a:cubicBezTo>
                    <a:pt x="0" y="335943"/>
                    <a:pt x="48169" y="219652"/>
                    <a:pt x="133911" y="133911"/>
                  </a:cubicBezTo>
                  <a:cubicBezTo>
                    <a:pt x="219653" y="48169"/>
                    <a:pt x="335944" y="0"/>
                    <a:pt x="457201" y="1"/>
                  </a:cubicBezTo>
                  <a:lnTo>
                    <a:pt x="457200" y="0"/>
                  </a:lnTo>
                  <a:lnTo>
                    <a:pt x="457200" y="0"/>
                  </a:lnTo>
                  <a:cubicBezTo>
                    <a:pt x="578457" y="0"/>
                    <a:pt x="694748" y="48169"/>
                    <a:pt x="780489" y="133911"/>
                  </a:cubicBezTo>
                  <a:cubicBezTo>
                    <a:pt x="866231" y="219653"/>
                    <a:pt x="914400" y="335944"/>
                    <a:pt x="914399" y="457201"/>
                  </a:cubicBezTo>
                  <a:cubicBezTo>
                    <a:pt x="943191" y="1489568"/>
                    <a:pt x="870354" y="4525828"/>
                    <a:pt x="962833" y="6320186"/>
                  </a:cubicBezTo>
                </a:path>
              </a:pathLst>
            </a:custGeom>
            <a:solidFill>
              <a:schemeClr val="tx2">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4" name="Freeform 23"/>
            <p:cNvSpPr/>
            <p:nvPr/>
          </p:nvSpPr>
          <p:spPr>
            <a:xfrm rot="15660000">
              <a:off x="5624128" y="-611284"/>
              <a:ext cx="962833" cy="6320186"/>
            </a:xfrm>
            <a:custGeom>
              <a:avLst/>
              <a:gdLst>
                <a:gd name="connsiteX0" fmla="*/ 457200 w 914400"/>
                <a:gd name="connsiteY0" fmla="*/ 0 h 6172200"/>
                <a:gd name="connsiteX1" fmla="*/ 457200 w 914400"/>
                <a:gd name="connsiteY1" fmla="*/ 0 h 6172200"/>
                <a:gd name="connsiteX2" fmla="*/ 780489 w 914400"/>
                <a:gd name="connsiteY2" fmla="*/ 133911 h 6172200"/>
                <a:gd name="connsiteX3" fmla="*/ 914399 w 914400"/>
                <a:gd name="connsiteY3" fmla="*/ 457201 h 6172200"/>
                <a:gd name="connsiteX4" fmla="*/ 914400 w 914400"/>
                <a:gd name="connsiteY4" fmla="*/ 6172200 h 6172200"/>
                <a:gd name="connsiteX5" fmla="*/ 914400 w 914400"/>
                <a:gd name="connsiteY5" fmla="*/ 6172200 h 6172200"/>
                <a:gd name="connsiteX6" fmla="*/ 914400 w 914400"/>
                <a:gd name="connsiteY6" fmla="*/ 6172200 h 6172200"/>
                <a:gd name="connsiteX7" fmla="*/ 0 w 914400"/>
                <a:gd name="connsiteY7" fmla="*/ 6172200 h 6172200"/>
                <a:gd name="connsiteX8" fmla="*/ 0 w 914400"/>
                <a:gd name="connsiteY8" fmla="*/ 6172200 h 6172200"/>
                <a:gd name="connsiteX9" fmla="*/ 0 w 914400"/>
                <a:gd name="connsiteY9" fmla="*/ 6172200 h 6172200"/>
                <a:gd name="connsiteX10" fmla="*/ 0 w 914400"/>
                <a:gd name="connsiteY10" fmla="*/ 457200 h 6172200"/>
                <a:gd name="connsiteX11" fmla="*/ 133911 w 914400"/>
                <a:gd name="connsiteY11" fmla="*/ 133911 h 6172200"/>
                <a:gd name="connsiteX12" fmla="*/ 457201 w 914400"/>
                <a:gd name="connsiteY12" fmla="*/ 1 h 6172200"/>
                <a:gd name="connsiteX13" fmla="*/ 457200 w 914400"/>
                <a:gd name="connsiteY13" fmla="*/ 0 h 6172200"/>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14400 w 953241"/>
                <a:gd name="connsiteY5" fmla="*/ 6172200 h 6328114"/>
                <a:gd name="connsiteX6" fmla="*/ 953241 w 953241"/>
                <a:gd name="connsiteY6" fmla="*/ 6328114 h 6328114"/>
                <a:gd name="connsiteX7" fmla="*/ 0 w 953241"/>
                <a:gd name="connsiteY7" fmla="*/ 6172200 h 6328114"/>
                <a:gd name="connsiteX8" fmla="*/ 0 w 953241"/>
                <a:gd name="connsiteY8" fmla="*/ 6172200 h 6328114"/>
                <a:gd name="connsiteX9" fmla="*/ 0 w 953241"/>
                <a:gd name="connsiteY9" fmla="*/ 6172200 h 6328114"/>
                <a:gd name="connsiteX10" fmla="*/ 0 w 953241"/>
                <a:gd name="connsiteY10" fmla="*/ 457200 h 6328114"/>
                <a:gd name="connsiteX11" fmla="*/ 133911 w 953241"/>
                <a:gd name="connsiteY11" fmla="*/ 133911 h 6328114"/>
                <a:gd name="connsiteX12" fmla="*/ 457201 w 953241"/>
                <a:gd name="connsiteY12" fmla="*/ 1 h 6328114"/>
                <a:gd name="connsiteX13" fmla="*/ 457200 w 953241"/>
                <a:gd name="connsiteY13"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53241 w 953241"/>
                <a:gd name="connsiteY5" fmla="*/ 6328114 h 6328114"/>
                <a:gd name="connsiteX6" fmla="*/ 0 w 953241"/>
                <a:gd name="connsiteY6" fmla="*/ 6172200 h 6328114"/>
                <a:gd name="connsiteX7" fmla="*/ 0 w 953241"/>
                <a:gd name="connsiteY7" fmla="*/ 6172200 h 6328114"/>
                <a:gd name="connsiteX8" fmla="*/ 0 w 953241"/>
                <a:gd name="connsiteY8" fmla="*/ 6172200 h 6328114"/>
                <a:gd name="connsiteX9" fmla="*/ 0 w 953241"/>
                <a:gd name="connsiteY9" fmla="*/ 457200 h 6328114"/>
                <a:gd name="connsiteX10" fmla="*/ 133911 w 953241"/>
                <a:gd name="connsiteY10" fmla="*/ 133911 h 6328114"/>
                <a:gd name="connsiteX11" fmla="*/ 457201 w 953241"/>
                <a:gd name="connsiteY11" fmla="*/ 1 h 6328114"/>
                <a:gd name="connsiteX12" fmla="*/ 457200 w 953241"/>
                <a:gd name="connsiteY12" fmla="*/ 0 h 6328114"/>
                <a:gd name="connsiteX0" fmla="*/ 457200 w 1105641"/>
                <a:gd name="connsiteY0" fmla="*/ 0 h 6328114"/>
                <a:gd name="connsiteX1" fmla="*/ 457200 w 1105641"/>
                <a:gd name="connsiteY1" fmla="*/ 0 h 6328114"/>
                <a:gd name="connsiteX2" fmla="*/ 780489 w 1105641"/>
                <a:gd name="connsiteY2" fmla="*/ 133911 h 6328114"/>
                <a:gd name="connsiteX3" fmla="*/ 914399 w 1105641"/>
                <a:gd name="connsiteY3" fmla="*/ 457201 h 6328114"/>
                <a:gd name="connsiteX4" fmla="*/ 953241 w 1105641"/>
                <a:gd name="connsiteY4" fmla="*/ 6328114 h 6328114"/>
                <a:gd name="connsiteX5" fmla="*/ 0 w 1105641"/>
                <a:gd name="connsiteY5" fmla="*/ 6172200 h 6328114"/>
                <a:gd name="connsiteX6" fmla="*/ 0 w 1105641"/>
                <a:gd name="connsiteY6" fmla="*/ 6172200 h 6328114"/>
                <a:gd name="connsiteX7" fmla="*/ 0 w 1105641"/>
                <a:gd name="connsiteY7" fmla="*/ 6172200 h 6328114"/>
                <a:gd name="connsiteX8" fmla="*/ 0 w 1105641"/>
                <a:gd name="connsiteY8" fmla="*/ 457200 h 6328114"/>
                <a:gd name="connsiteX9" fmla="*/ 133911 w 1105641"/>
                <a:gd name="connsiteY9" fmla="*/ 133911 h 6328114"/>
                <a:gd name="connsiteX10" fmla="*/ 457201 w 1105641"/>
                <a:gd name="connsiteY10" fmla="*/ 1 h 6328114"/>
                <a:gd name="connsiteX11" fmla="*/ 457200 w 1105641"/>
                <a:gd name="connsiteY11"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53241 w 953241"/>
                <a:gd name="connsiteY4" fmla="*/ 6328114 h 6328114"/>
                <a:gd name="connsiteX5" fmla="*/ 0 w 953241"/>
                <a:gd name="connsiteY5" fmla="*/ 6172200 h 6328114"/>
                <a:gd name="connsiteX6" fmla="*/ 0 w 953241"/>
                <a:gd name="connsiteY6" fmla="*/ 6172200 h 6328114"/>
                <a:gd name="connsiteX7" fmla="*/ 0 w 953241"/>
                <a:gd name="connsiteY7" fmla="*/ 6172200 h 6328114"/>
                <a:gd name="connsiteX8" fmla="*/ 0 w 953241"/>
                <a:gd name="connsiteY8" fmla="*/ 457200 h 6328114"/>
                <a:gd name="connsiteX9" fmla="*/ 133911 w 953241"/>
                <a:gd name="connsiteY9" fmla="*/ 133911 h 6328114"/>
                <a:gd name="connsiteX10" fmla="*/ 457201 w 953241"/>
                <a:gd name="connsiteY10" fmla="*/ 1 h 6328114"/>
                <a:gd name="connsiteX11" fmla="*/ 457200 w 953241"/>
                <a:gd name="connsiteY11" fmla="*/ 0 h 6328114"/>
                <a:gd name="connsiteX0" fmla="*/ 457200 w 943191"/>
                <a:gd name="connsiteY0" fmla="*/ 0 h 6312729"/>
                <a:gd name="connsiteX1" fmla="*/ 457200 w 943191"/>
                <a:gd name="connsiteY1" fmla="*/ 0 h 6312729"/>
                <a:gd name="connsiteX2" fmla="*/ 780489 w 943191"/>
                <a:gd name="connsiteY2" fmla="*/ 133911 h 6312729"/>
                <a:gd name="connsiteX3" fmla="*/ 914399 w 943191"/>
                <a:gd name="connsiteY3" fmla="*/ 457201 h 6312729"/>
                <a:gd name="connsiteX4" fmla="*/ 942064 w 943191"/>
                <a:gd name="connsiteY4" fmla="*/ 6312729 h 6312729"/>
                <a:gd name="connsiteX5" fmla="*/ 0 w 943191"/>
                <a:gd name="connsiteY5" fmla="*/ 6172200 h 6312729"/>
                <a:gd name="connsiteX6" fmla="*/ 0 w 943191"/>
                <a:gd name="connsiteY6" fmla="*/ 6172200 h 6312729"/>
                <a:gd name="connsiteX7" fmla="*/ 0 w 943191"/>
                <a:gd name="connsiteY7" fmla="*/ 6172200 h 6312729"/>
                <a:gd name="connsiteX8" fmla="*/ 0 w 943191"/>
                <a:gd name="connsiteY8" fmla="*/ 457200 h 6312729"/>
                <a:gd name="connsiteX9" fmla="*/ 133911 w 943191"/>
                <a:gd name="connsiteY9" fmla="*/ 133911 h 6312729"/>
                <a:gd name="connsiteX10" fmla="*/ 457201 w 943191"/>
                <a:gd name="connsiteY10" fmla="*/ 1 h 6312729"/>
                <a:gd name="connsiteX11" fmla="*/ 457200 w 943191"/>
                <a:gd name="connsiteY11" fmla="*/ 0 h 6312729"/>
                <a:gd name="connsiteX0" fmla="*/ 0 w 1033504"/>
                <a:gd name="connsiteY0" fmla="*/ 6172200 h 6404169"/>
                <a:gd name="connsiteX1" fmla="*/ 0 w 1033504"/>
                <a:gd name="connsiteY1" fmla="*/ 6172200 h 6404169"/>
                <a:gd name="connsiteX2" fmla="*/ 0 w 1033504"/>
                <a:gd name="connsiteY2" fmla="*/ 6172200 h 6404169"/>
                <a:gd name="connsiteX3" fmla="*/ 0 w 1033504"/>
                <a:gd name="connsiteY3" fmla="*/ 457200 h 6404169"/>
                <a:gd name="connsiteX4" fmla="*/ 133911 w 1033504"/>
                <a:gd name="connsiteY4" fmla="*/ 133911 h 6404169"/>
                <a:gd name="connsiteX5" fmla="*/ 457201 w 1033504"/>
                <a:gd name="connsiteY5" fmla="*/ 1 h 6404169"/>
                <a:gd name="connsiteX6" fmla="*/ 457200 w 1033504"/>
                <a:gd name="connsiteY6" fmla="*/ 0 h 6404169"/>
                <a:gd name="connsiteX7" fmla="*/ 457200 w 1033504"/>
                <a:gd name="connsiteY7" fmla="*/ 0 h 6404169"/>
                <a:gd name="connsiteX8" fmla="*/ 780489 w 1033504"/>
                <a:gd name="connsiteY8" fmla="*/ 133911 h 6404169"/>
                <a:gd name="connsiteX9" fmla="*/ 914399 w 1033504"/>
                <a:gd name="connsiteY9" fmla="*/ 457201 h 6404169"/>
                <a:gd name="connsiteX10" fmla="*/ 1033504 w 1033504"/>
                <a:gd name="connsiteY10" fmla="*/ 6404169 h 6404169"/>
                <a:gd name="connsiteX0" fmla="*/ 0 w 1007327"/>
                <a:gd name="connsiteY0" fmla="*/ 6172200 h 6354462"/>
                <a:gd name="connsiteX1" fmla="*/ 0 w 1007327"/>
                <a:gd name="connsiteY1" fmla="*/ 6172200 h 6354462"/>
                <a:gd name="connsiteX2" fmla="*/ 0 w 1007327"/>
                <a:gd name="connsiteY2" fmla="*/ 6172200 h 6354462"/>
                <a:gd name="connsiteX3" fmla="*/ 0 w 1007327"/>
                <a:gd name="connsiteY3" fmla="*/ 457200 h 6354462"/>
                <a:gd name="connsiteX4" fmla="*/ 133911 w 1007327"/>
                <a:gd name="connsiteY4" fmla="*/ 133911 h 6354462"/>
                <a:gd name="connsiteX5" fmla="*/ 457201 w 1007327"/>
                <a:gd name="connsiteY5" fmla="*/ 1 h 6354462"/>
                <a:gd name="connsiteX6" fmla="*/ 457200 w 1007327"/>
                <a:gd name="connsiteY6" fmla="*/ 0 h 6354462"/>
                <a:gd name="connsiteX7" fmla="*/ 457200 w 1007327"/>
                <a:gd name="connsiteY7" fmla="*/ 0 h 6354462"/>
                <a:gd name="connsiteX8" fmla="*/ 780489 w 1007327"/>
                <a:gd name="connsiteY8" fmla="*/ 133911 h 6354462"/>
                <a:gd name="connsiteX9" fmla="*/ 914399 w 1007327"/>
                <a:gd name="connsiteY9" fmla="*/ 457201 h 6354462"/>
                <a:gd name="connsiteX10" fmla="*/ 1007327 w 1007327"/>
                <a:gd name="connsiteY10" fmla="*/ 6354462 h 6354462"/>
                <a:gd name="connsiteX0" fmla="*/ 0 w 1029242"/>
                <a:gd name="connsiteY0" fmla="*/ 6172200 h 6330704"/>
                <a:gd name="connsiteX1" fmla="*/ 0 w 1029242"/>
                <a:gd name="connsiteY1" fmla="*/ 6172200 h 6330704"/>
                <a:gd name="connsiteX2" fmla="*/ 0 w 1029242"/>
                <a:gd name="connsiteY2" fmla="*/ 6172200 h 6330704"/>
                <a:gd name="connsiteX3" fmla="*/ 0 w 1029242"/>
                <a:gd name="connsiteY3" fmla="*/ 457200 h 6330704"/>
                <a:gd name="connsiteX4" fmla="*/ 133911 w 1029242"/>
                <a:gd name="connsiteY4" fmla="*/ 133911 h 6330704"/>
                <a:gd name="connsiteX5" fmla="*/ 457201 w 1029242"/>
                <a:gd name="connsiteY5" fmla="*/ 1 h 6330704"/>
                <a:gd name="connsiteX6" fmla="*/ 457200 w 1029242"/>
                <a:gd name="connsiteY6" fmla="*/ 0 h 6330704"/>
                <a:gd name="connsiteX7" fmla="*/ 457200 w 1029242"/>
                <a:gd name="connsiteY7" fmla="*/ 0 h 6330704"/>
                <a:gd name="connsiteX8" fmla="*/ 780489 w 1029242"/>
                <a:gd name="connsiteY8" fmla="*/ 133911 h 6330704"/>
                <a:gd name="connsiteX9" fmla="*/ 914399 w 1029242"/>
                <a:gd name="connsiteY9" fmla="*/ 457201 h 6330704"/>
                <a:gd name="connsiteX10" fmla="*/ 1029242 w 1029242"/>
                <a:gd name="connsiteY10" fmla="*/ 6330704 h 6330704"/>
                <a:gd name="connsiteX0" fmla="*/ 0 w 964937"/>
                <a:gd name="connsiteY0" fmla="*/ 6172200 h 6306905"/>
                <a:gd name="connsiteX1" fmla="*/ 0 w 964937"/>
                <a:gd name="connsiteY1" fmla="*/ 6172200 h 6306905"/>
                <a:gd name="connsiteX2" fmla="*/ 0 w 964937"/>
                <a:gd name="connsiteY2" fmla="*/ 6172200 h 6306905"/>
                <a:gd name="connsiteX3" fmla="*/ 0 w 964937"/>
                <a:gd name="connsiteY3" fmla="*/ 457200 h 6306905"/>
                <a:gd name="connsiteX4" fmla="*/ 133911 w 964937"/>
                <a:gd name="connsiteY4" fmla="*/ 133911 h 6306905"/>
                <a:gd name="connsiteX5" fmla="*/ 457201 w 964937"/>
                <a:gd name="connsiteY5" fmla="*/ 1 h 6306905"/>
                <a:gd name="connsiteX6" fmla="*/ 457200 w 964937"/>
                <a:gd name="connsiteY6" fmla="*/ 0 h 6306905"/>
                <a:gd name="connsiteX7" fmla="*/ 457200 w 964937"/>
                <a:gd name="connsiteY7" fmla="*/ 0 h 6306905"/>
                <a:gd name="connsiteX8" fmla="*/ 780489 w 964937"/>
                <a:gd name="connsiteY8" fmla="*/ 133911 h 6306905"/>
                <a:gd name="connsiteX9" fmla="*/ 914399 w 964937"/>
                <a:gd name="connsiteY9" fmla="*/ 457201 h 6306905"/>
                <a:gd name="connsiteX10" fmla="*/ 964937 w 964937"/>
                <a:gd name="connsiteY10" fmla="*/ 6306905 h 6306905"/>
                <a:gd name="connsiteX0" fmla="*/ 0 w 958626"/>
                <a:gd name="connsiteY0" fmla="*/ 6172200 h 6346750"/>
                <a:gd name="connsiteX1" fmla="*/ 0 w 958626"/>
                <a:gd name="connsiteY1" fmla="*/ 6172200 h 6346750"/>
                <a:gd name="connsiteX2" fmla="*/ 0 w 958626"/>
                <a:gd name="connsiteY2" fmla="*/ 6172200 h 6346750"/>
                <a:gd name="connsiteX3" fmla="*/ 0 w 958626"/>
                <a:gd name="connsiteY3" fmla="*/ 457200 h 6346750"/>
                <a:gd name="connsiteX4" fmla="*/ 133911 w 958626"/>
                <a:gd name="connsiteY4" fmla="*/ 133911 h 6346750"/>
                <a:gd name="connsiteX5" fmla="*/ 457201 w 958626"/>
                <a:gd name="connsiteY5" fmla="*/ 1 h 6346750"/>
                <a:gd name="connsiteX6" fmla="*/ 457200 w 958626"/>
                <a:gd name="connsiteY6" fmla="*/ 0 h 6346750"/>
                <a:gd name="connsiteX7" fmla="*/ 457200 w 958626"/>
                <a:gd name="connsiteY7" fmla="*/ 0 h 6346750"/>
                <a:gd name="connsiteX8" fmla="*/ 780489 w 958626"/>
                <a:gd name="connsiteY8" fmla="*/ 133911 h 6346750"/>
                <a:gd name="connsiteX9" fmla="*/ 914399 w 958626"/>
                <a:gd name="connsiteY9" fmla="*/ 457201 h 6346750"/>
                <a:gd name="connsiteX10" fmla="*/ 958626 w 958626"/>
                <a:gd name="connsiteY10" fmla="*/ 6346750 h 6346750"/>
                <a:gd name="connsiteX0" fmla="*/ 0 w 960730"/>
                <a:gd name="connsiteY0" fmla="*/ 6172200 h 6333468"/>
                <a:gd name="connsiteX1" fmla="*/ 0 w 960730"/>
                <a:gd name="connsiteY1" fmla="*/ 6172200 h 6333468"/>
                <a:gd name="connsiteX2" fmla="*/ 0 w 960730"/>
                <a:gd name="connsiteY2" fmla="*/ 6172200 h 6333468"/>
                <a:gd name="connsiteX3" fmla="*/ 0 w 960730"/>
                <a:gd name="connsiteY3" fmla="*/ 457200 h 6333468"/>
                <a:gd name="connsiteX4" fmla="*/ 133911 w 960730"/>
                <a:gd name="connsiteY4" fmla="*/ 133911 h 6333468"/>
                <a:gd name="connsiteX5" fmla="*/ 457201 w 960730"/>
                <a:gd name="connsiteY5" fmla="*/ 1 h 6333468"/>
                <a:gd name="connsiteX6" fmla="*/ 457200 w 960730"/>
                <a:gd name="connsiteY6" fmla="*/ 0 h 6333468"/>
                <a:gd name="connsiteX7" fmla="*/ 457200 w 960730"/>
                <a:gd name="connsiteY7" fmla="*/ 0 h 6333468"/>
                <a:gd name="connsiteX8" fmla="*/ 780489 w 960730"/>
                <a:gd name="connsiteY8" fmla="*/ 133911 h 6333468"/>
                <a:gd name="connsiteX9" fmla="*/ 914399 w 960730"/>
                <a:gd name="connsiteY9" fmla="*/ 457201 h 6333468"/>
                <a:gd name="connsiteX10" fmla="*/ 960730 w 960730"/>
                <a:gd name="connsiteY10" fmla="*/ 6333468 h 6333468"/>
                <a:gd name="connsiteX0" fmla="*/ 0 w 962833"/>
                <a:gd name="connsiteY0" fmla="*/ 6172200 h 6320186"/>
                <a:gd name="connsiteX1" fmla="*/ 0 w 962833"/>
                <a:gd name="connsiteY1" fmla="*/ 6172200 h 6320186"/>
                <a:gd name="connsiteX2" fmla="*/ 0 w 962833"/>
                <a:gd name="connsiteY2" fmla="*/ 6172200 h 6320186"/>
                <a:gd name="connsiteX3" fmla="*/ 0 w 962833"/>
                <a:gd name="connsiteY3" fmla="*/ 457200 h 6320186"/>
                <a:gd name="connsiteX4" fmla="*/ 133911 w 962833"/>
                <a:gd name="connsiteY4" fmla="*/ 133911 h 6320186"/>
                <a:gd name="connsiteX5" fmla="*/ 457201 w 962833"/>
                <a:gd name="connsiteY5" fmla="*/ 1 h 6320186"/>
                <a:gd name="connsiteX6" fmla="*/ 457200 w 962833"/>
                <a:gd name="connsiteY6" fmla="*/ 0 h 6320186"/>
                <a:gd name="connsiteX7" fmla="*/ 457200 w 962833"/>
                <a:gd name="connsiteY7" fmla="*/ 0 h 6320186"/>
                <a:gd name="connsiteX8" fmla="*/ 780489 w 962833"/>
                <a:gd name="connsiteY8" fmla="*/ 133911 h 6320186"/>
                <a:gd name="connsiteX9" fmla="*/ 914399 w 962833"/>
                <a:gd name="connsiteY9" fmla="*/ 457201 h 6320186"/>
                <a:gd name="connsiteX10" fmla="*/ 962833 w 962833"/>
                <a:gd name="connsiteY10" fmla="*/ 6320186 h 632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2833" h="6320186">
                  <a:moveTo>
                    <a:pt x="0" y="6172200"/>
                  </a:moveTo>
                  <a:lnTo>
                    <a:pt x="0" y="6172200"/>
                  </a:lnTo>
                  <a:lnTo>
                    <a:pt x="0" y="6172200"/>
                  </a:lnTo>
                  <a:lnTo>
                    <a:pt x="0" y="457200"/>
                  </a:lnTo>
                  <a:cubicBezTo>
                    <a:pt x="0" y="335943"/>
                    <a:pt x="48169" y="219652"/>
                    <a:pt x="133911" y="133911"/>
                  </a:cubicBezTo>
                  <a:cubicBezTo>
                    <a:pt x="219653" y="48169"/>
                    <a:pt x="335944" y="0"/>
                    <a:pt x="457201" y="1"/>
                  </a:cubicBezTo>
                  <a:lnTo>
                    <a:pt x="457200" y="0"/>
                  </a:lnTo>
                  <a:lnTo>
                    <a:pt x="457200" y="0"/>
                  </a:lnTo>
                  <a:cubicBezTo>
                    <a:pt x="578457" y="0"/>
                    <a:pt x="694748" y="48169"/>
                    <a:pt x="780489" y="133911"/>
                  </a:cubicBezTo>
                  <a:cubicBezTo>
                    <a:pt x="866231" y="219653"/>
                    <a:pt x="914400" y="335944"/>
                    <a:pt x="914399" y="457201"/>
                  </a:cubicBezTo>
                  <a:cubicBezTo>
                    <a:pt x="943191" y="1489568"/>
                    <a:pt x="870354" y="4525828"/>
                    <a:pt x="962833" y="6320186"/>
                  </a:cubicBezTo>
                </a:path>
              </a:pathLst>
            </a:custGeom>
            <a:solidFill>
              <a:srgbClr val="073779">
                <a:alpha val="50000"/>
              </a:srgbClr>
            </a:solidFill>
            <a:ln w="25400">
              <a:solidFill>
                <a:schemeClr val="accent2">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8" name="Freeform 27"/>
            <p:cNvSpPr/>
            <p:nvPr/>
          </p:nvSpPr>
          <p:spPr>
            <a:xfrm rot="15660000">
              <a:off x="6395227" y="-278516"/>
              <a:ext cx="552099" cy="5104822"/>
            </a:xfrm>
            <a:custGeom>
              <a:avLst/>
              <a:gdLst>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502920 w 502920"/>
                <a:gd name="connsiteY6" fmla="*/ 5016061 h 5016061"/>
                <a:gd name="connsiteX7" fmla="*/ 0 w 502920"/>
                <a:gd name="connsiteY7" fmla="*/ 5016061 h 5016061"/>
                <a:gd name="connsiteX8" fmla="*/ 0 w 502920"/>
                <a:gd name="connsiteY8" fmla="*/ 5016061 h 5016061"/>
                <a:gd name="connsiteX9" fmla="*/ 0 w 502920"/>
                <a:gd name="connsiteY9" fmla="*/ 5016061 h 5016061"/>
                <a:gd name="connsiteX10" fmla="*/ 0 w 502920"/>
                <a:gd name="connsiteY10" fmla="*/ 251460 h 5016061"/>
                <a:gd name="connsiteX11" fmla="*/ 73651 w 502920"/>
                <a:gd name="connsiteY11" fmla="*/ 73651 h 5016061"/>
                <a:gd name="connsiteX12" fmla="*/ 251460 w 502920"/>
                <a:gd name="connsiteY12" fmla="*/ 0 h 5016061"/>
                <a:gd name="connsiteX0" fmla="*/ 251460 w 545528"/>
                <a:gd name="connsiteY0" fmla="*/ 0 h 5090883"/>
                <a:gd name="connsiteX1" fmla="*/ 251460 w 545528"/>
                <a:gd name="connsiteY1" fmla="*/ 0 h 5090883"/>
                <a:gd name="connsiteX2" fmla="*/ 429269 w 545528"/>
                <a:gd name="connsiteY2" fmla="*/ 73651 h 5090883"/>
                <a:gd name="connsiteX3" fmla="*/ 502920 w 545528"/>
                <a:gd name="connsiteY3" fmla="*/ 251460 h 5090883"/>
                <a:gd name="connsiteX4" fmla="*/ 502920 w 545528"/>
                <a:gd name="connsiteY4" fmla="*/ 5016061 h 5090883"/>
                <a:gd name="connsiteX5" fmla="*/ 502920 w 545528"/>
                <a:gd name="connsiteY5" fmla="*/ 5016061 h 5090883"/>
                <a:gd name="connsiteX6" fmla="*/ 545528 w 545528"/>
                <a:gd name="connsiteY6" fmla="*/ 5090883 h 5090883"/>
                <a:gd name="connsiteX7" fmla="*/ 0 w 545528"/>
                <a:gd name="connsiteY7" fmla="*/ 5016061 h 5090883"/>
                <a:gd name="connsiteX8" fmla="*/ 0 w 545528"/>
                <a:gd name="connsiteY8" fmla="*/ 5016061 h 5090883"/>
                <a:gd name="connsiteX9" fmla="*/ 0 w 545528"/>
                <a:gd name="connsiteY9" fmla="*/ 5016061 h 5090883"/>
                <a:gd name="connsiteX10" fmla="*/ 0 w 545528"/>
                <a:gd name="connsiteY10" fmla="*/ 251460 h 5090883"/>
                <a:gd name="connsiteX11" fmla="*/ 73651 w 545528"/>
                <a:gd name="connsiteY11" fmla="*/ 73651 h 5090883"/>
                <a:gd name="connsiteX12" fmla="*/ 251460 w 545528"/>
                <a:gd name="connsiteY12" fmla="*/ 0 h 5090883"/>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0 w 502920"/>
                <a:gd name="connsiteY6" fmla="*/ 5016061 h 5016061"/>
                <a:gd name="connsiteX7" fmla="*/ 0 w 502920"/>
                <a:gd name="connsiteY7" fmla="*/ 5016061 h 5016061"/>
                <a:gd name="connsiteX8" fmla="*/ 0 w 502920"/>
                <a:gd name="connsiteY8" fmla="*/ 5016061 h 5016061"/>
                <a:gd name="connsiteX9" fmla="*/ 0 w 502920"/>
                <a:gd name="connsiteY9" fmla="*/ 251460 h 5016061"/>
                <a:gd name="connsiteX10" fmla="*/ 73651 w 502920"/>
                <a:gd name="connsiteY10" fmla="*/ 73651 h 5016061"/>
                <a:gd name="connsiteX11" fmla="*/ 251460 w 502920"/>
                <a:gd name="connsiteY11" fmla="*/ 0 h 5016061"/>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02920 w 578872"/>
                <a:gd name="connsiteY5" fmla="*/ 5016061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51179 w 578872"/>
                <a:gd name="connsiteY5" fmla="*/ 4969246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78872 w 578872"/>
                <a:gd name="connsiteY5" fmla="*/ 5090304 h 5090304"/>
                <a:gd name="connsiteX6" fmla="*/ 0 w 578872"/>
                <a:gd name="connsiteY6" fmla="*/ 5016061 h 5090304"/>
                <a:gd name="connsiteX7" fmla="*/ 0 w 578872"/>
                <a:gd name="connsiteY7" fmla="*/ 5016061 h 5090304"/>
                <a:gd name="connsiteX8" fmla="*/ 0 w 578872"/>
                <a:gd name="connsiteY8" fmla="*/ 5016061 h 5090304"/>
                <a:gd name="connsiteX9" fmla="*/ 0 w 578872"/>
                <a:gd name="connsiteY9" fmla="*/ 251460 h 5090304"/>
                <a:gd name="connsiteX10" fmla="*/ 73651 w 578872"/>
                <a:gd name="connsiteY10" fmla="*/ 73651 h 5090304"/>
                <a:gd name="connsiteX11" fmla="*/ 251460 w 578872"/>
                <a:gd name="connsiteY11"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78872 w 578872"/>
                <a:gd name="connsiteY4" fmla="*/ 5090304 h 5090304"/>
                <a:gd name="connsiteX5" fmla="*/ 0 w 578872"/>
                <a:gd name="connsiteY5" fmla="*/ 5016061 h 5090304"/>
                <a:gd name="connsiteX6" fmla="*/ 0 w 578872"/>
                <a:gd name="connsiteY6" fmla="*/ 5016061 h 5090304"/>
                <a:gd name="connsiteX7" fmla="*/ 0 w 578872"/>
                <a:gd name="connsiteY7" fmla="*/ 5016061 h 5090304"/>
                <a:gd name="connsiteX8" fmla="*/ 0 w 578872"/>
                <a:gd name="connsiteY8" fmla="*/ 251460 h 5090304"/>
                <a:gd name="connsiteX9" fmla="*/ 73651 w 578872"/>
                <a:gd name="connsiteY9" fmla="*/ 73651 h 5090304"/>
                <a:gd name="connsiteX10" fmla="*/ 251460 w 578872"/>
                <a:gd name="connsiteY10" fmla="*/ 0 h 5090304"/>
                <a:gd name="connsiteX0" fmla="*/ 0 w 670312"/>
                <a:gd name="connsiteY0" fmla="*/ 5016061 h 5181744"/>
                <a:gd name="connsiteX1" fmla="*/ 0 w 670312"/>
                <a:gd name="connsiteY1" fmla="*/ 5016061 h 5181744"/>
                <a:gd name="connsiteX2" fmla="*/ 0 w 670312"/>
                <a:gd name="connsiteY2" fmla="*/ 5016061 h 5181744"/>
                <a:gd name="connsiteX3" fmla="*/ 0 w 670312"/>
                <a:gd name="connsiteY3" fmla="*/ 251460 h 5181744"/>
                <a:gd name="connsiteX4" fmla="*/ 73651 w 670312"/>
                <a:gd name="connsiteY4" fmla="*/ 73651 h 5181744"/>
                <a:gd name="connsiteX5" fmla="*/ 251460 w 670312"/>
                <a:gd name="connsiteY5" fmla="*/ 0 h 5181744"/>
                <a:gd name="connsiteX6" fmla="*/ 251460 w 670312"/>
                <a:gd name="connsiteY6" fmla="*/ 0 h 5181744"/>
                <a:gd name="connsiteX7" fmla="*/ 429269 w 670312"/>
                <a:gd name="connsiteY7" fmla="*/ 73651 h 5181744"/>
                <a:gd name="connsiteX8" fmla="*/ 502920 w 670312"/>
                <a:gd name="connsiteY8" fmla="*/ 251460 h 5181744"/>
                <a:gd name="connsiteX9" fmla="*/ 670312 w 670312"/>
                <a:gd name="connsiteY9" fmla="*/ 5181744 h 5181744"/>
                <a:gd name="connsiteX0" fmla="*/ 0 w 572254"/>
                <a:gd name="connsiteY0" fmla="*/ 5016061 h 5084525"/>
                <a:gd name="connsiteX1" fmla="*/ 0 w 572254"/>
                <a:gd name="connsiteY1" fmla="*/ 5016061 h 5084525"/>
                <a:gd name="connsiteX2" fmla="*/ 0 w 572254"/>
                <a:gd name="connsiteY2" fmla="*/ 5016061 h 5084525"/>
                <a:gd name="connsiteX3" fmla="*/ 0 w 572254"/>
                <a:gd name="connsiteY3" fmla="*/ 251460 h 5084525"/>
                <a:gd name="connsiteX4" fmla="*/ 73651 w 572254"/>
                <a:gd name="connsiteY4" fmla="*/ 73651 h 5084525"/>
                <a:gd name="connsiteX5" fmla="*/ 251460 w 572254"/>
                <a:gd name="connsiteY5" fmla="*/ 0 h 5084525"/>
                <a:gd name="connsiteX6" fmla="*/ 251460 w 572254"/>
                <a:gd name="connsiteY6" fmla="*/ 0 h 5084525"/>
                <a:gd name="connsiteX7" fmla="*/ 429269 w 572254"/>
                <a:gd name="connsiteY7" fmla="*/ 73651 h 5084525"/>
                <a:gd name="connsiteX8" fmla="*/ 502920 w 572254"/>
                <a:gd name="connsiteY8" fmla="*/ 251460 h 5084525"/>
                <a:gd name="connsiteX9" fmla="*/ 572254 w 572254"/>
                <a:gd name="connsiteY9" fmla="*/ 5084525 h 5084525"/>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52099"/>
                <a:gd name="connsiteY0" fmla="*/ 5016061 h 5109913"/>
                <a:gd name="connsiteX1" fmla="*/ 0 w 552099"/>
                <a:gd name="connsiteY1" fmla="*/ 5016061 h 5109913"/>
                <a:gd name="connsiteX2" fmla="*/ 0 w 552099"/>
                <a:gd name="connsiteY2" fmla="*/ 5016061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7708 w 552099"/>
                <a:gd name="connsiteY2" fmla="*/ 5018867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1177 w 552099"/>
                <a:gd name="connsiteY2" fmla="*/ 5031459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14979 w 567078"/>
                <a:gd name="connsiteY0" fmla="*/ 5016061 h 5109913"/>
                <a:gd name="connsiteX1" fmla="*/ 14979 w 567078"/>
                <a:gd name="connsiteY1" fmla="*/ 5016061 h 5109913"/>
                <a:gd name="connsiteX2" fmla="*/ 5903 w 567078"/>
                <a:gd name="connsiteY2" fmla="*/ 4987363 h 5109913"/>
                <a:gd name="connsiteX3" fmla="*/ 14979 w 567078"/>
                <a:gd name="connsiteY3" fmla="*/ 251460 h 5109913"/>
                <a:gd name="connsiteX4" fmla="*/ 88630 w 567078"/>
                <a:gd name="connsiteY4" fmla="*/ 73651 h 5109913"/>
                <a:gd name="connsiteX5" fmla="*/ 266439 w 567078"/>
                <a:gd name="connsiteY5" fmla="*/ 0 h 5109913"/>
                <a:gd name="connsiteX6" fmla="*/ 266439 w 567078"/>
                <a:gd name="connsiteY6" fmla="*/ 0 h 5109913"/>
                <a:gd name="connsiteX7" fmla="*/ 444248 w 567078"/>
                <a:gd name="connsiteY7" fmla="*/ 73651 h 5109913"/>
                <a:gd name="connsiteX8" fmla="*/ 517899 w 567078"/>
                <a:gd name="connsiteY8" fmla="*/ 251460 h 5109913"/>
                <a:gd name="connsiteX9" fmla="*/ 567078 w 567078"/>
                <a:gd name="connsiteY9" fmla="*/ 5109913 h 5109913"/>
                <a:gd name="connsiteX0" fmla="*/ 0 w 552099"/>
                <a:gd name="connsiteY0" fmla="*/ 5016061 h 5109913"/>
                <a:gd name="connsiteX1" fmla="*/ 0 w 552099"/>
                <a:gd name="connsiteY1" fmla="*/ 5016061 h 5109913"/>
                <a:gd name="connsiteX2" fmla="*/ 0 w 552099"/>
                <a:gd name="connsiteY2" fmla="*/ 251460 h 5109913"/>
                <a:gd name="connsiteX3" fmla="*/ 73651 w 552099"/>
                <a:gd name="connsiteY3" fmla="*/ 73651 h 5109913"/>
                <a:gd name="connsiteX4" fmla="*/ 251460 w 552099"/>
                <a:gd name="connsiteY4" fmla="*/ 0 h 5109913"/>
                <a:gd name="connsiteX5" fmla="*/ 251460 w 552099"/>
                <a:gd name="connsiteY5" fmla="*/ 0 h 5109913"/>
                <a:gd name="connsiteX6" fmla="*/ 429269 w 552099"/>
                <a:gd name="connsiteY6" fmla="*/ 73651 h 5109913"/>
                <a:gd name="connsiteX7" fmla="*/ 502920 w 552099"/>
                <a:gd name="connsiteY7" fmla="*/ 251460 h 5109913"/>
                <a:gd name="connsiteX8" fmla="*/ 552099 w 552099"/>
                <a:gd name="connsiteY8" fmla="*/ 5109913 h 5109913"/>
                <a:gd name="connsiteX0" fmla="*/ 0 w 558409"/>
                <a:gd name="connsiteY0" fmla="*/ 5016061 h 5070028"/>
                <a:gd name="connsiteX1" fmla="*/ 0 w 558409"/>
                <a:gd name="connsiteY1" fmla="*/ 5016061 h 5070028"/>
                <a:gd name="connsiteX2" fmla="*/ 0 w 558409"/>
                <a:gd name="connsiteY2" fmla="*/ 251460 h 5070028"/>
                <a:gd name="connsiteX3" fmla="*/ 73651 w 558409"/>
                <a:gd name="connsiteY3" fmla="*/ 73651 h 5070028"/>
                <a:gd name="connsiteX4" fmla="*/ 251460 w 558409"/>
                <a:gd name="connsiteY4" fmla="*/ 0 h 5070028"/>
                <a:gd name="connsiteX5" fmla="*/ 251460 w 558409"/>
                <a:gd name="connsiteY5" fmla="*/ 0 h 5070028"/>
                <a:gd name="connsiteX6" fmla="*/ 429269 w 558409"/>
                <a:gd name="connsiteY6" fmla="*/ 73651 h 5070028"/>
                <a:gd name="connsiteX7" fmla="*/ 502920 w 558409"/>
                <a:gd name="connsiteY7" fmla="*/ 251460 h 5070028"/>
                <a:gd name="connsiteX8" fmla="*/ 558409 w 558409"/>
                <a:gd name="connsiteY8" fmla="*/ 5070028 h 5070028"/>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0 w 552099"/>
                <a:gd name="connsiteY1" fmla="*/ 5016061 h 5109912"/>
                <a:gd name="connsiteX2" fmla="*/ 7986 w 552099"/>
                <a:gd name="connsiteY2" fmla="*/ 5032128 h 5109912"/>
                <a:gd name="connsiteX3" fmla="*/ 0 w 552099"/>
                <a:gd name="connsiteY3" fmla="*/ 251460 h 5109912"/>
                <a:gd name="connsiteX4" fmla="*/ 73651 w 552099"/>
                <a:gd name="connsiteY4" fmla="*/ 73651 h 5109912"/>
                <a:gd name="connsiteX5" fmla="*/ 251460 w 552099"/>
                <a:gd name="connsiteY5" fmla="*/ 0 h 5109912"/>
                <a:gd name="connsiteX6" fmla="*/ 251460 w 552099"/>
                <a:gd name="connsiteY6" fmla="*/ 0 h 5109912"/>
                <a:gd name="connsiteX7" fmla="*/ 429269 w 552099"/>
                <a:gd name="connsiteY7" fmla="*/ 73651 h 5109912"/>
                <a:gd name="connsiteX8" fmla="*/ 502920 w 552099"/>
                <a:gd name="connsiteY8" fmla="*/ 251460 h 5109912"/>
                <a:gd name="connsiteX9" fmla="*/ 552099 w 552099"/>
                <a:gd name="connsiteY9" fmla="*/ 5109912 h 5109912"/>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2099" h="5109912">
                  <a:moveTo>
                    <a:pt x="0" y="5016061"/>
                  </a:moveTo>
                  <a:lnTo>
                    <a:pt x="0" y="5016061"/>
                  </a:lnTo>
                  <a:lnTo>
                    <a:pt x="0" y="251460"/>
                  </a:lnTo>
                  <a:cubicBezTo>
                    <a:pt x="0" y="184769"/>
                    <a:pt x="26493" y="120809"/>
                    <a:pt x="73651" y="73651"/>
                  </a:cubicBezTo>
                  <a:cubicBezTo>
                    <a:pt x="120809" y="26493"/>
                    <a:pt x="184769" y="0"/>
                    <a:pt x="251460" y="0"/>
                  </a:cubicBezTo>
                  <a:lnTo>
                    <a:pt x="251460" y="0"/>
                  </a:lnTo>
                  <a:cubicBezTo>
                    <a:pt x="318151" y="0"/>
                    <a:pt x="382111" y="26493"/>
                    <a:pt x="429269" y="73651"/>
                  </a:cubicBezTo>
                  <a:cubicBezTo>
                    <a:pt x="476427" y="120809"/>
                    <a:pt x="502920" y="184769"/>
                    <a:pt x="502920" y="251460"/>
                  </a:cubicBezTo>
                  <a:cubicBezTo>
                    <a:pt x="528237" y="1864408"/>
                    <a:pt x="536054" y="5039297"/>
                    <a:pt x="552099" y="5109912"/>
                  </a:cubicBezTo>
                </a:path>
              </a:pathLst>
            </a:custGeom>
            <a:solidFill>
              <a:schemeClr val="accent1">
                <a:alpha val="30000"/>
              </a:scheme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45" name="Freeform 44"/>
            <p:cNvSpPr/>
            <p:nvPr/>
          </p:nvSpPr>
          <p:spPr>
            <a:xfrm rot="15660000">
              <a:off x="7468755" y="1178808"/>
              <a:ext cx="536285" cy="2936001"/>
            </a:xfrm>
            <a:custGeom>
              <a:avLst/>
              <a:gdLst>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502920 w 502920"/>
                <a:gd name="connsiteY6" fmla="*/ 5016061 h 5016061"/>
                <a:gd name="connsiteX7" fmla="*/ 0 w 502920"/>
                <a:gd name="connsiteY7" fmla="*/ 5016061 h 5016061"/>
                <a:gd name="connsiteX8" fmla="*/ 0 w 502920"/>
                <a:gd name="connsiteY8" fmla="*/ 5016061 h 5016061"/>
                <a:gd name="connsiteX9" fmla="*/ 0 w 502920"/>
                <a:gd name="connsiteY9" fmla="*/ 5016061 h 5016061"/>
                <a:gd name="connsiteX10" fmla="*/ 0 w 502920"/>
                <a:gd name="connsiteY10" fmla="*/ 251460 h 5016061"/>
                <a:gd name="connsiteX11" fmla="*/ 73651 w 502920"/>
                <a:gd name="connsiteY11" fmla="*/ 73651 h 5016061"/>
                <a:gd name="connsiteX12" fmla="*/ 251460 w 502920"/>
                <a:gd name="connsiteY12" fmla="*/ 0 h 5016061"/>
                <a:gd name="connsiteX0" fmla="*/ 251460 w 545528"/>
                <a:gd name="connsiteY0" fmla="*/ 0 h 5090883"/>
                <a:gd name="connsiteX1" fmla="*/ 251460 w 545528"/>
                <a:gd name="connsiteY1" fmla="*/ 0 h 5090883"/>
                <a:gd name="connsiteX2" fmla="*/ 429269 w 545528"/>
                <a:gd name="connsiteY2" fmla="*/ 73651 h 5090883"/>
                <a:gd name="connsiteX3" fmla="*/ 502920 w 545528"/>
                <a:gd name="connsiteY3" fmla="*/ 251460 h 5090883"/>
                <a:gd name="connsiteX4" fmla="*/ 502920 w 545528"/>
                <a:gd name="connsiteY4" fmla="*/ 5016061 h 5090883"/>
                <a:gd name="connsiteX5" fmla="*/ 502920 w 545528"/>
                <a:gd name="connsiteY5" fmla="*/ 5016061 h 5090883"/>
                <a:gd name="connsiteX6" fmla="*/ 545528 w 545528"/>
                <a:gd name="connsiteY6" fmla="*/ 5090883 h 5090883"/>
                <a:gd name="connsiteX7" fmla="*/ 0 w 545528"/>
                <a:gd name="connsiteY7" fmla="*/ 5016061 h 5090883"/>
                <a:gd name="connsiteX8" fmla="*/ 0 w 545528"/>
                <a:gd name="connsiteY8" fmla="*/ 5016061 h 5090883"/>
                <a:gd name="connsiteX9" fmla="*/ 0 w 545528"/>
                <a:gd name="connsiteY9" fmla="*/ 5016061 h 5090883"/>
                <a:gd name="connsiteX10" fmla="*/ 0 w 545528"/>
                <a:gd name="connsiteY10" fmla="*/ 251460 h 5090883"/>
                <a:gd name="connsiteX11" fmla="*/ 73651 w 545528"/>
                <a:gd name="connsiteY11" fmla="*/ 73651 h 5090883"/>
                <a:gd name="connsiteX12" fmla="*/ 251460 w 545528"/>
                <a:gd name="connsiteY12" fmla="*/ 0 h 5090883"/>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0 w 502920"/>
                <a:gd name="connsiteY6" fmla="*/ 5016061 h 5016061"/>
                <a:gd name="connsiteX7" fmla="*/ 0 w 502920"/>
                <a:gd name="connsiteY7" fmla="*/ 5016061 h 5016061"/>
                <a:gd name="connsiteX8" fmla="*/ 0 w 502920"/>
                <a:gd name="connsiteY8" fmla="*/ 5016061 h 5016061"/>
                <a:gd name="connsiteX9" fmla="*/ 0 w 502920"/>
                <a:gd name="connsiteY9" fmla="*/ 251460 h 5016061"/>
                <a:gd name="connsiteX10" fmla="*/ 73651 w 502920"/>
                <a:gd name="connsiteY10" fmla="*/ 73651 h 5016061"/>
                <a:gd name="connsiteX11" fmla="*/ 251460 w 502920"/>
                <a:gd name="connsiteY11" fmla="*/ 0 h 5016061"/>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02920 w 578872"/>
                <a:gd name="connsiteY5" fmla="*/ 5016061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51179 w 578872"/>
                <a:gd name="connsiteY5" fmla="*/ 4969246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78872 w 578872"/>
                <a:gd name="connsiteY5" fmla="*/ 5090304 h 5090304"/>
                <a:gd name="connsiteX6" fmla="*/ 0 w 578872"/>
                <a:gd name="connsiteY6" fmla="*/ 5016061 h 5090304"/>
                <a:gd name="connsiteX7" fmla="*/ 0 w 578872"/>
                <a:gd name="connsiteY7" fmla="*/ 5016061 h 5090304"/>
                <a:gd name="connsiteX8" fmla="*/ 0 w 578872"/>
                <a:gd name="connsiteY8" fmla="*/ 5016061 h 5090304"/>
                <a:gd name="connsiteX9" fmla="*/ 0 w 578872"/>
                <a:gd name="connsiteY9" fmla="*/ 251460 h 5090304"/>
                <a:gd name="connsiteX10" fmla="*/ 73651 w 578872"/>
                <a:gd name="connsiteY10" fmla="*/ 73651 h 5090304"/>
                <a:gd name="connsiteX11" fmla="*/ 251460 w 578872"/>
                <a:gd name="connsiteY11"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78872 w 578872"/>
                <a:gd name="connsiteY4" fmla="*/ 5090304 h 5090304"/>
                <a:gd name="connsiteX5" fmla="*/ 0 w 578872"/>
                <a:gd name="connsiteY5" fmla="*/ 5016061 h 5090304"/>
                <a:gd name="connsiteX6" fmla="*/ 0 w 578872"/>
                <a:gd name="connsiteY6" fmla="*/ 5016061 h 5090304"/>
                <a:gd name="connsiteX7" fmla="*/ 0 w 578872"/>
                <a:gd name="connsiteY7" fmla="*/ 5016061 h 5090304"/>
                <a:gd name="connsiteX8" fmla="*/ 0 w 578872"/>
                <a:gd name="connsiteY8" fmla="*/ 251460 h 5090304"/>
                <a:gd name="connsiteX9" fmla="*/ 73651 w 578872"/>
                <a:gd name="connsiteY9" fmla="*/ 73651 h 5090304"/>
                <a:gd name="connsiteX10" fmla="*/ 251460 w 578872"/>
                <a:gd name="connsiteY10" fmla="*/ 0 h 5090304"/>
                <a:gd name="connsiteX0" fmla="*/ 0 w 670312"/>
                <a:gd name="connsiteY0" fmla="*/ 5016061 h 5181744"/>
                <a:gd name="connsiteX1" fmla="*/ 0 w 670312"/>
                <a:gd name="connsiteY1" fmla="*/ 5016061 h 5181744"/>
                <a:gd name="connsiteX2" fmla="*/ 0 w 670312"/>
                <a:gd name="connsiteY2" fmla="*/ 5016061 h 5181744"/>
                <a:gd name="connsiteX3" fmla="*/ 0 w 670312"/>
                <a:gd name="connsiteY3" fmla="*/ 251460 h 5181744"/>
                <a:gd name="connsiteX4" fmla="*/ 73651 w 670312"/>
                <a:gd name="connsiteY4" fmla="*/ 73651 h 5181744"/>
                <a:gd name="connsiteX5" fmla="*/ 251460 w 670312"/>
                <a:gd name="connsiteY5" fmla="*/ 0 h 5181744"/>
                <a:gd name="connsiteX6" fmla="*/ 251460 w 670312"/>
                <a:gd name="connsiteY6" fmla="*/ 0 h 5181744"/>
                <a:gd name="connsiteX7" fmla="*/ 429269 w 670312"/>
                <a:gd name="connsiteY7" fmla="*/ 73651 h 5181744"/>
                <a:gd name="connsiteX8" fmla="*/ 502920 w 670312"/>
                <a:gd name="connsiteY8" fmla="*/ 251460 h 5181744"/>
                <a:gd name="connsiteX9" fmla="*/ 670312 w 670312"/>
                <a:gd name="connsiteY9" fmla="*/ 5181744 h 5181744"/>
                <a:gd name="connsiteX0" fmla="*/ 0 w 572254"/>
                <a:gd name="connsiteY0" fmla="*/ 5016061 h 5084525"/>
                <a:gd name="connsiteX1" fmla="*/ 0 w 572254"/>
                <a:gd name="connsiteY1" fmla="*/ 5016061 h 5084525"/>
                <a:gd name="connsiteX2" fmla="*/ 0 w 572254"/>
                <a:gd name="connsiteY2" fmla="*/ 5016061 h 5084525"/>
                <a:gd name="connsiteX3" fmla="*/ 0 w 572254"/>
                <a:gd name="connsiteY3" fmla="*/ 251460 h 5084525"/>
                <a:gd name="connsiteX4" fmla="*/ 73651 w 572254"/>
                <a:gd name="connsiteY4" fmla="*/ 73651 h 5084525"/>
                <a:gd name="connsiteX5" fmla="*/ 251460 w 572254"/>
                <a:gd name="connsiteY5" fmla="*/ 0 h 5084525"/>
                <a:gd name="connsiteX6" fmla="*/ 251460 w 572254"/>
                <a:gd name="connsiteY6" fmla="*/ 0 h 5084525"/>
                <a:gd name="connsiteX7" fmla="*/ 429269 w 572254"/>
                <a:gd name="connsiteY7" fmla="*/ 73651 h 5084525"/>
                <a:gd name="connsiteX8" fmla="*/ 502920 w 572254"/>
                <a:gd name="connsiteY8" fmla="*/ 251460 h 5084525"/>
                <a:gd name="connsiteX9" fmla="*/ 572254 w 572254"/>
                <a:gd name="connsiteY9" fmla="*/ 5084525 h 5084525"/>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52099"/>
                <a:gd name="connsiteY0" fmla="*/ 5016061 h 5109913"/>
                <a:gd name="connsiteX1" fmla="*/ 0 w 552099"/>
                <a:gd name="connsiteY1" fmla="*/ 5016061 h 5109913"/>
                <a:gd name="connsiteX2" fmla="*/ 0 w 552099"/>
                <a:gd name="connsiteY2" fmla="*/ 5016061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7708 w 552099"/>
                <a:gd name="connsiteY2" fmla="*/ 5018867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1177 w 552099"/>
                <a:gd name="connsiteY2" fmla="*/ 5031459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14979 w 567078"/>
                <a:gd name="connsiteY0" fmla="*/ 5016061 h 5109913"/>
                <a:gd name="connsiteX1" fmla="*/ 14979 w 567078"/>
                <a:gd name="connsiteY1" fmla="*/ 5016061 h 5109913"/>
                <a:gd name="connsiteX2" fmla="*/ 5903 w 567078"/>
                <a:gd name="connsiteY2" fmla="*/ 4987363 h 5109913"/>
                <a:gd name="connsiteX3" fmla="*/ 14979 w 567078"/>
                <a:gd name="connsiteY3" fmla="*/ 251460 h 5109913"/>
                <a:gd name="connsiteX4" fmla="*/ 88630 w 567078"/>
                <a:gd name="connsiteY4" fmla="*/ 73651 h 5109913"/>
                <a:gd name="connsiteX5" fmla="*/ 266439 w 567078"/>
                <a:gd name="connsiteY5" fmla="*/ 0 h 5109913"/>
                <a:gd name="connsiteX6" fmla="*/ 266439 w 567078"/>
                <a:gd name="connsiteY6" fmla="*/ 0 h 5109913"/>
                <a:gd name="connsiteX7" fmla="*/ 444248 w 567078"/>
                <a:gd name="connsiteY7" fmla="*/ 73651 h 5109913"/>
                <a:gd name="connsiteX8" fmla="*/ 517899 w 567078"/>
                <a:gd name="connsiteY8" fmla="*/ 251460 h 5109913"/>
                <a:gd name="connsiteX9" fmla="*/ 567078 w 567078"/>
                <a:gd name="connsiteY9" fmla="*/ 5109913 h 5109913"/>
                <a:gd name="connsiteX0" fmla="*/ 0 w 552099"/>
                <a:gd name="connsiteY0" fmla="*/ 5016061 h 5109913"/>
                <a:gd name="connsiteX1" fmla="*/ 0 w 552099"/>
                <a:gd name="connsiteY1" fmla="*/ 5016061 h 5109913"/>
                <a:gd name="connsiteX2" fmla="*/ 0 w 552099"/>
                <a:gd name="connsiteY2" fmla="*/ 251460 h 5109913"/>
                <a:gd name="connsiteX3" fmla="*/ 73651 w 552099"/>
                <a:gd name="connsiteY3" fmla="*/ 73651 h 5109913"/>
                <a:gd name="connsiteX4" fmla="*/ 251460 w 552099"/>
                <a:gd name="connsiteY4" fmla="*/ 0 h 5109913"/>
                <a:gd name="connsiteX5" fmla="*/ 251460 w 552099"/>
                <a:gd name="connsiteY5" fmla="*/ 0 h 5109913"/>
                <a:gd name="connsiteX6" fmla="*/ 429269 w 552099"/>
                <a:gd name="connsiteY6" fmla="*/ 73651 h 5109913"/>
                <a:gd name="connsiteX7" fmla="*/ 502920 w 552099"/>
                <a:gd name="connsiteY7" fmla="*/ 251460 h 5109913"/>
                <a:gd name="connsiteX8" fmla="*/ 552099 w 552099"/>
                <a:gd name="connsiteY8" fmla="*/ 5109913 h 5109913"/>
                <a:gd name="connsiteX0" fmla="*/ 0 w 558409"/>
                <a:gd name="connsiteY0" fmla="*/ 5016061 h 5070028"/>
                <a:gd name="connsiteX1" fmla="*/ 0 w 558409"/>
                <a:gd name="connsiteY1" fmla="*/ 5016061 h 5070028"/>
                <a:gd name="connsiteX2" fmla="*/ 0 w 558409"/>
                <a:gd name="connsiteY2" fmla="*/ 251460 h 5070028"/>
                <a:gd name="connsiteX3" fmla="*/ 73651 w 558409"/>
                <a:gd name="connsiteY3" fmla="*/ 73651 h 5070028"/>
                <a:gd name="connsiteX4" fmla="*/ 251460 w 558409"/>
                <a:gd name="connsiteY4" fmla="*/ 0 h 5070028"/>
                <a:gd name="connsiteX5" fmla="*/ 251460 w 558409"/>
                <a:gd name="connsiteY5" fmla="*/ 0 h 5070028"/>
                <a:gd name="connsiteX6" fmla="*/ 429269 w 558409"/>
                <a:gd name="connsiteY6" fmla="*/ 73651 h 5070028"/>
                <a:gd name="connsiteX7" fmla="*/ 502920 w 558409"/>
                <a:gd name="connsiteY7" fmla="*/ 251460 h 5070028"/>
                <a:gd name="connsiteX8" fmla="*/ 558409 w 558409"/>
                <a:gd name="connsiteY8" fmla="*/ 5070028 h 5070028"/>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0 w 552099"/>
                <a:gd name="connsiteY1" fmla="*/ 5016061 h 5109912"/>
                <a:gd name="connsiteX2" fmla="*/ 7986 w 552099"/>
                <a:gd name="connsiteY2" fmla="*/ 5032128 h 5109912"/>
                <a:gd name="connsiteX3" fmla="*/ 0 w 552099"/>
                <a:gd name="connsiteY3" fmla="*/ 251460 h 5109912"/>
                <a:gd name="connsiteX4" fmla="*/ 73651 w 552099"/>
                <a:gd name="connsiteY4" fmla="*/ 73651 h 5109912"/>
                <a:gd name="connsiteX5" fmla="*/ 251460 w 552099"/>
                <a:gd name="connsiteY5" fmla="*/ 0 h 5109912"/>
                <a:gd name="connsiteX6" fmla="*/ 251460 w 552099"/>
                <a:gd name="connsiteY6" fmla="*/ 0 h 5109912"/>
                <a:gd name="connsiteX7" fmla="*/ 429269 w 552099"/>
                <a:gd name="connsiteY7" fmla="*/ 73651 h 5109912"/>
                <a:gd name="connsiteX8" fmla="*/ 502920 w 552099"/>
                <a:gd name="connsiteY8" fmla="*/ 251460 h 5109912"/>
                <a:gd name="connsiteX9" fmla="*/ 552099 w 552099"/>
                <a:gd name="connsiteY9" fmla="*/ 5109912 h 5109912"/>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328 w 552099"/>
                <a:gd name="connsiteY1" fmla="*/ 2862849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328 w 552099"/>
                <a:gd name="connsiteY0" fmla="*/ 2862849 h 5109912"/>
                <a:gd name="connsiteX1" fmla="*/ 0 w 552099"/>
                <a:gd name="connsiteY1" fmla="*/ 251460 h 5109912"/>
                <a:gd name="connsiteX2" fmla="*/ 73651 w 552099"/>
                <a:gd name="connsiteY2" fmla="*/ 73651 h 5109912"/>
                <a:gd name="connsiteX3" fmla="*/ 251460 w 552099"/>
                <a:gd name="connsiteY3" fmla="*/ 0 h 5109912"/>
                <a:gd name="connsiteX4" fmla="*/ 251460 w 552099"/>
                <a:gd name="connsiteY4" fmla="*/ 0 h 5109912"/>
                <a:gd name="connsiteX5" fmla="*/ 429269 w 552099"/>
                <a:gd name="connsiteY5" fmla="*/ 73651 h 5109912"/>
                <a:gd name="connsiteX6" fmla="*/ 502920 w 552099"/>
                <a:gd name="connsiteY6" fmla="*/ 251460 h 5109912"/>
                <a:gd name="connsiteX7" fmla="*/ 552099 w 552099"/>
                <a:gd name="connsiteY7" fmla="*/ 5109912 h 5109912"/>
                <a:gd name="connsiteX0" fmla="*/ 328 w 543353"/>
                <a:gd name="connsiteY0" fmla="*/ 2862849 h 2928006"/>
                <a:gd name="connsiteX1" fmla="*/ 0 w 543353"/>
                <a:gd name="connsiteY1" fmla="*/ 251460 h 2928006"/>
                <a:gd name="connsiteX2" fmla="*/ 73651 w 543353"/>
                <a:gd name="connsiteY2" fmla="*/ 73651 h 2928006"/>
                <a:gd name="connsiteX3" fmla="*/ 251460 w 543353"/>
                <a:gd name="connsiteY3" fmla="*/ 0 h 2928006"/>
                <a:gd name="connsiteX4" fmla="*/ 251460 w 543353"/>
                <a:gd name="connsiteY4" fmla="*/ 0 h 2928006"/>
                <a:gd name="connsiteX5" fmla="*/ 429269 w 543353"/>
                <a:gd name="connsiteY5" fmla="*/ 73651 h 2928006"/>
                <a:gd name="connsiteX6" fmla="*/ 502920 w 543353"/>
                <a:gd name="connsiteY6" fmla="*/ 251460 h 2928006"/>
                <a:gd name="connsiteX7" fmla="*/ 543353 w 543353"/>
                <a:gd name="connsiteY7" fmla="*/ 2928006 h 2928006"/>
                <a:gd name="connsiteX0" fmla="*/ 328 w 537043"/>
                <a:gd name="connsiteY0" fmla="*/ 2862849 h 2967890"/>
                <a:gd name="connsiteX1" fmla="*/ 0 w 537043"/>
                <a:gd name="connsiteY1" fmla="*/ 251460 h 2967890"/>
                <a:gd name="connsiteX2" fmla="*/ 73651 w 537043"/>
                <a:gd name="connsiteY2" fmla="*/ 73651 h 2967890"/>
                <a:gd name="connsiteX3" fmla="*/ 251460 w 537043"/>
                <a:gd name="connsiteY3" fmla="*/ 0 h 2967890"/>
                <a:gd name="connsiteX4" fmla="*/ 251460 w 537043"/>
                <a:gd name="connsiteY4" fmla="*/ 0 h 2967890"/>
                <a:gd name="connsiteX5" fmla="*/ 429269 w 537043"/>
                <a:gd name="connsiteY5" fmla="*/ 73651 h 2967890"/>
                <a:gd name="connsiteX6" fmla="*/ 502920 w 537043"/>
                <a:gd name="connsiteY6" fmla="*/ 251460 h 2967890"/>
                <a:gd name="connsiteX7" fmla="*/ 537043 w 537043"/>
                <a:gd name="connsiteY7" fmla="*/ 2967890 h 2967890"/>
                <a:gd name="connsiteX0" fmla="*/ 328 w 528237"/>
                <a:gd name="connsiteY0" fmla="*/ 2862849 h 2951509"/>
                <a:gd name="connsiteX1" fmla="*/ 0 w 528237"/>
                <a:gd name="connsiteY1" fmla="*/ 251460 h 2951509"/>
                <a:gd name="connsiteX2" fmla="*/ 73651 w 528237"/>
                <a:gd name="connsiteY2" fmla="*/ 73651 h 2951509"/>
                <a:gd name="connsiteX3" fmla="*/ 251460 w 528237"/>
                <a:gd name="connsiteY3" fmla="*/ 0 h 2951509"/>
                <a:gd name="connsiteX4" fmla="*/ 251460 w 528237"/>
                <a:gd name="connsiteY4" fmla="*/ 0 h 2951509"/>
                <a:gd name="connsiteX5" fmla="*/ 429269 w 528237"/>
                <a:gd name="connsiteY5" fmla="*/ 73651 h 2951509"/>
                <a:gd name="connsiteX6" fmla="*/ 502920 w 528237"/>
                <a:gd name="connsiteY6" fmla="*/ 251460 h 2951509"/>
                <a:gd name="connsiteX7" fmla="*/ 524305 w 528237"/>
                <a:gd name="connsiteY7" fmla="*/ 2951509 h 2951509"/>
                <a:gd name="connsiteX0" fmla="*/ 328 w 528237"/>
                <a:gd name="connsiteY0" fmla="*/ 2862849 h 2929811"/>
                <a:gd name="connsiteX1" fmla="*/ 0 w 528237"/>
                <a:gd name="connsiteY1" fmla="*/ 251460 h 2929811"/>
                <a:gd name="connsiteX2" fmla="*/ 73651 w 528237"/>
                <a:gd name="connsiteY2" fmla="*/ 73651 h 2929811"/>
                <a:gd name="connsiteX3" fmla="*/ 251460 w 528237"/>
                <a:gd name="connsiteY3" fmla="*/ 0 h 2929811"/>
                <a:gd name="connsiteX4" fmla="*/ 251460 w 528237"/>
                <a:gd name="connsiteY4" fmla="*/ 0 h 2929811"/>
                <a:gd name="connsiteX5" fmla="*/ 429269 w 528237"/>
                <a:gd name="connsiteY5" fmla="*/ 73651 h 2929811"/>
                <a:gd name="connsiteX6" fmla="*/ 502920 w 528237"/>
                <a:gd name="connsiteY6" fmla="*/ 251460 h 2929811"/>
                <a:gd name="connsiteX7" fmla="*/ 527738 w 528237"/>
                <a:gd name="connsiteY7" fmla="*/ 2929811 h 2929811"/>
                <a:gd name="connsiteX0" fmla="*/ 4542 w 528237"/>
                <a:gd name="connsiteY0" fmla="*/ 2863516 h 2929811"/>
                <a:gd name="connsiteX1" fmla="*/ 0 w 528237"/>
                <a:gd name="connsiteY1" fmla="*/ 251460 h 2929811"/>
                <a:gd name="connsiteX2" fmla="*/ 73651 w 528237"/>
                <a:gd name="connsiteY2" fmla="*/ 73651 h 2929811"/>
                <a:gd name="connsiteX3" fmla="*/ 251460 w 528237"/>
                <a:gd name="connsiteY3" fmla="*/ 0 h 2929811"/>
                <a:gd name="connsiteX4" fmla="*/ 251460 w 528237"/>
                <a:gd name="connsiteY4" fmla="*/ 0 h 2929811"/>
                <a:gd name="connsiteX5" fmla="*/ 429269 w 528237"/>
                <a:gd name="connsiteY5" fmla="*/ 73651 h 2929811"/>
                <a:gd name="connsiteX6" fmla="*/ 502920 w 528237"/>
                <a:gd name="connsiteY6" fmla="*/ 251460 h 2929811"/>
                <a:gd name="connsiteX7" fmla="*/ 527738 w 528237"/>
                <a:gd name="connsiteY7" fmla="*/ 2929811 h 2929811"/>
                <a:gd name="connsiteX0" fmla="*/ 4542 w 538755"/>
                <a:gd name="connsiteY0" fmla="*/ 2863516 h 2953801"/>
                <a:gd name="connsiteX1" fmla="*/ 0 w 538755"/>
                <a:gd name="connsiteY1" fmla="*/ 251460 h 2953801"/>
                <a:gd name="connsiteX2" fmla="*/ 73651 w 538755"/>
                <a:gd name="connsiteY2" fmla="*/ 73651 h 2953801"/>
                <a:gd name="connsiteX3" fmla="*/ 251460 w 538755"/>
                <a:gd name="connsiteY3" fmla="*/ 0 h 2953801"/>
                <a:gd name="connsiteX4" fmla="*/ 251460 w 538755"/>
                <a:gd name="connsiteY4" fmla="*/ 0 h 2953801"/>
                <a:gd name="connsiteX5" fmla="*/ 429269 w 538755"/>
                <a:gd name="connsiteY5" fmla="*/ 73651 h 2953801"/>
                <a:gd name="connsiteX6" fmla="*/ 502920 w 538755"/>
                <a:gd name="connsiteY6" fmla="*/ 251460 h 2953801"/>
                <a:gd name="connsiteX7" fmla="*/ 538755 w 538755"/>
                <a:gd name="connsiteY7" fmla="*/ 2953801 h 2953801"/>
                <a:gd name="connsiteX0" fmla="*/ 4542 w 536285"/>
                <a:gd name="connsiteY0" fmla="*/ 2863516 h 2938929"/>
                <a:gd name="connsiteX1" fmla="*/ 0 w 536285"/>
                <a:gd name="connsiteY1" fmla="*/ 251460 h 2938929"/>
                <a:gd name="connsiteX2" fmla="*/ 73651 w 536285"/>
                <a:gd name="connsiteY2" fmla="*/ 73651 h 2938929"/>
                <a:gd name="connsiteX3" fmla="*/ 251460 w 536285"/>
                <a:gd name="connsiteY3" fmla="*/ 0 h 2938929"/>
                <a:gd name="connsiteX4" fmla="*/ 251460 w 536285"/>
                <a:gd name="connsiteY4" fmla="*/ 0 h 2938929"/>
                <a:gd name="connsiteX5" fmla="*/ 429269 w 536285"/>
                <a:gd name="connsiteY5" fmla="*/ 73651 h 2938929"/>
                <a:gd name="connsiteX6" fmla="*/ 502920 w 536285"/>
                <a:gd name="connsiteY6" fmla="*/ 251460 h 2938929"/>
                <a:gd name="connsiteX7" fmla="*/ 536285 w 536285"/>
                <a:gd name="connsiteY7" fmla="*/ 2938929 h 2938929"/>
                <a:gd name="connsiteX0" fmla="*/ 6777 w 536285"/>
                <a:gd name="connsiteY0" fmla="*/ 2849391 h 2938929"/>
                <a:gd name="connsiteX1" fmla="*/ 0 w 536285"/>
                <a:gd name="connsiteY1" fmla="*/ 251460 h 2938929"/>
                <a:gd name="connsiteX2" fmla="*/ 73651 w 536285"/>
                <a:gd name="connsiteY2" fmla="*/ 73651 h 2938929"/>
                <a:gd name="connsiteX3" fmla="*/ 251460 w 536285"/>
                <a:gd name="connsiteY3" fmla="*/ 0 h 2938929"/>
                <a:gd name="connsiteX4" fmla="*/ 251460 w 536285"/>
                <a:gd name="connsiteY4" fmla="*/ 0 h 2938929"/>
                <a:gd name="connsiteX5" fmla="*/ 429269 w 536285"/>
                <a:gd name="connsiteY5" fmla="*/ 73651 h 2938929"/>
                <a:gd name="connsiteX6" fmla="*/ 502920 w 536285"/>
                <a:gd name="connsiteY6" fmla="*/ 251460 h 2938929"/>
                <a:gd name="connsiteX7" fmla="*/ 536285 w 536285"/>
                <a:gd name="connsiteY7" fmla="*/ 2938929 h 293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285" h="2938929">
                  <a:moveTo>
                    <a:pt x="6777" y="2849391"/>
                  </a:moveTo>
                  <a:cubicBezTo>
                    <a:pt x="6668" y="1978928"/>
                    <a:pt x="109" y="1121923"/>
                    <a:pt x="0" y="251460"/>
                  </a:cubicBezTo>
                  <a:cubicBezTo>
                    <a:pt x="0" y="184769"/>
                    <a:pt x="26493" y="120809"/>
                    <a:pt x="73651" y="73651"/>
                  </a:cubicBezTo>
                  <a:cubicBezTo>
                    <a:pt x="120809" y="26493"/>
                    <a:pt x="184769" y="0"/>
                    <a:pt x="251460" y="0"/>
                  </a:cubicBezTo>
                  <a:lnTo>
                    <a:pt x="251460" y="0"/>
                  </a:lnTo>
                  <a:cubicBezTo>
                    <a:pt x="318151" y="0"/>
                    <a:pt x="382111" y="26493"/>
                    <a:pt x="429269" y="73651"/>
                  </a:cubicBezTo>
                  <a:cubicBezTo>
                    <a:pt x="476427" y="120809"/>
                    <a:pt x="502920" y="184769"/>
                    <a:pt x="502920" y="251460"/>
                  </a:cubicBezTo>
                  <a:cubicBezTo>
                    <a:pt x="528237" y="1864408"/>
                    <a:pt x="517682" y="905440"/>
                    <a:pt x="536285" y="2938929"/>
                  </a:cubicBezTo>
                </a:path>
              </a:pathLst>
            </a:custGeom>
            <a:solidFill>
              <a:schemeClr val="accent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grpSp>
      <p:sp>
        <p:nvSpPr>
          <p:cNvPr id="25" name="Freeform 24"/>
          <p:cNvSpPr/>
          <p:nvPr/>
        </p:nvSpPr>
        <p:spPr>
          <a:xfrm rot="15660000">
            <a:off x="5750708" y="-641833"/>
            <a:ext cx="985797" cy="6048136"/>
          </a:xfrm>
          <a:custGeom>
            <a:avLst/>
            <a:gdLst>
              <a:gd name="connsiteX0" fmla="*/ 457200 w 914400"/>
              <a:gd name="connsiteY0" fmla="*/ 0 h 6172200"/>
              <a:gd name="connsiteX1" fmla="*/ 457200 w 914400"/>
              <a:gd name="connsiteY1" fmla="*/ 0 h 6172200"/>
              <a:gd name="connsiteX2" fmla="*/ 780489 w 914400"/>
              <a:gd name="connsiteY2" fmla="*/ 133911 h 6172200"/>
              <a:gd name="connsiteX3" fmla="*/ 914399 w 914400"/>
              <a:gd name="connsiteY3" fmla="*/ 457201 h 6172200"/>
              <a:gd name="connsiteX4" fmla="*/ 914400 w 914400"/>
              <a:gd name="connsiteY4" fmla="*/ 6172200 h 6172200"/>
              <a:gd name="connsiteX5" fmla="*/ 914400 w 914400"/>
              <a:gd name="connsiteY5" fmla="*/ 6172200 h 6172200"/>
              <a:gd name="connsiteX6" fmla="*/ 914400 w 914400"/>
              <a:gd name="connsiteY6" fmla="*/ 6172200 h 6172200"/>
              <a:gd name="connsiteX7" fmla="*/ 0 w 914400"/>
              <a:gd name="connsiteY7" fmla="*/ 6172200 h 6172200"/>
              <a:gd name="connsiteX8" fmla="*/ 0 w 914400"/>
              <a:gd name="connsiteY8" fmla="*/ 6172200 h 6172200"/>
              <a:gd name="connsiteX9" fmla="*/ 0 w 914400"/>
              <a:gd name="connsiteY9" fmla="*/ 6172200 h 6172200"/>
              <a:gd name="connsiteX10" fmla="*/ 0 w 914400"/>
              <a:gd name="connsiteY10" fmla="*/ 457200 h 6172200"/>
              <a:gd name="connsiteX11" fmla="*/ 133911 w 914400"/>
              <a:gd name="connsiteY11" fmla="*/ 133911 h 6172200"/>
              <a:gd name="connsiteX12" fmla="*/ 457201 w 914400"/>
              <a:gd name="connsiteY12" fmla="*/ 1 h 6172200"/>
              <a:gd name="connsiteX13" fmla="*/ 457200 w 914400"/>
              <a:gd name="connsiteY13" fmla="*/ 0 h 6172200"/>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14400 w 953241"/>
              <a:gd name="connsiteY5" fmla="*/ 6172200 h 6328114"/>
              <a:gd name="connsiteX6" fmla="*/ 953241 w 953241"/>
              <a:gd name="connsiteY6" fmla="*/ 6328114 h 6328114"/>
              <a:gd name="connsiteX7" fmla="*/ 0 w 953241"/>
              <a:gd name="connsiteY7" fmla="*/ 6172200 h 6328114"/>
              <a:gd name="connsiteX8" fmla="*/ 0 w 953241"/>
              <a:gd name="connsiteY8" fmla="*/ 6172200 h 6328114"/>
              <a:gd name="connsiteX9" fmla="*/ 0 w 953241"/>
              <a:gd name="connsiteY9" fmla="*/ 6172200 h 6328114"/>
              <a:gd name="connsiteX10" fmla="*/ 0 w 953241"/>
              <a:gd name="connsiteY10" fmla="*/ 457200 h 6328114"/>
              <a:gd name="connsiteX11" fmla="*/ 133911 w 953241"/>
              <a:gd name="connsiteY11" fmla="*/ 133911 h 6328114"/>
              <a:gd name="connsiteX12" fmla="*/ 457201 w 953241"/>
              <a:gd name="connsiteY12" fmla="*/ 1 h 6328114"/>
              <a:gd name="connsiteX13" fmla="*/ 457200 w 953241"/>
              <a:gd name="connsiteY13"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53241 w 953241"/>
              <a:gd name="connsiteY5" fmla="*/ 6328114 h 6328114"/>
              <a:gd name="connsiteX6" fmla="*/ 0 w 953241"/>
              <a:gd name="connsiteY6" fmla="*/ 6172200 h 6328114"/>
              <a:gd name="connsiteX7" fmla="*/ 0 w 953241"/>
              <a:gd name="connsiteY7" fmla="*/ 6172200 h 6328114"/>
              <a:gd name="connsiteX8" fmla="*/ 0 w 953241"/>
              <a:gd name="connsiteY8" fmla="*/ 6172200 h 6328114"/>
              <a:gd name="connsiteX9" fmla="*/ 0 w 953241"/>
              <a:gd name="connsiteY9" fmla="*/ 457200 h 6328114"/>
              <a:gd name="connsiteX10" fmla="*/ 133911 w 953241"/>
              <a:gd name="connsiteY10" fmla="*/ 133911 h 6328114"/>
              <a:gd name="connsiteX11" fmla="*/ 457201 w 953241"/>
              <a:gd name="connsiteY11" fmla="*/ 1 h 6328114"/>
              <a:gd name="connsiteX12" fmla="*/ 457200 w 953241"/>
              <a:gd name="connsiteY12" fmla="*/ 0 h 6328114"/>
              <a:gd name="connsiteX0" fmla="*/ 457200 w 1105641"/>
              <a:gd name="connsiteY0" fmla="*/ 0 h 6328114"/>
              <a:gd name="connsiteX1" fmla="*/ 457200 w 1105641"/>
              <a:gd name="connsiteY1" fmla="*/ 0 h 6328114"/>
              <a:gd name="connsiteX2" fmla="*/ 780489 w 1105641"/>
              <a:gd name="connsiteY2" fmla="*/ 133911 h 6328114"/>
              <a:gd name="connsiteX3" fmla="*/ 914399 w 1105641"/>
              <a:gd name="connsiteY3" fmla="*/ 457201 h 6328114"/>
              <a:gd name="connsiteX4" fmla="*/ 953241 w 1105641"/>
              <a:gd name="connsiteY4" fmla="*/ 6328114 h 6328114"/>
              <a:gd name="connsiteX5" fmla="*/ 0 w 1105641"/>
              <a:gd name="connsiteY5" fmla="*/ 6172200 h 6328114"/>
              <a:gd name="connsiteX6" fmla="*/ 0 w 1105641"/>
              <a:gd name="connsiteY6" fmla="*/ 6172200 h 6328114"/>
              <a:gd name="connsiteX7" fmla="*/ 0 w 1105641"/>
              <a:gd name="connsiteY7" fmla="*/ 6172200 h 6328114"/>
              <a:gd name="connsiteX8" fmla="*/ 0 w 1105641"/>
              <a:gd name="connsiteY8" fmla="*/ 457200 h 6328114"/>
              <a:gd name="connsiteX9" fmla="*/ 133911 w 1105641"/>
              <a:gd name="connsiteY9" fmla="*/ 133911 h 6328114"/>
              <a:gd name="connsiteX10" fmla="*/ 457201 w 1105641"/>
              <a:gd name="connsiteY10" fmla="*/ 1 h 6328114"/>
              <a:gd name="connsiteX11" fmla="*/ 457200 w 1105641"/>
              <a:gd name="connsiteY11"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53241 w 953241"/>
              <a:gd name="connsiteY4" fmla="*/ 6328114 h 6328114"/>
              <a:gd name="connsiteX5" fmla="*/ 0 w 953241"/>
              <a:gd name="connsiteY5" fmla="*/ 6172200 h 6328114"/>
              <a:gd name="connsiteX6" fmla="*/ 0 w 953241"/>
              <a:gd name="connsiteY6" fmla="*/ 6172200 h 6328114"/>
              <a:gd name="connsiteX7" fmla="*/ 0 w 953241"/>
              <a:gd name="connsiteY7" fmla="*/ 6172200 h 6328114"/>
              <a:gd name="connsiteX8" fmla="*/ 0 w 953241"/>
              <a:gd name="connsiteY8" fmla="*/ 457200 h 6328114"/>
              <a:gd name="connsiteX9" fmla="*/ 133911 w 953241"/>
              <a:gd name="connsiteY9" fmla="*/ 133911 h 6328114"/>
              <a:gd name="connsiteX10" fmla="*/ 457201 w 953241"/>
              <a:gd name="connsiteY10" fmla="*/ 1 h 6328114"/>
              <a:gd name="connsiteX11" fmla="*/ 457200 w 953241"/>
              <a:gd name="connsiteY11" fmla="*/ 0 h 6328114"/>
              <a:gd name="connsiteX0" fmla="*/ 457200 w 943191"/>
              <a:gd name="connsiteY0" fmla="*/ 0 h 6312729"/>
              <a:gd name="connsiteX1" fmla="*/ 457200 w 943191"/>
              <a:gd name="connsiteY1" fmla="*/ 0 h 6312729"/>
              <a:gd name="connsiteX2" fmla="*/ 780489 w 943191"/>
              <a:gd name="connsiteY2" fmla="*/ 133911 h 6312729"/>
              <a:gd name="connsiteX3" fmla="*/ 914399 w 943191"/>
              <a:gd name="connsiteY3" fmla="*/ 457201 h 6312729"/>
              <a:gd name="connsiteX4" fmla="*/ 942064 w 943191"/>
              <a:gd name="connsiteY4" fmla="*/ 6312729 h 6312729"/>
              <a:gd name="connsiteX5" fmla="*/ 0 w 943191"/>
              <a:gd name="connsiteY5" fmla="*/ 6172200 h 6312729"/>
              <a:gd name="connsiteX6" fmla="*/ 0 w 943191"/>
              <a:gd name="connsiteY6" fmla="*/ 6172200 h 6312729"/>
              <a:gd name="connsiteX7" fmla="*/ 0 w 943191"/>
              <a:gd name="connsiteY7" fmla="*/ 6172200 h 6312729"/>
              <a:gd name="connsiteX8" fmla="*/ 0 w 943191"/>
              <a:gd name="connsiteY8" fmla="*/ 457200 h 6312729"/>
              <a:gd name="connsiteX9" fmla="*/ 133911 w 943191"/>
              <a:gd name="connsiteY9" fmla="*/ 133911 h 6312729"/>
              <a:gd name="connsiteX10" fmla="*/ 457201 w 943191"/>
              <a:gd name="connsiteY10" fmla="*/ 1 h 6312729"/>
              <a:gd name="connsiteX11" fmla="*/ 457200 w 943191"/>
              <a:gd name="connsiteY11" fmla="*/ 0 h 6312729"/>
              <a:gd name="connsiteX0" fmla="*/ 0 w 1033504"/>
              <a:gd name="connsiteY0" fmla="*/ 6172200 h 6404169"/>
              <a:gd name="connsiteX1" fmla="*/ 0 w 1033504"/>
              <a:gd name="connsiteY1" fmla="*/ 6172200 h 6404169"/>
              <a:gd name="connsiteX2" fmla="*/ 0 w 1033504"/>
              <a:gd name="connsiteY2" fmla="*/ 6172200 h 6404169"/>
              <a:gd name="connsiteX3" fmla="*/ 0 w 1033504"/>
              <a:gd name="connsiteY3" fmla="*/ 457200 h 6404169"/>
              <a:gd name="connsiteX4" fmla="*/ 133911 w 1033504"/>
              <a:gd name="connsiteY4" fmla="*/ 133911 h 6404169"/>
              <a:gd name="connsiteX5" fmla="*/ 457201 w 1033504"/>
              <a:gd name="connsiteY5" fmla="*/ 1 h 6404169"/>
              <a:gd name="connsiteX6" fmla="*/ 457200 w 1033504"/>
              <a:gd name="connsiteY6" fmla="*/ 0 h 6404169"/>
              <a:gd name="connsiteX7" fmla="*/ 457200 w 1033504"/>
              <a:gd name="connsiteY7" fmla="*/ 0 h 6404169"/>
              <a:gd name="connsiteX8" fmla="*/ 780489 w 1033504"/>
              <a:gd name="connsiteY8" fmla="*/ 133911 h 6404169"/>
              <a:gd name="connsiteX9" fmla="*/ 914399 w 1033504"/>
              <a:gd name="connsiteY9" fmla="*/ 457201 h 6404169"/>
              <a:gd name="connsiteX10" fmla="*/ 1033504 w 1033504"/>
              <a:gd name="connsiteY10" fmla="*/ 6404169 h 6404169"/>
              <a:gd name="connsiteX0" fmla="*/ 0 w 1007327"/>
              <a:gd name="connsiteY0" fmla="*/ 6172200 h 6354462"/>
              <a:gd name="connsiteX1" fmla="*/ 0 w 1007327"/>
              <a:gd name="connsiteY1" fmla="*/ 6172200 h 6354462"/>
              <a:gd name="connsiteX2" fmla="*/ 0 w 1007327"/>
              <a:gd name="connsiteY2" fmla="*/ 6172200 h 6354462"/>
              <a:gd name="connsiteX3" fmla="*/ 0 w 1007327"/>
              <a:gd name="connsiteY3" fmla="*/ 457200 h 6354462"/>
              <a:gd name="connsiteX4" fmla="*/ 133911 w 1007327"/>
              <a:gd name="connsiteY4" fmla="*/ 133911 h 6354462"/>
              <a:gd name="connsiteX5" fmla="*/ 457201 w 1007327"/>
              <a:gd name="connsiteY5" fmla="*/ 1 h 6354462"/>
              <a:gd name="connsiteX6" fmla="*/ 457200 w 1007327"/>
              <a:gd name="connsiteY6" fmla="*/ 0 h 6354462"/>
              <a:gd name="connsiteX7" fmla="*/ 457200 w 1007327"/>
              <a:gd name="connsiteY7" fmla="*/ 0 h 6354462"/>
              <a:gd name="connsiteX8" fmla="*/ 780489 w 1007327"/>
              <a:gd name="connsiteY8" fmla="*/ 133911 h 6354462"/>
              <a:gd name="connsiteX9" fmla="*/ 914399 w 1007327"/>
              <a:gd name="connsiteY9" fmla="*/ 457201 h 6354462"/>
              <a:gd name="connsiteX10" fmla="*/ 1007327 w 1007327"/>
              <a:gd name="connsiteY10" fmla="*/ 6354462 h 6354462"/>
              <a:gd name="connsiteX0" fmla="*/ 0 w 1029242"/>
              <a:gd name="connsiteY0" fmla="*/ 6172200 h 6330704"/>
              <a:gd name="connsiteX1" fmla="*/ 0 w 1029242"/>
              <a:gd name="connsiteY1" fmla="*/ 6172200 h 6330704"/>
              <a:gd name="connsiteX2" fmla="*/ 0 w 1029242"/>
              <a:gd name="connsiteY2" fmla="*/ 6172200 h 6330704"/>
              <a:gd name="connsiteX3" fmla="*/ 0 w 1029242"/>
              <a:gd name="connsiteY3" fmla="*/ 457200 h 6330704"/>
              <a:gd name="connsiteX4" fmla="*/ 133911 w 1029242"/>
              <a:gd name="connsiteY4" fmla="*/ 133911 h 6330704"/>
              <a:gd name="connsiteX5" fmla="*/ 457201 w 1029242"/>
              <a:gd name="connsiteY5" fmla="*/ 1 h 6330704"/>
              <a:gd name="connsiteX6" fmla="*/ 457200 w 1029242"/>
              <a:gd name="connsiteY6" fmla="*/ 0 h 6330704"/>
              <a:gd name="connsiteX7" fmla="*/ 457200 w 1029242"/>
              <a:gd name="connsiteY7" fmla="*/ 0 h 6330704"/>
              <a:gd name="connsiteX8" fmla="*/ 780489 w 1029242"/>
              <a:gd name="connsiteY8" fmla="*/ 133911 h 6330704"/>
              <a:gd name="connsiteX9" fmla="*/ 914399 w 1029242"/>
              <a:gd name="connsiteY9" fmla="*/ 457201 h 6330704"/>
              <a:gd name="connsiteX10" fmla="*/ 1029242 w 1029242"/>
              <a:gd name="connsiteY10" fmla="*/ 6330704 h 6330704"/>
              <a:gd name="connsiteX0" fmla="*/ 0 w 964937"/>
              <a:gd name="connsiteY0" fmla="*/ 6172200 h 6306905"/>
              <a:gd name="connsiteX1" fmla="*/ 0 w 964937"/>
              <a:gd name="connsiteY1" fmla="*/ 6172200 h 6306905"/>
              <a:gd name="connsiteX2" fmla="*/ 0 w 964937"/>
              <a:gd name="connsiteY2" fmla="*/ 6172200 h 6306905"/>
              <a:gd name="connsiteX3" fmla="*/ 0 w 964937"/>
              <a:gd name="connsiteY3" fmla="*/ 457200 h 6306905"/>
              <a:gd name="connsiteX4" fmla="*/ 133911 w 964937"/>
              <a:gd name="connsiteY4" fmla="*/ 133911 h 6306905"/>
              <a:gd name="connsiteX5" fmla="*/ 457201 w 964937"/>
              <a:gd name="connsiteY5" fmla="*/ 1 h 6306905"/>
              <a:gd name="connsiteX6" fmla="*/ 457200 w 964937"/>
              <a:gd name="connsiteY6" fmla="*/ 0 h 6306905"/>
              <a:gd name="connsiteX7" fmla="*/ 457200 w 964937"/>
              <a:gd name="connsiteY7" fmla="*/ 0 h 6306905"/>
              <a:gd name="connsiteX8" fmla="*/ 780489 w 964937"/>
              <a:gd name="connsiteY8" fmla="*/ 133911 h 6306905"/>
              <a:gd name="connsiteX9" fmla="*/ 914399 w 964937"/>
              <a:gd name="connsiteY9" fmla="*/ 457201 h 6306905"/>
              <a:gd name="connsiteX10" fmla="*/ 964937 w 964937"/>
              <a:gd name="connsiteY10" fmla="*/ 6306905 h 6306905"/>
              <a:gd name="connsiteX0" fmla="*/ 0 w 958626"/>
              <a:gd name="connsiteY0" fmla="*/ 6172200 h 6346750"/>
              <a:gd name="connsiteX1" fmla="*/ 0 w 958626"/>
              <a:gd name="connsiteY1" fmla="*/ 6172200 h 6346750"/>
              <a:gd name="connsiteX2" fmla="*/ 0 w 958626"/>
              <a:gd name="connsiteY2" fmla="*/ 6172200 h 6346750"/>
              <a:gd name="connsiteX3" fmla="*/ 0 w 958626"/>
              <a:gd name="connsiteY3" fmla="*/ 457200 h 6346750"/>
              <a:gd name="connsiteX4" fmla="*/ 133911 w 958626"/>
              <a:gd name="connsiteY4" fmla="*/ 133911 h 6346750"/>
              <a:gd name="connsiteX5" fmla="*/ 457201 w 958626"/>
              <a:gd name="connsiteY5" fmla="*/ 1 h 6346750"/>
              <a:gd name="connsiteX6" fmla="*/ 457200 w 958626"/>
              <a:gd name="connsiteY6" fmla="*/ 0 h 6346750"/>
              <a:gd name="connsiteX7" fmla="*/ 457200 w 958626"/>
              <a:gd name="connsiteY7" fmla="*/ 0 h 6346750"/>
              <a:gd name="connsiteX8" fmla="*/ 780489 w 958626"/>
              <a:gd name="connsiteY8" fmla="*/ 133911 h 6346750"/>
              <a:gd name="connsiteX9" fmla="*/ 914399 w 958626"/>
              <a:gd name="connsiteY9" fmla="*/ 457201 h 6346750"/>
              <a:gd name="connsiteX10" fmla="*/ 958626 w 958626"/>
              <a:gd name="connsiteY10" fmla="*/ 6346750 h 6346750"/>
              <a:gd name="connsiteX0" fmla="*/ 0 w 960730"/>
              <a:gd name="connsiteY0" fmla="*/ 6172200 h 6333468"/>
              <a:gd name="connsiteX1" fmla="*/ 0 w 960730"/>
              <a:gd name="connsiteY1" fmla="*/ 6172200 h 6333468"/>
              <a:gd name="connsiteX2" fmla="*/ 0 w 960730"/>
              <a:gd name="connsiteY2" fmla="*/ 6172200 h 6333468"/>
              <a:gd name="connsiteX3" fmla="*/ 0 w 960730"/>
              <a:gd name="connsiteY3" fmla="*/ 457200 h 6333468"/>
              <a:gd name="connsiteX4" fmla="*/ 133911 w 960730"/>
              <a:gd name="connsiteY4" fmla="*/ 133911 h 6333468"/>
              <a:gd name="connsiteX5" fmla="*/ 457201 w 960730"/>
              <a:gd name="connsiteY5" fmla="*/ 1 h 6333468"/>
              <a:gd name="connsiteX6" fmla="*/ 457200 w 960730"/>
              <a:gd name="connsiteY6" fmla="*/ 0 h 6333468"/>
              <a:gd name="connsiteX7" fmla="*/ 457200 w 960730"/>
              <a:gd name="connsiteY7" fmla="*/ 0 h 6333468"/>
              <a:gd name="connsiteX8" fmla="*/ 780489 w 960730"/>
              <a:gd name="connsiteY8" fmla="*/ 133911 h 6333468"/>
              <a:gd name="connsiteX9" fmla="*/ 914399 w 960730"/>
              <a:gd name="connsiteY9" fmla="*/ 457201 h 6333468"/>
              <a:gd name="connsiteX10" fmla="*/ 960730 w 960730"/>
              <a:gd name="connsiteY10" fmla="*/ 6333468 h 6333468"/>
              <a:gd name="connsiteX0" fmla="*/ 0 w 962833"/>
              <a:gd name="connsiteY0" fmla="*/ 6172200 h 6320186"/>
              <a:gd name="connsiteX1" fmla="*/ 0 w 962833"/>
              <a:gd name="connsiteY1" fmla="*/ 6172200 h 6320186"/>
              <a:gd name="connsiteX2" fmla="*/ 0 w 962833"/>
              <a:gd name="connsiteY2" fmla="*/ 6172200 h 6320186"/>
              <a:gd name="connsiteX3" fmla="*/ 0 w 962833"/>
              <a:gd name="connsiteY3" fmla="*/ 457200 h 6320186"/>
              <a:gd name="connsiteX4" fmla="*/ 133911 w 962833"/>
              <a:gd name="connsiteY4" fmla="*/ 133911 h 6320186"/>
              <a:gd name="connsiteX5" fmla="*/ 457201 w 962833"/>
              <a:gd name="connsiteY5" fmla="*/ 1 h 6320186"/>
              <a:gd name="connsiteX6" fmla="*/ 457200 w 962833"/>
              <a:gd name="connsiteY6" fmla="*/ 0 h 6320186"/>
              <a:gd name="connsiteX7" fmla="*/ 457200 w 962833"/>
              <a:gd name="connsiteY7" fmla="*/ 0 h 6320186"/>
              <a:gd name="connsiteX8" fmla="*/ 780489 w 962833"/>
              <a:gd name="connsiteY8" fmla="*/ 133911 h 6320186"/>
              <a:gd name="connsiteX9" fmla="*/ 914399 w 962833"/>
              <a:gd name="connsiteY9" fmla="*/ 457201 h 6320186"/>
              <a:gd name="connsiteX10" fmla="*/ 962833 w 962833"/>
              <a:gd name="connsiteY10" fmla="*/ 6320186 h 6320186"/>
              <a:gd name="connsiteX0" fmla="*/ 0 w 981537"/>
              <a:gd name="connsiteY0" fmla="*/ 6172200 h 6338829"/>
              <a:gd name="connsiteX1" fmla="*/ 0 w 981537"/>
              <a:gd name="connsiteY1" fmla="*/ 6172200 h 6338829"/>
              <a:gd name="connsiteX2" fmla="*/ 0 w 981537"/>
              <a:gd name="connsiteY2" fmla="*/ 6172200 h 6338829"/>
              <a:gd name="connsiteX3" fmla="*/ 0 w 981537"/>
              <a:gd name="connsiteY3" fmla="*/ 457200 h 6338829"/>
              <a:gd name="connsiteX4" fmla="*/ 133911 w 981537"/>
              <a:gd name="connsiteY4" fmla="*/ 133911 h 6338829"/>
              <a:gd name="connsiteX5" fmla="*/ 457201 w 981537"/>
              <a:gd name="connsiteY5" fmla="*/ 1 h 6338829"/>
              <a:gd name="connsiteX6" fmla="*/ 457200 w 981537"/>
              <a:gd name="connsiteY6" fmla="*/ 0 h 6338829"/>
              <a:gd name="connsiteX7" fmla="*/ 457200 w 981537"/>
              <a:gd name="connsiteY7" fmla="*/ 0 h 6338829"/>
              <a:gd name="connsiteX8" fmla="*/ 780489 w 981537"/>
              <a:gd name="connsiteY8" fmla="*/ 133911 h 6338829"/>
              <a:gd name="connsiteX9" fmla="*/ 914399 w 981537"/>
              <a:gd name="connsiteY9" fmla="*/ 457201 h 6338829"/>
              <a:gd name="connsiteX10" fmla="*/ 981537 w 981537"/>
              <a:gd name="connsiteY10" fmla="*/ 6338829 h 6338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1537" h="6338829">
                <a:moveTo>
                  <a:pt x="0" y="6172200"/>
                </a:moveTo>
                <a:lnTo>
                  <a:pt x="0" y="6172200"/>
                </a:lnTo>
                <a:lnTo>
                  <a:pt x="0" y="6172200"/>
                </a:lnTo>
                <a:lnTo>
                  <a:pt x="0" y="457200"/>
                </a:lnTo>
                <a:cubicBezTo>
                  <a:pt x="0" y="335943"/>
                  <a:pt x="48169" y="219652"/>
                  <a:pt x="133911" y="133911"/>
                </a:cubicBezTo>
                <a:cubicBezTo>
                  <a:pt x="219653" y="48169"/>
                  <a:pt x="335944" y="0"/>
                  <a:pt x="457201" y="1"/>
                </a:cubicBezTo>
                <a:lnTo>
                  <a:pt x="457200" y="0"/>
                </a:lnTo>
                <a:lnTo>
                  <a:pt x="457200" y="0"/>
                </a:lnTo>
                <a:cubicBezTo>
                  <a:pt x="578457" y="0"/>
                  <a:pt x="694748" y="48169"/>
                  <a:pt x="780489" y="133911"/>
                </a:cubicBezTo>
                <a:cubicBezTo>
                  <a:pt x="866231" y="219653"/>
                  <a:pt x="914400" y="335944"/>
                  <a:pt x="914399" y="457201"/>
                </a:cubicBezTo>
                <a:cubicBezTo>
                  <a:pt x="943191" y="1489568"/>
                  <a:pt x="889058" y="4544471"/>
                  <a:pt x="981537" y="6338829"/>
                </a:cubicBezTo>
              </a:path>
            </a:pathLst>
          </a:custGeom>
          <a:solidFill>
            <a:schemeClr val="bg2">
              <a:lumMod val="40000"/>
              <a:lumOff val="60000"/>
              <a:alpha val="8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grpSp>
        <p:nvGrpSpPr>
          <p:cNvPr id="30" name="Group 29"/>
          <p:cNvGrpSpPr/>
          <p:nvPr/>
        </p:nvGrpSpPr>
        <p:grpSpPr>
          <a:xfrm>
            <a:off x="787878" y="-970104"/>
            <a:ext cx="5636587" cy="2701922"/>
            <a:chOff x="787878" y="-970104"/>
            <a:chExt cx="5636587" cy="2701922"/>
          </a:xfrm>
        </p:grpSpPr>
        <p:sp>
          <p:nvSpPr>
            <p:cNvPr id="37" name="Oval 36"/>
            <p:cNvSpPr/>
            <p:nvPr/>
          </p:nvSpPr>
          <p:spPr>
            <a:xfrm>
              <a:off x="2382982" y="1122218"/>
              <a:ext cx="609600" cy="6096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42" name="Oval 41"/>
            <p:cNvSpPr/>
            <p:nvPr userDrawn="1"/>
          </p:nvSpPr>
          <p:spPr>
            <a:xfrm>
              <a:off x="2856954" y="76200"/>
              <a:ext cx="1023669" cy="838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41" name="Oval 40"/>
            <p:cNvSpPr/>
            <p:nvPr/>
          </p:nvSpPr>
          <p:spPr>
            <a:xfrm>
              <a:off x="1948131" y="46402"/>
              <a:ext cx="1023669" cy="8679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34" name="Pie 33"/>
            <p:cNvSpPr/>
            <p:nvPr/>
          </p:nvSpPr>
          <p:spPr>
            <a:xfrm>
              <a:off x="1219200" y="-765132"/>
              <a:ext cx="3505316" cy="1521076"/>
            </a:xfrm>
            <a:prstGeom prst="pie">
              <a:avLst>
                <a:gd name="adj1" fmla="val 22874"/>
                <a:gd name="adj2" fmla="val 10801881"/>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36" name="Oval 35"/>
            <p:cNvSpPr/>
            <p:nvPr/>
          </p:nvSpPr>
          <p:spPr>
            <a:xfrm>
              <a:off x="2345120" y="141183"/>
              <a:ext cx="1023669" cy="95293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38" name="Arc 37"/>
            <p:cNvSpPr/>
            <p:nvPr/>
          </p:nvSpPr>
          <p:spPr>
            <a:xfrm rot="12469977">
              <a:off x="1178780" y="-178449"/>
              <a:ext cx="1133352" cy="831645"/>
            </a:xfrm>
            <a:prstGeom prst="arc">
              <a:avLst>
                <a:gd name="adj1" fmla="val 11101214"/>
                <a:gd name="adj2" fmla="val 2123019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46" name="Pie 45"/>
            <p:cNvSpPr/>
            <p:nvPr/>
          </p:nvSpPr>
          <p:spPr>
            <a:xfrm rot="60000">
              <a:off x="787878" y="-198453"/>
              <a:ext cx="381000" cy="381000"/>
            </a:xfrm>
            <a:prstGeom prst="pie">
              <a:avLst>
                <a:gd name="adj1" fmla="val 21598475"/>
                <a:gd name="adj2" fmla="val 1063428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47" name="Arc 46"/>
            <p:cNvSpPr/>
            <p:nvPr/>
          </p:nvSpPr>
          <p:spPr>
            <a:xfrm rot="6387309">
              <a:off x="4862250" y="-839605"/>
              <a:ext cx="1453063" cy="1671367"/>
            </a:xfrm>
            <a:prstGeom prst="arc">
              <a:avLst>
                <a:gd name="adj1" fmla="val 15214126"/>
                <a:gd name="adj2" fmla="val 441491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48" name="Oval 47"/>
            <p:cNvSpPr/>
            <p:nvPr/>
          </p:nvSpPr>
          <p:spPr>
            <a:xfrm>
              <a:off x="5362575" y="461226"/>
              <a:ext cx="756423" cy="6436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49" name="Oval 48"/>
            <p:cNvSpPr/>
            <p:nvPr/>
          </p:nvSpPr>
          <p:spPr>
            <a:xfrm>
              <a:off x="4800600" y="152400"/>
              <a:ext cx="756423" cy="6436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40" name="Arc 39"/>
            <p:cNvSpPr/>
            <p:nvPr/>
          </p:nvSpPr>
          <p:spPr>
            <a:xfrm rot="6387309">
              <a:off x="3396216" y="-1040840"/>
              <a:ext cx="1905868" cy="2047339"/>
            </a:xfrm>
            <a:prstGeom prst="arc">
              <a:avLst>
                <a:gd name="adj1" fmla="val 15243146"/>
                <a:gd name="adj2" fmla="val 436902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50" name="Oval 49"/>
            <p:cNvSpPr/>
            <p:nvPr/>
          </p:nvSpPr>
          <p:spPr>
            <a:xfrm>
              <a:off x="6115050" y="590550"/>
              <a:ext cx="152400" cy="15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51" name="Oval 50"/>
            <p:cNvSpPr/>
            <p:nvPr/>
          </p:nvSpPr>
          <p:spPr>
            <a:xfrm>
              <a:off x="6191250" y="485775"/>
              <a:ext cx="104774" cy="1047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grpSp>
      <p:sp>
        <p:nvSpPr>
          <p:cNvPr id="32" name="Rectangle 31"/>
          <p:cNvSpPr/>
          <p:nvPr/>
        </p:nvSpPr>
        <p:spPr>
          <a:xfrm>
            <a:off x="0" y="0"/>
            <a:ext cx="9144000" cy="685800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rot="21042312">
            <a:off x="1022823" y="2961459"/>
            <a:ext cx="7551601" cy="1612607"/>
          </a:xfrm>
        </p:spPr>
        <p:txBody>
          <a:bodyPr anchor="b" anchorCtr="0">
            <a:noAutofit/>
          </a:bodyPr>
          <a:lstStyle>
            <a:lvl1pPr algn="l">
              <a:defRPr sz="4600">
                <a:solidFill>
                  <a:schemeClr val="bg1"/>
                </a:solidFill>
              </a:defRPr>
            </a:lvl1pPr>
          </a:lstStyle>
          <a:p>
            <a:r>
              <a:rPr lang="en-US" smtClean="0"/>
              <a:t>Click to edit Master title style</a:t>
            </a:r>
            <a:endParaRPr/>
          </a:p>
        </p:txBody>
      </p:sp>
      <p:sp>
        <p:nvSpPr>
          <p:cNvPr id="3" name="Subtitle 2"/>
          <p:cNvSpPr>
            <a:spLocks noGrp="1"/>
          </p:cNvSpPr>
          <p:nvPr>
            <p:ph type="subTitle" idx="1"/>
          </p:nvPr>
        </p:nvSpPr>
        <p:spPr>
          <a:xfrm rot="21060000">
            <a:off x="2550459" y="4704801"/>
            <a:ext cx="6400800" cy="914400"/>
          </a:xfrm>
        </p:spPr>
        <p:txBody>
          <a:bodyPr anchor="ctr" anchorCtr="0">
            <a:normAutofit/>
          </a:bodyPr>
          <a:lstStyle>
            <a:lvl1pPr marL="0" indent="0" algn="l">
              <a:spcAft>
                <a:spcPts val="0"/>
              </a:spcAft>
              <a:buNone/>
              <a:defRPr sz="2400">
                <a:solidFill>
                  <a:schemeClr val="bg1"/>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4" name="Rectangle 33"/>
          <p:cNvSpPr/>
          <p:nvPr/>
        </p:nvSpPr>
        <p:spPr>
          <a:xfrm>
            <a:off x="9144" y="2476500"/>
            <a:ext cx="9125712" cy="4368800"/>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36" name="Straight Connector 35"/>
          <p:cNvCxnSpPr/>
          <p:nvPr/>
        </p:nvCxnSpPr>
        <p:spPr>
          <a:xfrm>
            <a:off x="9144" y="2476500"/>
            <a:ext cx="9125712" cy="1588"/>
          </a:xfrm>
          <a:prstGeom prst="line">
            <a:avLst/>
          </a:prstGeom>
          <a:ln w="25400">
            <a:solidFill>
              <a:schemeClr val="accent2">
                <a:alpha val="40000"/>
              </a:schemeClr>
            </a:solidFill>
          </a:ln>
        </p:spPr>
        <p:style>
          <a:lnRef idx="1">
            <a:schemeClr val="accent1"/>
          </a:lnRef>
          <a:fillRef idx="0">
            <a:schemeClr val="accent1"/>
          </a:fillRef>
          <a:effectRef idx="0">
            <a:schemeClr val="accent1"/>
          </a:effectRef>
          <a:fontRef idx="minor">
            <a:schemeClr val="tx1"/>
          </a:fontRef>
        </p:style>
      </p:cxnSp>
      <p:sp>
        <p:nvSpPr>
          <p:cNvPr id="5" name="Date Placeholder 4"/>
          <p:cNvSpPr>
            <a:spLocks noGrp="1"/>
          </p:cNvSpPr>
          <p:nvPr>
            <p:ph type="dt" sz="half" idx="10"/>
          </p:nvPr>
        </p:nvSpPr>
        <p:spPr/>
        <p:txBody>
          <a:bodyPr/>
          <a:lstStyle/>
          <a:p>
            <a:fld id="{690CB7AC-28EA-0A45-A9BD-00EE281C7BA8}" type="datetimeFigureOut">
              <a:rPr lang="en-US" smtClean="0"/>
              <a:t>4/19/2015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230CD15-FA7A-494C-B6FA-9689E5EBA809}" type="slidenum">
              <a:rPr lang="en-US" smtClean="0"/>
              <a:t>‹#›</a:t>
            </a:fld>
            <a:endParaRPr lang="en-US" dirty="0"/>
          </a:p>
        </p:txBody>
      </p:sp>
      <p:sp>
        <p:nvSpPr>
          <p:cNvPr id="2" name="Title 1"/>
          <p:cNvSpPr>
            <a:spLocks noGrp="1"/>
          </p:cNvSpPr>
          <p:nvPr>
            <p:ph type="title"/>
          </p:nvPr>
        </p:nvSpPr>
        <p:spPr>
          <a:xfrm>
            <a:off x="4477870" y="990600"/>
            <a:ext cx="3951755" cy="1431832"/>
          </a:xfrm>
        </p:spPr>
        <p:txBody>
          <a:bodyPr anchor="b"/>
          <a:lstStyle>
            <a:lvl1pPr algn="l">
              <a:lnSpc>
                <a:spcPct val="100000"/>
              </a:lnSpc>
              <a:defRPr sz="3000" b="0"/>
            </a:lvl1pPr>
          </a:lstStyle>
          <a:p>
            <a:r>
              <a:rPr lang="en-US" smtClean="0"/>
              <a:t>Click to edit Master title style</a:t>
            </a:r>
            <a:endParaRPr/>
          </a:p>
        </p:txBody>
      </p:sp>
      <p:sp>
        <p:nvSpPr>
          <p:cNvPr id="3" name="Picture Placeholder 2"/>
          <p:cNvSpPr>
            <a:spLocks noGrp="1"/>
          </p:cNvSpPr>
          <p:nvPr>
            <p:ph type="pic" idx="1"/>
          </p:nvPr>
        </p:nvSpPr>
        <p:spPr>
          <a:xfrm rot="21416935">
            <a:off x="414291" y="1321671"/>
            <a:ext cx="3703911" cy="5202978"/>
          </a:xfrm>
          <a:prstGeom prst="roundRect">
            <a:avLst>
              <a:gd name="adj" fmla="val 7476"/>
            </a:avLst>
          </a:prstGeom>
          <a:ln w="63500">
            <a:solidFill>
              <a:schemeClr val="accent2"/>
            </a:solidFill>
          </a:ln>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dirty="0"/>
          </a:p>
        </p:txBody>
      </p:sp>
      <p:sp>
        <p:nvSpPr>
          <p:cNvPr id="4" name="Text Placeholder 3"/>
          <p:cNvSpPr>
            <a:spLocks noGrp="1"/>
          </p:cNvSpPr>
          <p:nvPr>
            <p:ph type="body" sz="half" idx="2"/>
          </p:nvPr>
        </p:nvSpPr>
        <p:spPr>
          <a:xfrm>
            <a:off x="4477870" y="2547938"/>
            <a:ext cx="3951755" cy="3700462"/>
          </a:xfrm>
        </p:spPr>
        <p:txBody>
          <a:bodyPr>
            <a:normAutofit/>
          </a:bodyPr>
          <a:lstStyle>
            <a:lvl1pPr marL="0" indent="0">
              <a:spcAft>
                <a:spcPts val="1000"/>
              </a:spcAft>
              <a:buNone/>
              <a:defRPr sz="1800">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grpSp>
        <p:nvGrpSpPr>
          <p:cNvPr id="34" name="Group 33"/>
          <p:cNvGrpSpPr/>
          <p:nvPr/>
        </p:nvGrpSpPr>
        <p:grpSpPr>
          <a:xfrm>
            <a:off x="9144" y="3810000"/>
            <a:ext cx="9125712" cy="3035300"/>
            <a:chOff x="9144" y="3810000"/>
            <a:chExt cx="9125712" cy="3035300"/>
          </a:xfrm>
        </p:grpSpPr>
        <p:sp>
          <p:nvSpPr>
            <p:cNvPr id="35" name="Rectangle 34"/>
            <p:cNvSpPr/>
            <p:nvPr/>
          </p:nvSpPr>
          <p:spPr>
            <a:xfrm>
              <a:off x="9144" y="3810000"/>
              <a:ext cx="9125712" cy="3035300"/>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36" name="Straight Connector 35"/>
            <p:cNvCxnSpPr/>
            <p:nvPr/>
          </p:nvCxnSpPr>
          <p:spPr>
            <a:xfrm>
              <a:off x="9144" y="3810000"/>
              <a:ext cx="9125712" cy="1588"/>
            </a:xfrm>
            <a:prstGeom prst="line">
              <a:avLst/>
            </a:prstGeom>
            <a:ln w="25400">
              <a:solidFill>
                <a:schemeClr val="accent2">
                  <a:alpha val="40000"/>
                </a:schemeClr>
              </a:solidFill>
            </a:ln>
          </p:spPr>
          <p:style>
            <a:lnRef idx="1">
              <a:schemeClr val="accent1"/>
            </a:lnRef>
            <a:fillRef idx="0">
              <a:schemeClr val="accent1"/>
            </a:fillRef>
            <a:effectRef idx="0">
              <a:schemeClr val="accent1"/>
            </a:effectRef>
            <a:fontRef idx="minor">
              <a:schemeClr val="tx1"/>
            </a:fontRef>
          </p:style>
        </p:cxnSp>
      </p:grpSp>
      <p:sp>
        <p:nvSpPr>
          <p:cNvPr id="5" name="Date Placeholder 4"/>
          <p:cNvSpPr>
            <a:spLocks noGrp="1"/>
          </p:cNvSpPr>
          <p:nvPr>
            <p:ph type="dt" sz="half" idx="10"/>
          </p:nvPr>
        </p:nvSpPr>
        <p:spPr/>
        <p:txBody>
          <a:bodyPr/>
          <a:lstStyle/>
          <a:p>
            <a:fld id="{690CB7AC-28EA-0A45-A9BD-00EE281C7BA8}" type="datetimeFigureOut">
              <a:rPr lang="en-US" smtClean="0"/>
              <a:t>4/19/2015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230CD15-FA7A-494C-B6FA-9689E5EBA809}" type="slidenum">
              <a:rPr lang="en-US" smtClean="0"/>
              <a:t>‹#›</a:t>
            </a:fld>
            <a:endParaRPr lang="en-US" dirty="0"/>
          </a:p>
        </p:txBody>
      </p:sp>
      <p:sp>
        <p:nvSpPr>
          <p:cNvPr id="3" name="Picture Placeholder 2"/>
          <p:cNvSpPr>
            <a:spLocks noGrp="1"/>
          </p:cNvSpPr>
          <p:nvPr>
            <p:ph type="pic" idx="1"/>
          </p:nvPr>
        </p:nvSpPr>
        <p:spPr>
          <a:xfrm rot="21338992">
            <a:off x="2407361" y="921379"/>
            <a:ext cx="4329278" cy="3340716"/>
          </a:xfrm>
          <a:prstGeom prst="roundRect">
            <a:avLst>
              <a:gd name="adj" fmla="val 7476"/>
            </a:avLst>
          </a:prstGeom>
          <a:ln w="63500">
            <a:solidFill>
              <a:schemeClr val="accent2"/>
            </a:solidFill>
          </a:ln>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dirty="0"/>
          </a:p>
        </p:txBody>
      </p:sp>
      <p:sp>
        <p:nvSpPr>
          <p:cNvPr id="4" name="Text Placeholder 3"/>
          <p:cNvSpPr>
            <a:spLocks noGrp="1"/>
          </p:cNvSpPr>
          <p:nvPr>
            <p:ph type="body" sz="half" idx="2"/>
          </p:nvPr>
        </p:nvSpPr>
        <p:spPr>
          <a:xfrm>
            <a:off x="713232" y="5105399"/>
            <a:ext cx="7717536" cy="1281953"/>
          </a:xfrm>
        </p:spPr>
        <p:txBody>
          <a:bodyPr>
            <a:normAutofit/>
          </a:bodyPr>
          <a:lstStyle>
            <a:lvl1pPr marL="0" indent="0" algn="ctr">
              <a:spcBef>
                <a:spcPts val="0"/>
              </a:spcBef>
              <a:spcAft>
                <a:spcPts val="300"/>
              </a:spcAft>
              <a:buNone/>
              <a:defRPr sz="1800">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712788" y="4444533"/>
            <a:ext cx="7716838" cy="723620"/>
          </a:xfrm>
        </p:spPr>
        <p:txBody>
          <a:bodyPr anchor="b"/>
          <a:lstStyle>
            <a:lvl1pPr algn="ctr">
              <a:lnSpc>
                <a:spcPct val="100000"/>
              </a:lnSpc>
              <a:defRPr sz="3600" b="0"/>
            </a:lvl1pPr>
          </a:lstStyle>
          <a:p>
            <a:r>
              <a:rPr lang="en-US" smtClean="0"/>
              <a:t>Click to edit Master title style</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2 Pictures above Caption">
    <p:spTree>
      <p:nvGrpSpPr>
        <p:cNvPr id="1" name=""/>
        <p:cNvGrpSpPr/>
        <p:nvPr/>
      </p:nvGrpSpPr>
      <p:grpSpPr>
        <a:xfrm>
          <a:off x="0" y="0"/>
          <a:ext cx="0" cy="0"/>
          <a:chOff x="0" y="0"/>
          <a:chExt cx="0" cy="0"/>
        </a:xfrm>
      </p:grpSpPr>
      <p:grpSp>
        <p:nvGrpSpPr>
          <p:cNvPr id="36" name="Group 35"/>
          <p:cNvGrpSpPr/>
          <p:nvPr/>
        </p:nvGrpSpPr>
        <p:grpSpPr>
          <a:xfrm>
            <a:off x="9144" y="3810000"/>
            <a:ext cx="9125712" cy="3035300"/>
            <a:chOff x="9144" y="3810000"/>
            <a:chExt cx="9125712" cy="3035300"/>
          </a:xfrm>
        </p:grpSpPr>
        <p:sp>
          <p:nvSpPr>
            <p:cNvPr id="33" name="Rectangle 32"/>
            <p:cNvSpPr/>
            <p:nvPr/>
          </p:nvSpPr>
          <p:spPr>
            <a:xfrm>
              <a:off x="9144" y="3810000"/>
              <a:ext cx="9125712" cy="3035300"/>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35" name="Straight Connector 34"/>
            <p:cNvCxnSpPr/>
            <p:nvPr/>
          </p:nvCxnSpPr>
          <p:spPr>
            <a:xfrm>
              <a:off x="9144" y="3810000"/>
              <a:ext cx="9125712" cy="1588"/>
            </a:xfrm>
            <a:prstGeom prst="line">
              <a:avLst/>
            </a:prstGeom>
            <a:ln w="25400">
              <a:solidFill>
                <a:schemeClr val="accent2">
                  <a:alpha val="40000"/>
                </a:schemeClr>
              </a:solidFill>
            </a:ln>
          </p:spPr>
          <p:style>
            <a:lnRef idx="1">
              <a:schemeClr val="accent1"/>
            </a:lnRef>
            <a:fillRef idx="0">
              <a:schemeClr val="accent1"/>
            </a:fillRef>
            <a:effectRef idx="0">
              <a:schemeClr val="accent1"/>
            </a:effectRef>
            <a:fontRef idx="minor">
              <a:schemeClr val="tx1"/>
            </a:fontRef>
          </p:style>
        </p:cxnSp>
      </p:grpSp>
      <p:sp>
        <p:nvSpPr>
          <p:cNvPr id="5" name="Date Placeholder 4"/>
          <p:cNvSpPr>
            <a:spLocks noGrp="1"/>
          </p:cNvSpPr>
          <p:nvPr>
            <p:ph type="dt" sz="half" idx="10"/>
          </p:nvPr>
        </p:nvSpPr>
        <p:spPr/>
        <p:txBody>
          <a:bodyPr/>
          <a:lstStyle/>
          <a:p>
            <a:fld id="{690CB7AC-28EA-0A45-A9BD-00EE281C7BA8}" type="datetimeFigureOut">
              <a:rPr lang="en-US" smtClean="0"/>
              <a:t>4/19/2015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230CD15-FA7A-494C-B6FA-9689E5EBA809}" type="slidenum">
              <a:rPr lang="en-US" smtClean="0"/>
              <a:t>‹#›</a:t>
            </a:fld>
            <a:endParaRPr lang="en-US" dirty="0"/>
          </a:p>
        </p:txBody>
      </p:sp>
      <p:sp>
        <p:nvSpPr>
          <p:cNvPr id="3" name="Picture Placeholder 2"/>
          <p:cNvSpPr>
            <a:spLocks noGrp="1"/>
          </p:cNvSpPr>
          <p:nvPr>
            <p:ph type="pic" idx="1"/>
          </p:nvPr>
        </p:nvSpPr>
        <p:spPr>
          <a:xfrm rot="21338992">
            <a:off x="4305320" y="997812"/>
            <a:ext cx="4329278" cy="3178754"/>
          </a:xfrm>
          <a:prstGeom prst="roundRect">
            <a:avLst>
              <a:gd name="adj" fmla="val 7476"/>
            </a:avLst>
          </a:prstGeom>
          <a:ln w="63500">
            <a:solidFill>
              <a:schemeClr val="accent2"/>
            </a:solidFill>
          </a:ln>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dirty="0"/>
          </a:p>
        </p:txBody>
      </p:sp>
      <p:sp>
        <p:nvSpPr>
          <p:cNvPr id="4" name="Text Placeholder 3"/>
          <p:cNvSpPr>
            <a:spLocks noGrp="1"/>
          </p:cNvSpPr>
          <p:nvPr>
            <p:ph type="body" sz="half" idx="2"/>
          </p:nvPr>
        </p:nvSpPr>
        <p:spPr>
          <a:xfrm>
            <a:off x="713232" y="5105399"/>
            <a:ext cx="7717536" cy="1281953"/>
          </a:xfrm>
        </p:spPr>
        <p:txBody>
          <a:bodyPr>
            <a:normAutofit/>
          </a:bodyPr>
          <a:lstStyle>
            <a:lvl1pPr marL="0" indent="0" algn="ctr">
              <a:spcBef>
                <a:spcPts val="0"/>
              </a:spcBef>
              <a:spcAft>
                <a:spcPts val="300"/>
              </a:spcAft>
              <a:buNone/>
              <a:defRPr sz="1800">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712788" y="4444533"/>
            <a:ext cx="7716838" cy="723620"/>
          </a:xfrm>
        </p:spPr>
        <p:txBody>
          <a:bodyPr anchor="b"/>
          <a:lstStyle>
            <a:lvl1pPr algn="ctr">
              <a:lnSpc>
                <a:spcPct val="100000"/>
              </a:lnSpc>
              <a:defRPr sz="3600" b="0"/>
            </a:lvl1pPr>
          </a:lstStyle>
          <a:p>
            <a:r>
              <a:rPr lang="en-US" smtClean="0"/>
              <a:t>Click to edit Master title style</a:t>
            </a:r>
            <a:endParaRPr/>
          </a:p>
        </p:txBody>
      </p:sp>
      <p:sp>
        <p:nvSpPr>
          <p:cNvPr id="34" name="Picture Placeholder 2"/>
          <p:cNvSpPr>
            <a:spLocks noGrp="1"/>
          </p:cNvSpPr>
          <p:nvPr>
            <p:ph type="pic" idx="13"/>
          </p:nvPr>
        </p:nvSpPr>
        <p:spPr>
          <a:xfrm rot="153739">
            <a:off x="451737" y="946831"/>
            <a:ext cx="4329278" cy="3178754"/>
          </a:xfrm>
          <a:prstGeom prst="roundRect">
            <a:avLst>
              <a:gd name="adj" fmla="val 7476"/>
            </a:avLst>
          </a:prstGeom>
          <a:ln w="63500">
            <a:solidFill>
              <a:schemeClr val="accent2"/>
            </a:solidFill>
          </a:ln>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ound Same Side Corner Rectangle 7"/>
          <p:cNvSpPr/>
          <p:nvPr/>
        </p:nvSpPr>
        <p:spPr>
          <a:xfrm rot="16200000">
            <a:off x="3974664" y="-2347475"/>
            <a:ext cx="1450260" cy="8888412"/>
          </a:xfrm>
          <a:prstGeom prst="round2SameRect">
            <a:avLst>
              <a:gd name="adj1" fmla="val 50000"/>
              <a:gd name="adj2" fmla="val 0"/>
            </a:avLst>
          </a:pr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normAutofit/>
          </a:bodyPr>
          <a:lstStyle>
            <a:lvl1pPr>
              <a:defRPr sz="2200"/>
            </a:lvl1pPr>
            <a:lvl2pPr>
              <a:defRPr sz="2000"/>
            </a:lvl2pPr>
            <a:lvl3pPr>
              <a:defRPr sz="18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690CB7AC-28EA-0A45-A9BD-00EE281C7BA8}" type="datetimeFigureOut">
              <a:rPr lang="en-US" smtClean="0"/>
              <a:t>4/19/2015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230CD15-FA7A-494C-B6FA-9689E5EBA809}" type="slidenum">
              <a:rPr lang="en-US" smtClean="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8" name="Round Same Side Corner Rectangle 7"/>
          <p:cNvSpPr/>
          <p:nvPr/>
        </p:nvSpPr>
        <p:spPr>
          <a:xfrm>
            <a:off x="7299292" y="443753"/>
            <a:ext cx="1535425" cy="6400800"/>
          </a:xfrm>
          <a:prstGeom prst="round2SameRect">
            <a:avLst>
              <a:gd name="adj1" fmla="val 50000"/>
              <a:gd name="adj2" fmla="val 0"/>
            </a:avLst>
          </a:pr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 name="Vertical Title 1"/>
          <p:cNvSpPr>
            <a:spLocks noGrp="1"/>
          </p:cNvSpPr>
          <p:nvPr>
            <p:ph type="title" orient="vert"/>
          </p:nvPr>
        </p:nvSpPr>
        <p:spPr>
          <a:xfrm>
            <a:off x="7318248" y="914400"/>
            <a:ext cx="1444752" cy="54864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712787" y="1183341"/>
            <a:ext cx="6104871" cy="5217458"/>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690CB7AC-28EA-0A45-A9BD-00EE281C7BA8}" type="datetimeFigureOut">
              <a:rPr lang="en-US" smtClean="0"/>
              <a:t>4/19/2015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230CD15-FA7A-494C-B6FA-9689E5EBA809}"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Round Same Side Corner Rectangle 7"/>
          <p:cNvSpPr/>
          <p:nvPr/>
        </p:nvSpPr>
        <p:spPr>
          <a:xfrm rot="16200000">
            <a:off x="3974664" y="-2347475"/>
            <a:ext cx="1450260" cy="8888412"/>
          </a:xfrm>
          <a:prstGeom prst="round2SameRect">
            <a:avLst>
              <a:gd name="adj1" fmla="val 50000"/>
              <a:gd name="adj2" fmla="val 0"/>
            </a:avLst>
          </a:pr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690CB7AC-28EA-0A45-A9BD-00EE281C7BA8}" type="datetimeFigureOut">
              <a:rPr lang="en-US" smtClean="0"/>
              <a:t>4/19/2015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230CD15-FA7A-494C-B6FA-9689E5EBA809}"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with Picture">
    <p:spTree>
      <p:nvGrpSpPr>
        <p:cNvPr id="1" name=""/>
        <p:cNvGrpSpPr/>
        <p:nvPr/>
      </p:nvGrpSpPr>
      <p:grpSpPr>
        <a:xfrm>
          <a:off x="0" y="0"/>
          <a:ext cx="0" cy="0"/>
          <a:chOff x="0" y="0"/>
          <a:chExt cx="0" cy="0"/>
        </a:xfrm>
      </p:grpSpPr>
      <p:sp>
        <p:nvSpPr>
          <p:cNvPr id="34" name="Freeform 33"/>
          <p:cNvSpPr/>
          <p:nvPr/>
        </p:nvSpPr>
        <p:spPr>
          <a:xfrm rot="15660000">
            <a:off x="5179560" y="1837493"/>
            <a:ext cx="1040884" cy="7134813"/>
          </a:xfrm>
          <a:custGeom>
            <a:avLst/>
            <a:gdLst>
              <a:gd name="connsiteX0" fmla="*/ 498324 w 996648"/>
              <a:gd name="connsiteY0" fmla="*/ 0 h 6971904"/>
              <a:gd name="connsiteX1" fmla="*/ 498324 w 996648"/>
              <a:gd name="connsiteY1" fmla="*/ 0 h 6971904"/>
              <a:gd name="connsiteX2" fmla="*/ 850692 w 996648"/>
              <a:gd name="connsiteY2" fmla="*/ 145956 h 6971904"/>
              <a:gd name="connsiteX3" fmla="*/ 996647 w 996648"/>
              <a:gd name="connsiteY3" fmla="*/ 498325 h 6971904"/>
              <a:gd name="connsiteX4" fmla="*/ 996648 w 996648"/>
              <a:gd name="connsiteY4" fmla="*/ 6971904 h 6971904"/>
              <a:gd name="connsiteX5" fmla="*/ 996648 w 996648"/>
              <a:gd name="connsiteY5" fmla="*/ 6971904 h 6971904"/>
              <a:gd name="connsiteX6" fmla="*/ 996648 w 996648"/>
              <a:gd name="connsiteY6" fmla="*/ 6971904 h 6971904"/>
              <a:gd name="connsiteX7" fmla="*/ 0 w 996648"/>
              <a:gd name="connsiteY7" fmla="*/ 6971904 h 6971904"/>
              <a:gd name="connsiteX8" fmla="*/ 0 w 996648"/>
              <a:gd name="connsiteY8" fmla="*/ 6971904 h 6971904"/>
              <a:gd name="connsiteX9" fmla="*/ 0 w 996648"/>
              <a:gd name="connsiteY9" fmla="*/ 6971904 h 6971904"/>
              <a:gd name="connsiteX10" fmla="*/ 0 w 996648"/>
              <a:gd name="connsiteY10" fmla="*/ 498324 h 6971904"/>
              <a:gd name="connsiteX11" fmla="*/ 145956 w 996648"/>
              <a:gd name="connsiteY11" fmla="*/ 145956 h 6971904"/>
              <a:gd name="connsiteX12" fmla="*/ 498325 w 996648"/>
              <a:gd name="connsiteY12" fmla="*/ 1 h 6971904"/>
              <a:gd name="connsiteX13" fmla="*/ 498324 w 996648"/>
              <a:gd name="connsiteY13" fmla="*/ 0 h 6971904"/>
              <a:gd name="connsiteX0" fmla="*/ 498324 w 1051569"/>
              <a:gd name="connsiteY0" fmla="*/ 0 h 7134903"/>
              <a:gd name="connsiteX1" fmla="*/ 498324 w 1051569"/>
              <a:gd name="connsiteY1" fmla="*/ 0 h 7134903"/>
              <a:gd name="connsiteX2" fmla="*/ 850692 w 1051569"/>
              <a:gd name="connsiteY2" fmla="*/ 145956 h 7134903"/>
              <a:gd name="connsiteX3" fmla="*/ 996647 w 1051569"/>
              <a:gd name="connsiteY3" fmla="*/ 498325 h 7134903"/>
              <a:gd name="connsiteX4" fmla="*/ 996648 w 1051569"/>
              <a:gd name="connsiteY4" fmla="*/ 6971904 h 7134903"/>
              <a:gd name="connsiteX5" fmla="*/ 996648 w 1051569"/>
              <a:gd name="connsiteY5" fmla="*/ 6971904 h 7134903"/>
              <a:gd name="connsiteX6" fmla="*/ 1051569 w 1051569"/>
              <a:gd name="connsiteY6" fmla="*/ 7134903 h 7134903"/>
              <a:gd name="connsiteX7" fmla="*/ 0 w 1051569"/>
              <a:gd name="connsiteY7" fmla="*/ 6971904 h 7134903"/>
              <a:gd name="connsiteX8" fmla="*/ 0 w 1051569"/>
              <a:gd name="connsiteY8" fmla="*/ 6971904 h 7134903"/>
              <a:gd name="connsiteX9" fmla="*/ 0 w 1051569"/>
              <a:gd name="connsiteY9" fmla="*/ 6971904 h 7134903"/>
              <a:gd name="connsiteX10" fmla="*/ 0 w 1051569"/>
              <a:gd name="connsiteY10" fmla="*/ 498324 h 7134903"/>
              <a:gd name="connsiteX11" fmla="*/ 145956 w 1051569"/>
              <a:gd name="connsiteY11" fmla="*/ 145956 h 7134903"/>
              <a:gd name="connsiteX12" fmla="*/ 498325 w 1051569"/>
              <a:gd name="connsiteY12" fmla="*/ 1 h 7134903"/>
              <a:gd name="connsiteX13" fmla="*/ 498324 w 1051569"/>
              <a:gd name="connsiteY13" fmla="*/ 0 h 7134903"/>
              <a:gd name="connsiteX0" fmla="*/ 498324 w 1051569"/>
              <a:gd name="connsiteY0" fmla="*/ 0 h 7134903"/>
              <a:gd name="connsiteX1" fmla="*/ 498324 w 1051569"/>
              <a:gd name="connsiteY1" fmla="*/ 0 h 7134903"/>
              <a:gd name="connsiteX2" fmla="*/ 850692 w 1051569"/>
              <a:gd name="connsiteY2" fmla="*/ 145956 h 7134903"/>
              <a:gd name="connsiteX3" fmla="*/ 996647 w 1051569"/>
              <a:gd name="connsiteY3" fmla="*/ 498325 h 7134903"/>
              <a:gd name="connsiteX4" fmla="*/ 996648 w 1051569"/>
              <a:gd name="connsiteY4" fmla="*/ 6971904 h 7134903"/>
              <a:gd name="connsiteX5" fmla="*/ 1051569 w 1051569"/>
              <a:gd name="connsiteY5" fmla="*/ 7134903 h 7134903"/>
              <a:gd name="connsiteX6" fmla="*/ 0 w 1051569"/>
              <a:gd name="connsiteY6" fmla="*/ 6971904 h 7134903"/>
              <a:gd name="connsiteX7" fmla="*/ 0 w 1051569"/>
              <a:gd name="connsiteY7" fmla="*/ 6971904 h 7134903"/>
              <a:gd name="connsiteX8" fmla="*/ 0 w 1051569"/>
              <a:gd name="connsiteY8" fmla="*/ 6971904 h 7134903"/>
              <a:gd name="connsiteX9" fmla="*/ 0 w 1051569"/>
              <a:gd name="connsiteY9" fmla="*/ 498324 h 7134903"/>
              <a:gd name="connsiteX10" fmla="*/ 145956 w 1051569"/>
              <a:gd name="connsiteY10" fmla="*/ 145956 h 7134903"/>
              <a:gd name="connsiteX11" fmla="*/ 498325 w 1051569"/>
              <a:gd name="connsiteY11" fmla="*/ 1 h 7134903"/>
              <a:gd name="connsiteX12" fmla="*/ 498324 w 1051569"/>
              <a:gd name="connsiteY12" fmla="*/ 0 h 7134903"/>
              <a:gd name="connsiteX0" fmla="*/ 498324 w 1217677"/>
              <a:gd name="connsiteY0" fmla="*/ 0 h 7134903"/>
              <a:gd name="connsiteX1" fmla="*/ 498324 w 1217677"/>
              <a:gd name="connsiteY1" fmla="*/ 0 h 7134903"/>
              <a:gd name="connsiteX2" fmla="*/ 850692 w 1217677"/>
              <a:gd name="connsiteY2" fmla="*/ 145956 h 7134903"/>
              <a:gd name="connsiteX3" fmla="*/ 996647 w 1217677"/>
              <a:gd name="connsiteY3" fmla="*/ 498325 h 7134903"/>
              <a:gd name="connsiteX4" fmla="*/ 1051569 w 1217677"/>
              <a:gd name="connsiteY4" fmla="*/ 7134903 h 7134903"/>
              <a:gd name="connsiteX5" fmla="*/ 0 w 1217677"/>
              <a:gd name="connsiteY5" fmla="*/ 6971904 h 7134903"/>
              <a:gd name="connsiteX6" fmla="*/ 0 w 1217677"/>
              <a:gd name="connsiteY6" fmla="*/ 6971904 h 7134903"/>
              <a:gd name="connsiteX7" fmla="*/ 0 w 1217677"/>
              <a:gd name="connsiteY7" fmla="*/ 6971904 h 7134903"/>
              <a:gd name="connsiteX8" fmla="*/ 0 w 1217677"/>
              <a:gd name="connsiteY8" fmla="*/ 498324 h 7134903"/>
              <a:gd name="connsiteX9" fmla="*/ 145956 w 1217677"/>
              <a:gd name="connsiteY9" fmla="*/ 145956 h 7134903"/>
              <a:gd name="connsiteX10" fmla="*/ 498325 w 1217677"/>
              <a:gd name="connsiteY10" fmla="*/ 1 h 7134903"/>
              <a:gd name="connsiteX11" fmla="*/ 498324 w 1217677"/>
              <a:gd name="connsiteY11" fmla="*/ 0 h 7134903"/>
              <a:gd name="connsiteX0" fmla="*/ 498324 w 1051569"/>
              <a:gd name="connsiteY0" fmla="*/ 0 h 7134903"/>
              <a:gd name="connsiteX1" fmla="*/ 498324 w 1051569"/>
              <a:gd name="connsiteY1" fmla="*/ 0 h 7134903"/>
              <a:gd name="connsiteX2" fmla="*/ 850692 w 1051569"/>
              <a:gd name="connsiteY2" fmla="*/ 145956 h 7134903"/>
              <a:gd name="connsiteX3" fmla="*/ 996647 w 1051569"/>
              <a:gd name="connsiteY3" fmla="*/ 498325 h 7134903"/>
              <a:gd name="connsiteX4" fmla="*/ 1051569 w 1051569"/>
              <a:gd name="connsiteY4" fmla="*/ 7134903 h 7134903"/>
              <a:gd name="connsiteX5" fmla="*/ 0 w 1051569"/>
              <a:gd name="connsiteY5" fmla="*/ 6971904 h 7134903"/>
              <a:gd name="connsiteX6" fmla="*/ 0 w 1051569"/>
              <a:gd name="connsiteY6" fmla="*/ 6971904 h 7134903"/>
              <a:gd name="connsiteX7" fmla="*/ 0 w 1051569"/>
              <a:gd name="connsiteY7" fmla="*/ 6971904 h 7134903"/>
              <a:gd name="connsiteX8" fmla="*/ 0 w 1051569"/>
              <a:gd name="connsiteY8" fmla="*/ 498324 h 7134903"/>
              <a:gd name="connsiteX9" fmla="*/ 145956 w 1051569"/>
              <a:gd name="connsiteY9" fmla="*/ 145956 h 7134903"/>
              <a:gd name="connsiteX10" fmla="*/ 498325 w 1051569"/>
              <a:gd name="connsiteY10" fmla="*/ 1 h 7134903"/>
              <a:gd name="connsiteX11" fmla="*/ 498324 w 1051569"/>
              <a:gd name="connsiteY11" fmla="*/ 0 h 7134903"/>
              <a:gd name="connsiteX0" fmla="*/ 0 w 1143009"/>
              <a:gd name="connsiteY0" fmla="*/ 6971904 h 7226343"/>
              <a:gd name="connsiteX1" fmla="*/ 0 w 1143009"/>
              <a:gd name="connsiteY1" fmla="*/ 6971904 h 7226343"/>
              <a:gd name="connsiteX2" fmla="*/ 0 w 1143009"/>
              <a:gd name="connsiteY2" fmla="*/ 6971904 h 7226343"/>
              <a:gd name="connsiteX3" fmla="*/ 0 w 1143009"/>
              <a:gd name="connsiteY3" fmla="*/ 498324 h 7226343"/>
              <a:gd name="connsiteX4" fmla="*/ 145956 w 1143009"/>
              <a:gd name="connsiteY4" fmla="*/ 145956 h 7226343"/>
              <a:gd name="connsiteX5" fmla="*/ 498325 w 1143009"/>
              <a:gd name="connsiteY5" fmla="*/ 1 h 7226343"/>
              <a:gd name="connsiteX6" fmla="*/ 498324 w 1143009"/>
              <a:gd name="connsiteY6" fmla="*/ 0 h 7226343"/>
              <a:gd name="connsiteX7" fmla="*/ 498324 w 1143009"/>
              <a:gd name="connsiteY7" fmla="*/ 0 h 7226343"/>
              <a:gd name="connsiteX8" fmla="*/ 850692 w 1143009"/>
              <a:gd name="connsiteY8" fmla="*/ 145956 h 7226343"/>
              <a:gd name="connsiteX9" fmla="*/ 996647 w 1143009"/>
              <a:gd name="connsiteY9" fmla="*/ 498325 h 7226343"/>
              <a:gd name="connsiteX10" fmla="*/ 1143009 w 1143009"/>
              <a:gd name="connsiteY10" fmla="*/ 7226343 h 7226343"/>
              <a:gd name="connsiteX0" fmla="*/ 0 w 1095577"/>
              <a:gd name="connsiteY0" fmla="*/ 6971904 h 7197301"/>
              <a:gd name="connsiteX1" fmla="*/ 0 w 1095577"/>
              <a:gd name="connsiteY1" fmla="*/ 6971904 h 7197301"/>
              <a:gd name="connsiteX2" fmla="*/ 0 w 1095577"/>
              <a:gd name="connsiteY2" fmla="*/ 6971904 h 7197301"/>
              <a:gd name="connsiteX3" fmla="*/ 0 w 1095577"/>
              <a:gd name="connsiteY3" fmla="*/ 498324 h 7197301"/>
              <a:gd name="connsiteX4" fmla="*/ 145956 w 1095577"/>
              <a:gd name="connsiteY4" fmla="*/ 145956 h 7197301"/>
              <a:gd name="connsiteX5" fmla="*/ 498325 w 1095577"/>
              <a:gd name="connsiteY5" fmla="*/ 1 h 7197301"/>
              <a:gd name="connsiteX6" fmla="*/ 498324 w 1095577"/>
              <a:gd name="connsiteY6" fmla="*/ 0 h 7197301"/>
              <a:gd name="connsiteX7" fmla="*/ 498324 w 1095577"/>
              <a:gd name="connsiteY7" fmla="*/ 0 h 7197301"/>
              <a:gd name="connsiteX8" fmla="*/ 850692 w 1095577"/>
              <a:gd name="connsiteY8" fmla="*/ 145956 h 7197301"/>
              <a:gd name="connsiteX9" fmla="*/ 996647 w 1095577"/>
              <a:gd name="connsiteY9" fmla="*/ 498325 h 7197301"/>
              <a:gd name="connsiteX10" fmla="*/ 1095577 w 1095577"/>
              <a:gd name="connsiteY10" fmla="*/ 7197301 h 7197301"/>
              <a:gd name="connsiteX0" fmla="*/ 0 w 1045874"/>
              <a:gd name="connsiteY0" fmla="*/ 6971904 h 7103308"/>
              <a:gd name="connsiteX1" fmla="*/ 0 w 1045874"/>
              <a:gd name="connsiteY1" fmla="*/ 6971904 h 7103308"/>
              <a:gd name="connsiteX2" fmla="*/ 0 w 1045874"/>
              <a:gd name="connsiteY2" fmla="*/ 6971904 h 7103308"/>
              <a:gd name="connsiteX3" fmla="*/ 0 w 1045874"/>
              <a:gd name="connsiteY3" fmla="*/ 498324 h 7103308"/>
              <a:gd name="connsiteX4" fmla="*/ 145956 w 1045874"/>
              <a:gd name="connsiteY4" fmla="*/ 145956 h 7103308"/>
              <a:gd name="connsiteX5" fmla="*/ 498325 w 1045874"/>
              <a:gd name="connsiteY5" fmla="*/ 1 h 7103308"/>
              <a:gd name="connsiteX6" fmla="*/ 498324 w 1045874"/>
              <a:gd name="connsiteY6" fmla="*/ 0 h 7103308"/>
              <a:gd name="connsiteX7" fmla="*/ 498324 w 1045874"/>
              <a:gd name="connsiteY7" fmla="*/ 0 h 7103308"/>
              <a:gd name="connsiteX8" fmla="*/ 850692 w 1045874"/>
              <a:gd name="connsiteY8" fmla="*/ 145956 h 7103308"/>
              <a:gd name="connsiteX9" fmla="*/ 996647 w 1045874"/>
              <a:gd name="connsiteY9" fmla="*/ 498325 h 7103308"/>
              <a:gd name="connsiteX10" fmla="*/ 1045874 w 1045874"/>
              <a:gd name="connsiteY10" fmla="*/ 7103308 h 7103308"/>
              <a:gd name="connsiteX0" fmla="*/ 0 w 1040884"/>
              <a:gd name="connsiteY0" fmla="*/ 6971904 h 7134813"/>
              <a:gd name="connsiteX1" fmla="*/ 0 w 1040884"/>
              <a:gd name="connsiteY1" fmla="*/ 6971904 h 7134813"/>
              <a:gd name="connsiteX2" fmla="*/ 0 w 1040884"/>
              <a:gd name="connsiteY2" fmla="*/ 6971904 h 7134813"/>
              <a:gd name="connsiteX3" fmla="*/ 0 w 1040884"/>
              <a:gd name="connsiteY3" fmla="*/ 498324 h 7134813"/>
              <a:gd name="connsiteX4" fmla="*/ 145956 w 1040884"/>
              <a:gd name="connsiteY4" fmla="*/ 145956 h 7134813"/>
              <a:gd name="connsiteX5" fmla="*/ 498325 w 1040884"/>
              <a:gd name="connsiteY5" fmla="*/ 1 h 7134813"/>
              <a:gd name="connsiteX6" fmla="*/ 498324 w 1040884"/>
              <a:gd name="connsiteY6" fmla="*/ 0 h 7134813"/>
              <a:gd name="connsiteX7" fmla="*/ 498324 w 1040884"/>
              <a:gd name="connsiteY7" fmla="*/ 0 h 7134813"/>
              <a:gd name="connsiteX8" fmla="*/ 850692 w 1040884"/>
              <a:gd name="connsiteY8" fmla="*/ 145956 h 7134813"/>
              <a:gd name="connsiteX9" fmla="*/ 996647 w 1040884"/>
              <a:gd name="connsiteY9" fmla="*/ 498325 h 7134813"/>
              <a:gd name="connsiteX10" fmla="*/ 1040884 w 1040884"/>
              <a:gd name="connsiteY10" fmla="*/ 7134813 h 7134813"/>
              <a:gd name="connsiteX0" fmla="*/ 0 w 1040884"/>
              <a:gd name="connsiteY0" fmla="*/ 6971904 h 7134813"/>
              <a:gd name="connsiteX1" fmla="*/ 0 w 1040884"/>
              <a:gd name="connsiteY1" fmla="*/ 6971904 h 7134813"/>
              <a:gd name="connsiteX2" fmla="*/ 0 w 1040884"/>
              <a:gd name="connsiteY2" fmla="*/ 6971904 h 7134813"/>
              <a:gd name="connsiteX3" fmla="*/ 0 w 1040884"/>
              <a:gd name="connsiteY3" fmla="*/ 498324 h 7134813"/>
              <a:gd name="connsiteX4" fmla="*/ 145956 w 1040884"/>
              <a:gd name="connsiteY4" fmla="*/ 145956 h 7134813"/>
              <a:gd name="connsiteX5" fmla="*/ 498325 w 1040884"/>
              <a:gd name="connsiteY5" fmla="*/ 1 h 7134813"/>
              <a:gd name="connsiteX6" fmla="*/ 498324 w 1040884"/>
              <a:gd name="connsiteY6" fmla="*/ 0 h 7134813"/>
              <a:gd name="connsiteX7" fmla="*/ 498324 w 1040884"/>
              <a:gd name="connsiteY7" fmla="*/ 0 h 7134813"/>
              <a:gd name="connsiteX8" fmla="*/ 850692 w 1040884"/>
              <a:gd name="connsiteY8" fmla="*/ 145956 h 7134813"/>
              <a:gd name="connsiteX9" fmla="*/ 996647 w 1040884"/>
              <a:gd name="connsiteY9" fmla="*/ 498325 h 7134813"/>
              <a:gd name="connsiteX10" fmla="*/ 1040884 w 1040884"/>
              <a:gd name="connsiteY10" fmla="*/ 7134813 h 7134813"/>
              <a:gd name="connsiteX0" fmla="*/ 0 w 1040884"/>
              <a:gd name="connsiteY0" fmla="*/ 6971904 h 7134813"/>
              <a:gd name="connsiteX1" fmla="*/ 0 w 1040884"/>
              <a:gd name="connsiteY1" fmla="*/ 6971904 h 7134813"/>
              <a:gd name="connsiteX2" fmla="*/ 0 w 1040884"/>
              <a:gd name="connsiteY2" fmla="*/ 6971904 h 7134813"/>
              <a:gd name="connsiteX3" fmla="*/ 0 w 1040884"/>
              <a:gd name="connsiteY3" fmla="*/ 498324 h 7134813"/>
              <a:gd name="connsiteX4" fmla="*/ 145956 w 1040884"/>
              <a:gd name="connsiteY4" fmla="*/ 145956 h 7134813"/>
              <a:gd name="connsiteX5" fmla="*/ 498325 w 1040884"/>
              <a:gd name="connsiteY5" fmla="*/ 1 h 7134813"/>
              <a:gd name="connsiteX6" fmla="*/ 498324 w 1040884"/>
              <a:gd name="connsiteY6" fmla="*/ 0 h 7134813"/>
              <a:gd name="connsiteX7" fmla="*/ 498324 w 1040884"/>
              <a:gd name="connsiteY7" fmla="*/ 0 h 7134813"/>
              <a:gd name="connsiteX8" fmla="*/ 850692 w 1040884"/>
              <a:gd name="connsiteY8" fmla="*/ 145956 h 7134813"/>
              <a:gd name="connsiteX9" fmla="*/ 996647 w 1040884"/>
              <a:gd name="connsiteY9" fmla="*/ 498325 h 7134813"/>
              <a:gd name="connsiteX10" fmla="*/ 1040884 w 1040884"/>
              <a:gd name="connsiteY10" fmla="*/ 7134813 h 7134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0884" h="7134813">
                <a:moveTo>
                  <a:pt x="0" y="6971904"/>
                </a:moveTo>
                <a:lnTo>
                  <a:pt x="0" y="6971904"/>
                </a:lnTo>
                <a:lnTo>
                  <a:pt x="0" y="6971904"/>
                </a:lnTo>
                <a:lnTo>
                  <a:pt x="0" y="498324"/>
                </a:lnTo>
                <a:cubicBezTo>
                  <a:pt x="0" y="366160"/>
                  <a:pt x="52502" y="239410"/>
                  <a:pt x="145956" y="145956"/>
                </a:cubicBezTo>
                <a:cubicBezTo>
                  <a:pt x="239410" y="52502"/>
                  <a:pt x="366161" y="1"/>
                  <a:pt x="498325" y="1"/>
                </a:cubicBezTo>
                <a:lnTo>
                  <a:pt x="498324" y="0"/>
                </a:lnTo>
                <a:lnTo>
                  <a:pt x="498324" y="0"/>
                </a:lnTo>
                <a:cubicBezTo>
                  <a:pt x="630488" y="0"/>
                  <a:pt x="757238" y="52502"/>
                  <a:pt x="850692" y="145956"/>
                </a:cubicBezTo>
                <a:cubicBezTo>
                  <a:pt x="944146" y="239410"/>
                  <a:pt x="996647" y="366161"/>
                  <a:pt x="996647" y="498325"/>
                </a:cubicBezTo>
                <a:cubicBezTo>
                  <a:pt x="1030126" y="1663149"/>
                  <a:pt x="1037566" y="5867764"/>
                  <a:pt x="1040884" y="7134813"/>
                </a:cubicBezTo>
              </a:path>
            </a:pathLst>
          </a:custGeom>
          <a:solidFill>
            <a:schemeClr val="tx2">
              <a:alpha val="60000"/>
            </a:schemeClr>
          </a:solidFill>
          <a:ln>
            <a:solidFill>
              <a:schemeClr val="bg2">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8" name="Picture 7" descr="TitleSlideOverlay.png"/>
          <p:cNvPicPr>
            <a:picLocks noChangeAspect="1"/>
          </p:cNvPicPr>
          <p:nvPr/>
        </p:nvPicPr>
        <p:blipFill>
          <a:blip r:embed="rId2"/>
          <a:stretch>
            <a:fillRect/>
          </a:stretch>
        </p:blipFill>
        <p:spPr>
          <a:xfrm>
            <a:off x="0" y="0"/>
            <a:ext cx="9144000" cy="6858000"/>
          </a:xfrm>
          <a:prstGeom prst="rect">
            <a:avLst/>
          </a:prstGeom>
          <a:ln>
            <a:noFill/>
          </a:ln>
        </p:spPr>
      </p:pic>
      <p:grpSp>
        <p:nvGrpSpPr>
          <p:cNvPr id="27" name="Group 26"/>
          <p:cNvGrpSpPr/>
          <p:nvPr/>
        </p:nvGrpSpPr>
        <p:grpSpPr>
          <a:xfrm>
            <a:off x="787878" y="-970104"/>
            <a:ext cx="5636587" cy="2701922"/>
            <a:chOff x="787878" y="-970104"/>
            <a:chExt cx="5636587" cy="2701922"/>
          </a:xfrm>
        </p:grpSpPr>
        <p:sp>
          <p:nvSpPr>
            <p:cNvPr id="31" name="Oval 30"/>
            <p:cNvSpPr/>
            <p:nvPr/>
          </p:nvSpPr>
          <p:spPr>
            <a:xfrm>
              <a:off x="2382982" y="1122218"/>
              <a:ext cx="609600" cy="6096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32" name="Oval 31"/>
            <p:cNvSpPr/>
            <p:nvPr/>
          </p:nvSpPr>
          <p:spPr>
            <a:xfrm>
              <a:off x="2856954" y="76200"/>
              <a:ext cx="1023669" cy="838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33" name="Oval 32"/>
            <p:cNvSpPr/>
            <p:nvPr/>
          </p:nvSpPr>
          <p:spPr>
            <a:xfrm>
              <a:off x="1948131" y="46402"/>
              <a:ext cx="1023669" cy="8679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35" name="Pie 34"/>
            <p:cNvSpPr/>
            <p:nvPr/>
          </p:nvSpPr>
          <p:spPr>
            <a:xfrm>
              <a:off x="1219200" y="-765132"/>
              <a:ext cx="3505316" cy="1521076"/>
            </a:xfrm>
            <a:prstGeom prst="pie">
              <a:avLst>
                <a:gd name="adj1" fmla="val 22874"/>
                <a:gd name="adj2" fmla="val 10801881"/>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39" name="Oval 38"/>
            <p:cNvSpPr/>
            <p:nvPr/>
          </p:nvSpPr>
          <p:spPr>
            <a:xfrm>
              <a:off x="2345120" y="141183"/>
              <a:ext cx="1023669" cy="95293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43" name="Arc 42"/>
            <p:cNvSpPr/>
            <p:nvPr/>
          </p:nvSpPr>
          <p:spPr>
            <a:xfrm rot="12469977">
              <a:off x="1178780" y="-178449"/>
              <a:ext cx="1133352" cy="831645"/>
            </a:xfrm>
            <a:prstGeom prst="arc">
              <a:avLst>
                <a:gd name="adj1" fmla="val 11101214"/>
                <a:gd name="adj2" fmla="val 2123019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44" name="Pie 43"/>
            <p:cNvSpPr/>
            <p:nvPr/>
          </p:nvSpPr>
          <p:spPr>
            <a:xfrm rot="60000">
              <a:off x="787878" y="-198453"/>
              <a:ext cx="381000" cy="381000"/>
            </a:xfrm>
            <a:prstGeom prst="pie">
              <a:avLst>
                <a:gd name="adj1" fmla="val 21598475"/>
                <a:gd name="adj2" fmla="val 1063428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45" name="Arc 44"/>
            <p:cNvSpPr/>
            <p:nvPr/>
          </p:nvSpPr>
          <p:spPr>
            <a:xfrm rot="6387309">
              <a:off x="4862250" y="-839605"/>
              <a:ext cx="1453063" cy="1671367"/>
            </a:xfrm>
            <a:prstGeom prst="arc">
              <a:avLst>
                <a:gd name="adj1" fmla="val 15214126"/>
                <a:gd name="adj2" fmla="val 441491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53" name="Oval 52"/>
            <p:cNvSpPr/>
            <p:nvPr/>
          </p:nvSpPr>
          <p:spPr>
            <a:xfrm>
              <a:off x="5362575" y="461226"/>
              <a:ext cx="756423" cy="6436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54" name="Oval 53"/>
            <p:cNvSpPr/>
            <p:nvPr/>
          </p:nvSpPr>
          <p:spPr>
            <a:xfrm>
              <a:off x="4800600" y="152400"/>
              <a:ext cx="756423" cy="6436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55" name="Arc 54"/>
            <p:cNvSpPr/>
            <p:nvPr/>
          </p:nvSpPr>
          <p:spPr>
            <a:xfrm rot="6387309">
              <a:off x="3396216" y="-1040840"/>
              <a:ext cx="1905868" cy="2047339"/>
            </a:xfrm>
            <a:prstGeom prst="arc">
              <a:avLst>
                <a:gd name="adj1" fmla="val 15243146"/>
                <a:gd name="adj2" fmla="val 436902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56" name="Oval 55"/>
            <p:cNvSpPr/>
            <p:nvPr/>
          </p:nvSpPr>
          <p:spPr>
            <a:xfrm>
              <a:off x="6115050" y="590550"/>
              <a:ext cx="152400" cy="15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57" name="Oval 56"/>
            <p:cNvSpPr/>
            <p:nvPr/>
          </p:nvSpPr>
          <p:spPr>
            <a:xfrm>
              <a:off x="6191250" y="485775"/>
              <a:ext cx="104774" cy="1047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grpSp>
      <p:sp>
        <p:nvSpPr>
          <p:cNvPr id="25" name="Freeform 24"/>
          <p:cNvSpPr/>
          <p:nvPr/>
        </p:nvSpPr>
        <p:spPr>
          <a:xfrm rot="15660000">
            <a:off x="5752786" y="67657"/>
            <a:ext cx="967012" cy="6030348"/>
          </a:xfrm>
          <a:custGeom>
            <a:avLst/>
            <a:gdLst>
              <a:gd name="connsiteX0" fmla="*/ 457200 w 914400"/>
              <a:gd name="connsiteY0" fmla="*/ 0 h 6172200"/>
              <a:gd name="connsiteX1" fmla="*/ 457200 w 914400"/>
              <a:gd name="connsiteY1" fmla="*/ 0 h 6172200"/>
              <a:gd name="connsiteX2" fmla="*/ 780489 w 914400"/>
              <a:gd name="connsiteY2" fmla="*/ 133911 h 6172200"/>
              <a:gd name="connsiteX3" fmla="*/ 914399 w 914400"/>
              <a:gd name="connsiteY3" fmla="*/ 457201 h 6172200"/>
              <a:gd name="connsiteX4" fmla="*/ 914400 w 914400"/>
              <a:gd name="connsiteY4" fmla="*/ 6172200 h 6172200"/>
              <a:gd name="connsiteX5" fmla="*/ 914400 w 914400"/>
              <a:gd name="connsiteY5" fmla="*/ 6172200 h 6172200"/>
              <a:gd name="connsiteX6" fmla="*/ 914400 w 914400"/>
              <a:gd name="connsiteY6" fmla="*/ 6172200 h 6172200"/>
              <a:gd name="connsiteX7" fmla="*/ 0 w 914400"/>
              <a:gd name="connsiteY7" fmla="*/ 6172200 h 6172200"/>
              <a:gd name="connsiteX8" fmla="*/ 0 w 914400"/>
              <a:gd name="connsiteY8" fmla="*/ 6172200 h 6172200"/>
              <a:gd name="connsiteX9" fmla="*/ 0 w 914400"/>
              <a:gd name="connsiteY9" fmla="*/ 6172200 h 6172200"/>
              <a:gd name="connsiteX10" fmla="*/ 0 w 914400"/>
              <a:gd name="connsiteY10" fmla="*/ 457200 h 6172200"/>
              <a:gd name="connsiteX11" fmla="*/ 133911 w 914400"/>
              <a:gd name="connsiteY11" fmla="*/ 133911 h 6172200"/>
              <a:gd name="connsiteX12" fmla="*/ 457201 w 914400"/>
              <a:gd name="connsiteY12" fmla="*/ 1 h 6172200"/>
              <a:gd name="connsiteX13" fmla="*/ 457200 w 914400"/>
              <a:gd name="connsiteY13" fmla="*/ 0 h 6172200"/>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14400 w 953241"/>
              <a:gd name="connsiteY5" fmla="*/ 6172200 h 6328114"/>
              <a:gd name="connsiteX6" fmla="*/ 953241 w 953241"/>
              <a:gd name="connsiteY6" fmla="*/ 6328114 h 6328114"/>
              <a:gd name="connsiteX7" fmla="*/ 0 w 953241"/>
              <a:gd name="connsiteY7" fmla="*/ 6172200 h 6328114"/>
              <a:gd name="connsiteX8" fmla="*/ 0 w 953241"/>
              <a:gd name="connsiteY8" fmla="*/ 6172200 h 6328114"/>
              <a:gd name="connsiteX9" fmla="*/ 0 w 953241"/>
              <a:gd name="connsiteY9" fmla="*/ 6172200 h 6328114"/>
              <a:gd name="connsiteX10" fmla="*/ 0 w 953241"/>
              <a:gd name="connsiteY10" fmla="*/ 457200 h 6328114"/>
              <a:gd name="connsiteX11" fmla="*/ 133911 w 953241"/>
              <a:gd name="connsiteY11" fmla="*/ 133911 h 6328114"/>
              <a:gd name="connsiteX12" fmla="*/ 457201 w 953241"/>
              <a:gd name="connsiteY12" fmla="*/ 1 h 6328114"/>
              <a:gd name="connsiteX13" fmla="*/ 457200 w 953241"/>
              <a:gd name="connsiteY13"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53241 w 953241"/>
              <a:gd name="connsiteY5" fmla="*/ 6328114 h 6328114"/>
              <a:gd name="connsiteX6" fmla="*/ 0 w 953241"/>
              <a:gd name="connsiteY6" fmla="*/ 6172200 h 6328114"/>
              <a:gd name="connsiteX7" fmla="*/ 0 w 953241"/>
              <a:gd name="connsiteY7" fmla="*/ 6172200 h 6328114"/>
              <a:gd name="connsiteX8" fmla="*/ 0 w 953241"/>
              <a:gd name="connsiteY8" fmla="*/ 6172200 h 6328114"/>
              <a:gd name="connsiteX9" fmla="*/ 0 w 953241"/>
              <a:gd name="connsiteY9" fmla="*/ 457200 h 6328114"/>
              <a:gd name="connsiteX10" fmla="*/ 133911 w 953241"/>
              <a:gd name="connsiteY10" fmla="*/ 133911 h 6328114"/>
              <a:gd name="connsiteX11" fmla="*/ 457201 w 953241"/>
              <a:gd name="connsiteY11" fmla="*/ 1 h 6328114"/>
              <a:gd name="connsiteX12" fmla="*/ 457200 w 953241"/>
              <a:gd name="connsiteY12" fmla="*/ 0 h 6328114"/>
              <a:gd name="connsiteX0" fmla="*/ 457200 w 1105641"/>
              <a:gd name="connsiteY0" fmla="*/ 0 h 6328114"/>
              <a:gd name="connsiteX1" fmla="*/ 457200 w 1105641"/>
              <a:gd name="connsiteY1" fmla="*/ 0 h 6328114"/>
              <a:gd name="connsiteX2" fmla="*/ 780489 w 1105641"/>
              <a:gd name="connsiteY2" fmla="*/ 133911 h 6328114"/>
              <a:gd name="connsiteX3" fmla="*/ 914399 w 1105641"/>
              <a:gd name="connsiteY3" fmla="*/ 457201 h 6328114"/>
              <a:gd name="connsiteX4" fmla="*/ 953241 w 1105641"/>
              <a:gd name="connsiteY4" fmla="*/ 6328114 h 6328114"/>
              <a:gd name="connsiteX5" fmla="*/ 0 w 1105641"/>
              <a:gd name="connsiteY5" fmla="*/ 6172200 h 6328114"/>
              <a:gd name="connsiteX6" fmla="*/ 0 w 1105641"/>
              <a:gd name="connsiteY6" fmla="*/ 6172200 h 6328114"/>
              <a:gd name="connsiteX7" fmla="*/ 0 w 1105641"/>
              <a:gd name="connsiteY7" fmla="*/ 6172200 h 6328114"/>
              <a:gd name="connsiteX8" fmla="*/ 0 w 1105641"/>
              <a:gd name="connsiteY8" fmla="*/ 457200 h 6328114"/>
              <a:gd name="connsiteX9" fmla="*/ 133911 w 1105641"/>
              <a:gd name="connsiteY9" fmla="*/ 133911 h 6328114"/>
              <a:gd name="connsiteX10" fmla="*/ 457201 w 1105641"/>
              <a:gd name="connsiteY10" fmla="*/ 1 h 6328114"/>
              <a:gd name="connsiteX11" fmla="*/ 457200 w 1105641"/>
              <a:gd name="connsiteY11"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53241 w 953241"/>
              <a:gd name="connsiteY4" fmla="*/ 6328114 h 6328114"/>
              <a:gd name="connsiteX5" fmla="*/ 0 w 953241"/>
              <a:gd name="connsiteY5" fmla="*/ 6172200 h 6328114"/>
              <a:gd name="connsiteX6" fmla="*/ 0 w 953241"/>
              <a:gd name="connsiteY6" fmla="*/ 6172200 h 6328114"/>
              <a:gd name="connsiteX7" fmla="*/ 0 w 953241"/>
              <a:gd name="connsiteY7" fmla="*/ 6172200 h 6328114"/>
              <a:gd name="connsiteX8" fmla="*/ 0 w 953241"/>
              <a:gd name="connsiteY8" fmla="*/ 457200 h 6328114"/>
              <a:gd name="connsiteX9" fmla="*/ 133911 w 953241"/>
              <a:gd name="connsiteY9" fmla="*/ 133911 h 6328114"/>
              <a:gd name="connsiteX10" fmla="*/ 457201 w 953241"/>
              <a:gd name="connsiteY10" fmla="*/ 1 h 6328114"/>
              <a:gd name="connsiteX11" fmla="*/ 457200 w 953241"/>
              <a:gd name="connsiteY11" fmla="*/ 0 h 6328114"/>
              <a:gd name="connsiteX0" fmla="*/ 457200 w 943191"/>
              <a:gd name="connsiteY0" fmla="*/ 0 h 6312729"/>
              <a:gd name="connsiteX1" fmla="*/ 457200 w 943191"/>
              <a:gd name="connsiteY1" fmla="*/ 0 h 6312729"/>
              <a:gd name="connsiteX2" fmla="*/ 780489 w 943191"/>
              <a:gd name="connsiteY2" fmla="*/ 133911 h 6312729"/>
              <a:gd name="connsiteX3" fmla="*/ 914399 w 943191"/>
              <a:gd name="connsiteY3" fmla="*/ 457201 h 6312729"/>
              <a:gd name="connsiteX4" fmla="*/ 942064 w 943191"/>
              <a:gd name="connsiteY4" fmla="*/ 6312729 h 6312729"/>
              <a:gd name="connsiteX5" fmla="*/ 0 w 943191"/>
              <a:gd name="connsiteY5" fmla="*/ 6172200 h 6312729"/>
              <a:gd name="connsiteX6" fmla="*/ 0 w 943191"/>
              <a:gd name="connsiteY6" fmla="*/ 6172200 h 6312729"/>
              <a:gd name="connsiteX7" fmla="*/ 0 w 943191"/>
              <a:gd name="connsiteY7" fmla="*/ 6172200 h 6312729"/>
              <a:gd name="connsiteX8" fmla="*/ 0 w 943191"/>
              <a:gd name="connsiteY8" fmla="*/ 457200 h 6312729"/>
              <a:gd name="connsiteX9" fmla="*/ 133911 w 943191"/>
              <a:gd name="connsiteY9" fmla="*/ 133911 h 6312729"/>
              <a:gd name="connsiteX10" fmla="*/ 457201 w 943191"/>
              <a:gd name="connsiteY10" fmla="*/ 1 h 6312729"/>
              <a:gd name="connsiteX11" fmla="*/ 457200 w 943191"/>
              <a:gd name="connsiteY11" fmla="*/ 0 h 6312729"/>
              <a:gd name="connsiteX0" fmla="*/ 0 w 1033504"/>
              <a:gd name="connsiteY0" fmla="*/ 6172200 h 6404169"/>
              <a:gd name="connsiteX1" fmla="*/ 0 w 1033504"/>
              <a:gd name="connsiteY1" fmla="*/ 6172200 h 6404169"/>
              <a:gd name="connsiteX2" fmla="*/ 0 w 1033504"/>
              <a:gd name="connsiteY2" fmla="*/ 6172200 h 6404169"/>
              <a:gd name="connsiteX3" fmla="*/ 0 w 1033504"/>
              <a:gd name="connsiteY3" fmla="*/ 457200 h 6404169"/>
              <a:gd name="connsiteX4" fmla="*/ 133911 w 1033504"/>
              <a:gd name="connsiteY4" fmla="*/ 133911 h 6404169"/>
              <a:gd name="connsiteX5" fmla="*/ 457201 w 1033504"/>
              <a:gd name="connsiteY5" fmla="*/ 1 h 6404169"/>
              <a:gd name="connsiteX6" fmla="*/ 457200 w 1033504"/>
              <a:gd name="connsiteY6" fmla="*/ 0 h 6404169"/>
              <a:gd name="connsiteX7" fmla="*/ 457200 w 1033504"/>
              <a:gd name="connsiteY7" fmla="*/ 0 h 6404169"/>
              <a:gd name="connsiteX8" fmla="*/ 780489 w 1033504"/>
              <a:gd name="connsiteY8" fmla="*/ 133911 h 6404169"/>
              <a:gd name="connsiteX9" fmla="*/ 914399 w 1033504"/>
              <a:gd name="connsiteY9" fmla="*/ 457201 h 6404169"/>
              <a:gd name="connsiteX10" fmla="*/ 1033504 w 1033504"/>
              <a:gd name="connsiteY10" fmla="*/ 6404169 h 6404169"/>
              <a:gd name="connsiteX0" fmla="*/ 0 w 1007327"/>
              <a:gd name="connsiteY0" fmla="*/ 6172200 h 6354462"/>
              <a:gd name="connsiteX1" fmla="*/ 0 w 1007327"/>
              <a:gd name="connsiteY1" fmla="*/ 6172200 h 6354462"/>
              <a:gd name="connsiteX2" fmla="*/ 0 w 1007327"/>
              <a:gd name="connsiteY2" fmla="*/ 6172200 h 6354462"/>
              <a:gd name="connsiteX3" fmla="*/ 0 w 1007327"/>
              <a:gd name="connsiteY3" fmla="*/ 457200 h 6354462"/>
              <a:gd name="connsiteX4" fmla="*/ 133911 w 1007327"/>
              <a:gd name="connsiteY4" fmla="*/ 133911 h 6354462"/>
              <a:gd name="connsiteX5" fmla="*/ 457201 w 1007327"/>
              <a:gd name="connsiteY5" fmla="*/ 1 h 6354462"/>
              <a:gd name="connsiteX6" fmla="*/ 457200 w 1007327"/>
              <a:gd name="connsiteY6" fmla="*/ 0 h 6354462"/>
              <a:gd name="connsiteX7" fmla="*/ 457200 w 1007327"/>
              <a:gd name="connsiteY7" fmla="*/ 0 h 6354462"/>
              <a:gd name="connsiteX8" fmla="*/ 780489 w 1007327"/>
              <a:gd name="connsiteY8" fmla="*/ 133911 h 6354462"/>
              <a:gd name="connsiteX9" fmla="*/ 914399 w 1007327"/>
              <a:gd name="connsiteY9" fmla="*/ 457201 h 6354462"/>
              <a:gd name="connsiteX10" fmla="*/ 1007327 w 1007327"/>
              <a:gd name="connsiteY10" fmla="*/ 6354462 h 6354462"/>
              <a:gd name="connsiteX0" fmla="*/ 0 w 1029242"/>
              <a:gd name="connsiteY0" fmla="*/ 6172200 h 6330704"/>
              <a:gd name="connsiteX1" fmla="*/ 0 w 1029242"/>
              <a:gd name="connsiteY1" fmla="*/ 6172200 h 6330704"/>
              <a:gd name="connsiteX2" fmla="*/ 0 w 1029242"/>
              <a:gd name="connsiteY2" fmla="*/ 6172200 h 6330704"/>
              <a:gd name="connsiteX3" fmla="*/ 0 w 1029242"/>
              <a:gd name="connsiteY3" fmla="*/ 457200 h 6330704"/>
              <a:gd name="connsiteX4" fmla="*/ 133911 w 1029242"/>
              <a:gd name="connsiteY4" fmla="*/ 133911 h 6330704"/>
              <a:gd name="connsiteX5" fmla="*/ 457201 w 1029242"/>
              <a:gd name="connsiteY5" fmla="*/ 1 h 6330704"/>
              <a:gd name="connsiteX6" fmla="*/ 457200 w 1029242"/>
              <a:gd name="connsiteY6" fmla="*/ 0 h 6330704"/>
              <a:gd name="connsiteX7" fmla="*/ 457200 w 1029242"/>
              <a:gd name="connsiteY7" fmla="*/ 0 h 6330704"/>
              <a:gd name="connsiteX8" fmla="*/ 780489 w 1029242"/>
              <a:gd name="connsiteY8" fmla="*/ 133911 h 6330704"/>
              <a:gd name="connsiteX9" fmla="*/ 914399 w 1029242"/>
              <a:gd name="connsiteY9" fmla="*/ 457201 h 6330704"/>
              <a:gd name="connsiteX10" fmla="*/ 1029242 w 1029242"/>
              <a:gd name="connsiteY10" fmla="*/ 6330704 h 6330704"/>
              <a:gd name="connsiteX0" fmla="*/ 0 w 964937"/>
              <a:gd name="connsiteY0" fmla="*/ 6172200 h 6306905"/>
              <a:gd name="connsiteX1" fmla="*/ 0 w 964937"/>
              <a:gd name="connsiteY1" fmla="*/ 6172200 h 6306905"/>
              <a:gd name="connsiteX2" fmla="*/ 0 w 964937"/>
              <a:gd name="connsiteY2" fmla="*/ 6172200 h 6306905"/>
              <a:gd name="connsiteX3" fmla="*/ 0 w 964937"/>
              <a:gd name="connsiteY3" fmla="*/ 457200 h 6306905"/>
              <a:gd name="connsiteX4" fmla="*/ 133911 w 964937"/>
              <a:gd name="connsiteY4" fmla="*/ 133911 h 6306905"/>
              <a:gd name="connsiteX5" fmla="*/ 457201 w 964937"/>
              <a:gd name="connsiteY5" fmla="*/ 1 h 6306905"/>
              <a:gd name="connsiteX6" fmla="*/ 457200 w 964937"/>
              <a:gd name="connsiteY6" fmla="*/ 0 h 6306905"/>
              <a:gd name="connsiteX7" fmla="*/ 457200 w 964937"/>
              <a:gd name="connsiteY7" fmla="*/ 0 h 6306905"/>
              <a:gd name="connsiteX8" fmla="*/ 780489 w 964937"/>
              <a:gd name="connsiteY8" fmla="*/ 133911 h 6306905"/>
              <a:gd name="connsiteX9" fmla="*/ 914399 w 964937"/>
              <a:gd name="connsiteY9" fmla="*/ 457201 h 6306905"/>
              <a:gd name="connsiteX10" fmla="*/ 964937 w 964937"/>
              <a:gd name="connsiteY10" fmla="*/ 6306905 h 6306905"/>
              <a:gd name="connsiteX0" fmla="*/ 0 w 958626"/>
              <a:gd name="connsiteY0" fmla="*/ 6172200 h 6346750"/>
              <a:gd name="connsiteX1" fmla="*/ 0 w 958626"/>
              <a:gd name="connsiteY1" fmla="*/ 6172200 h 6346750"/>
              <a:gd name="connsiteX2" fmla="*/ 0 w 958626"/>
              <a:gd name="connsiteY2" fmla="*/ 6172200 h 6346750"/>
              <a:gd name="connsiteX3" fmla="*/ 0 w 958626"/>
              <a:gd name="connsiteY3" fmla="*/ 457200 h 6346750"/>
              <a:gd name="connsiteX4" fmla="*/ 133911 w 958626"/>
              <a:gd name="connsiteY4" fmla="*/ 133911 h 6346750"/>
              <a:gd name="connsiteX5" fmla="*/ 457201 w 958626"/>
              <a:gd name="connsiteY5" fmla="*/ 1 h 6346750"/>
              <a:gd name="connsiteX6" fmla="*/ 457200 w 958626"/>
              <a:gd name="connsiteY6" fmla="*/ 0 h 6346750"/>
              <a:gd name="connsiteX7" fmla="*/ 457200 w 958626"/>
              <a:gd name="connsiteY7" fmla="*/ 0 h 6346750"/>
              <a:gd name="connsiteX8" fmla="*/ 780489 w 958626"/>
              <a:gd name="connsiteY8" fmla="*/ 133911 h 6346750"/>
              <a:gd name="connsiteX9" fmla="*/ 914399 w 958626"/>
              <a:gd name="connsiteY9" fmla="*/ 457201 h 6346750"/>
              <a:gd name="connsiteX10" fmla="*/ 958626 w 958626"/>
              <a:gd name="connsiteY10" fmla="*/ 6346750 h 6346750"/>
              <a:gd name="connsiteX0" fmla="*/ 0 w 960730"/>
              <a:gd name="connsiteY0" fmla="*/ 6172200 h 6333468"/>
              <a:gd name="connsiteX1" fmla="*/ 0 w 960730"/>
              <a:gd name="connsiteY1" fmla="*/ 6172200 h 6333468"/>
              <a:gd name="connsiteX2" fmla="*/ 0 w 960730"/>
              <a:gd name="connsiteY2" fmla="*/ 6172200 h 6333468"/>
              <a:gd name="connsiteX3" fmla="*/ 0 w 960730"/>
              <a:gd name="connsiteY3" fmla="*/ 457200 h 6333468"/>
              <a:gd name="connsiteX4" fmla="*/ 133911 w 960730"/>
              <a:gd name="connsiteY4" fmla="*/ 133911 h 6333468"/>
              <a:gd name="connsiteX5" fmla="*/ 457201 w 960730"/>
              <a:gd name="connsiteY5" fmla="*/ 1 h 6333468"/>
              <a:gd name="connsiteX6" fmla="*/ 457200 w 960730"/>
              <a:gd name="connsiteY6" fmla="*/ 0 h 6333468"/>
              <a:gd name="connsiteX7" fmla="*/ 457200 w 960730"/>
              <a:gd name="connsiteY7" fmla="*/ 0 h 6333468"/>
              <a:gd name="connsiteX8" fmla="*/ 780489 w 960730"/>
              <a:gd name="connsiteY8" fmla="*/ 133911 h 6333468"/>
              <a:gd name="connsiteX9" fmla="*/ 914399 w 960730"/>
              <a:gd name="connsiteY9" fmla="*/ 457201 h 6333468"/>
              <a:gd name="connsiteX10" fmla="*/ 960730 w 960730"/>
              <a:gd name="connsiteY10" fmla="*/ 6333468 h 6333468"/>
              <a:gd name="connsiteX0" fmla="*/ 0 w 962833"/>
              <a:gd name="connsiteY0" fmla="*/ 6172200 h 6320186"/>
              <a:gd name="connsiteX1" fmla="*/ 0 w 962833"/>
              <a:gd name="connsiteY1" fmla="*/ 6172200 h 6320186"/>
              <a:gd name="connsiteX2" fmla="*/ 0 w 962833"/>
              <a:gd name="connsiteY2" fmla="*/ 6172200 h 6320186"/>
              <a:gd name="connsiteX3" fmla="*/ 0 w 962833"/>
              <a:gd name="connsiteY3" fmla="*/ 457200 h 6320186"/>
              <a:gd name="connsiteX4" fmla="*/ 133911 w 962833"/>
              <a:gd name="connsiteY4" fmla="*/ 133911 h 6320186"/>
              <a:gd name="connsiteX5" fmla="*/ 457201 w 962833"/>
              <a:gd name="connsiteY5" fmla="*/ 1 h 6320186"/>
              <a:gd name="connsiteX6" fmla="*/ 457200 w 962833"/>
              <a:gd name="connsiteY6" fmla="*/ 0 h 6320186"/>
              <a:gd name="connsiteX7" fmla="*/ 457200 w 962833"/>
              <a:gd name="connsiteY7" fmla="*/ 0 h 6320186"/>
              <a:gd name="connsiteX8" fmla="*/ 780489 w 962833"/>
              <a:gd name="connsiteY8" fmla="*/ 133911 h 6320186"/>
              <a:gd name="connsiteX9" fmla="*/ 914399 w 962833"/>
              <a:gd name="connsiteY9" fmla="*/ 457201 h 6320186"/>
              <a:gd name="connsiteX10" fmla="*/ 962833 w 962833"/>
              <a:gd name="connsiteY10" fmla="*/ 6320186 h 632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2833" h="6320186">
                <a:moveTo>
                  <a:pt x="0" y="6172200"/>
                </a:moveTo>
                <a:lnTo>
                  <a:pt x="0" y="6172200"/>
                </a:lnTo>
                <a:lnTo>
                  <a:pt x="0" y="6172200"/>
                </a:lnTo>
                <a:lnTo>
                  <a:pt x="0" y="457200"/>
                </a:lnTo>
                <a:cubicBezTo>
                  <a:pt x="0" y="335943"/>
                  <a:pt x="48169" y="219652"/>
                  <a:pt x="133911" y="133911"/>
                </a:cubicBezTo>
                <a:cubicBezTo>
                  <a:pt x="219653" y="48169"/>
                  <a:pt x="335944" y="0"/>
                  <a:pt x="457201" y="1"/>
                </a:cubicBezTo>
                <a:lnTo>
                  <a:pt x="457200" y="0"/>
                </a:lnTo>
                <a:lnTo>
                  <a:pt x="457200" y="0"/>
                </a:lnTo>
                <a:cubicBezTo>
                  <a:pt x="578457" y="0"/>
                  <a:pt x="694748" y="48169"/>
                  <a:pt x="780489" y="133911"/>
                </a:cubicBezTo>
                <a:cubicBezTo>
                  <a:pt x="866231" y="219653"/>
                  <a:pt x="914400" y="335944"/>
                  <a:pt x="914399" y="457201"/>
                </a:cubicBezTo>
                <a:cubicBezTo>
                  <a:pt x="943191" y="1489568"/>
                  <a:pt x="870354" y="4525828"/>
                  <a:pt x="962833" y="6320186"/>
                </a:cubicBezTo>
              </a:path>
            </a:pathLst>
          </a:custGeom>
          <a:solidFill>
            <a:schemeClr val="bg2">
              <a:lumMod val="40000"/>
              <a:lumOff val="60000"/>
              <a:alpha val="8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1" name="Freeform 20"/>
          <p:cNvSpPr/>
          <p:nvPr/>
        </p:nvSpPr>
        <p:spPr>
          <a:xfrm rot="15669120">
            <a:off x="4038986" y="-17105"/>
            <a:ext cx="1788669" cy="8821162"/>
          </a:xfrm>
          <a:custGeom>
            <a:avLst/>
            <a:gdLst>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0 w 2209695"/>
              <a:gd name="connsiteY9" fmla="*/ 9154402 h 9154402"/>
              <a:gd name="connsiteX10" fmla="*/ 0 w 2209695"/>
              <a:gd name="connsiteY10" fmla="*/ 1104848 h 9154402"/>
              <a:gd name="connsiteX11" fmla="*/ 323604 w 2209695"/>
              <a:gd name="connsiteY11" fmla="*/ 323603 h 9154402"/>
              <a:gd name="connsiteX12" fmla="*/ 1104850 w 2209695"/>
              <a:gd name="connsiteY12" fmla="*/ 2 h 9154402"/>
              <a:gd name="connsiteX13" fmla="*/ 1104848 w 2209695"/>
              <a:gd name="connsiteY13"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0 w 2209695"/>
              <a:gd name="connsiteY9" fmla="*/ 9154402 h 9154402"/>
              <a:gd name="connsiteX10" fmla="*/ 1503 w 2209695"/>
              <a:gd name="connsiteY10" fmla="*/ 8780893 h 9154402"/>
              <a:gd name="connsiteX11" fmla="*/ 0 w 2209695"/>
              <a:gd name="connsiteY11" fmla="*/ 1104848 h 9154402"/>
              <a:gd name="connsiteX12" fmla="*/ 323604 w 2209695"/>
              <a:gd name="connsiteY12" fmla="*/ 323603 h 9154402"/>
              <a:gd name="connsiteX13" fmla="*/ 1104850 w 2209695"/>
              <a:gd name="connsiteY13" fmla="*/ 2 h 9154402"/>
              <a:gd name="connsiteX14" fmla="*/ 1104848 w 2209695"/>
              <a:gd name="connsiteY14"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1503 w 2209695"/>
              <a:gd name="connsiteY9" fmla="*/ 8780893 h 9154402"/>
              <a:gd name="connsiteX10" fmla="*/ 0 w 2209695"/>
              <a:gd name="connsiteY10" fmla="*/ 1104848 h 9154402"/>
              <a:gd name="connsiteX11" fmla="*/ 323604 w 2209695"/>
              <a:gd name="connsiteY11" fmla="*/ 323603 h 9154402"/>
              <a:gd name="connsiteX12" fmla="*/ 1104850 w 2209695"/>
              <a:gd name="connsiteY12" fmla="*/ 2 h 9154402"/>
              <a:gd name="connsiteX13" fmla="*/ 1104848 w 2209695"/>
              <a:gd name="connsiteY13"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1503 w 2209695"/>
              <a:gd name="connsiteY8" fmla="*/ 8780893 h 9154402"/>
              <a:gd name="connsiteX9" fmla="*/ 0 w 2209695"/>
              <a:gd name="connsiteY9" fmla="*/ 1104848 h 9154402"/>
              <a:gd name="connsiteX10" fmla="*/ 323604 w 2209695"/>
              <a:gd name="connsiteY10" fmla="*/ 323603 h 9154402"/>
              <a:gd name="connsiteX11" fmla="*/ 1104850 w 2209695"/>
              <a:gd name="connsiteY11" fmla="*/ 2 h 9154402"/>
              <a:gd name="connsiteX12" fmla="*/ 1104848 w 2209695"/>
              <a:gd name="connsiteY12" fmla="*/ 0 h 9154402"/>
              <a:gd name="connsiteX0" fmla="*/ 1144487 w 2249334"/>
              <a:gd name="connsiteY0" fmla="*/ 0 h 9154755"/>
              <a:gd name="connsiteX1" fmla="*/ 1144487 w 2249334"/>
              <a:gd name="connsiteY1" fmla="*/ 0 h 9154755"/>
              <a:gd name="connsiteX2" fmla="*/ 1925732 w 2249334"/>
              <a:gd name="connsiteY2" fmla="*/ 323604 h 9154755"/>
              <a:gd name="connsiteX3" fmla="*/ 2249333 w 2249334"/>
              <a:gd name="connsiteY3" fmla="*/ 1104850 h 9154755"/>
              <a:gd name="connsiteX4" fmla="*/ 2249334 w 2249334"/>
              <a:gd name="connsiteY4" fmla="*/ 9154402 h 9154755"/>
              <a:gd name="connsiteX5" fmla="*/ 2249334 w 2249334"/>
              <a:gd name="connsiteY5" fmla="*/ 9154402 h 9154755"/>
              <a:gd name="connsiteX6" fmla="*/ 2249334 w 2249334"/>
              <a:gd name="connsiteY6" fmla="*/ 9154402 h 9154755"/>
              <a:gd name="connsiteX7" fmla="*/ 0 w 2249334"/>
              <a:gd name="connsiteY7" fmla="*/ 9154755 h 9154755"/>
              <a:gd name="connsiteX8" fmla="*/ 41142 w 2249334"/>
              <a:gd name="connsiteY8" fmla="*/ 8780893 h 9154755"/>
              <a:gd name="connsiteX9" fmla="*/ 39639 w 2249334"/>
              <a:gd name="connsiteY9" fmla="*/ 1104848 h 9154755"/>
              <a:gd name="connsiteX10" fmla="*/ 363243 w 2249334"/>
              <a:gd name="connsiteY10" fmla="*/ 323603 h 9154755"/>
              <a:gd name="connsiteX11" fmla="*/ 1144489 w 2249334"/>
              <a:gd name="connsiteY11" fmla="*/ 2 h 9154755"/>
              <a:gd name="connsiteX12" fmla="*/ 1144487 w 2249334"/>
              <a:gd name="connsiteY12" fmla="*/ 0 h 9154755"/>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1503 w 2209695"/>
              <a:gd name="connsiteY7" fmla="*/ 8780893 h 9154402"/>
              <a:gd name="connsiteX8" fmla="*/ 0 w 2209695"/>
              <a:gd name="connsiteY8" fmla="*/ 1104848 h 9154402"/>
              <a:gd name="connsiteX9" fmla="*/ 323604 w 2209695"/>
              <a:gd name="connsiteY9" fmla="*/ 323603 h 9154402"/>
              <a:gd name="connsiteX10" fmla="*/ 1104850 w 2209695"/>
              <a:gd name="connsiteY10" fmla="*/ 2 h 9154402"/>
              <a:gd name="connsiteX11" fmla="*/ 1104848 w 2209695"/>
              <a:gd name="connsiteY11"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37157 w 2209695"/>
              <a:gd name="connsiteY7" fmla="*/ 8792966 h 9154402"/>
              <a:gd name="connsiteX8" fmla="*/ 0 w 2209695"/>
              <a:gd name="connsiteY8" fmla="*/ 1104848 h 9154402"/>
              <a:gd name="connsiteX9" fmla="*/ 323604 w 2209695"/>
              <a:gd name="connsiteY9" fmla="*/ 323603 h 9154402"/>
              <a:gd name="connsiteX10" fmla="*/ 1104850 w 2209695"/>
              <a:gd name="connsiteY10" fmla="*/ 2 h 9154402"/>
              <a:gd name="connsiteX11" fmla="*/ 1104848 w 2209695"/>
              <a:gd name="connsiteY11" fmla="*/ 0 h 9154402"/>
              <a:gd name="connsiteX0" fmla="*/ 37157 w 2301135"/>
              <a:gd name="connsiteY0" fmla="*/ 8792966 h 9245842"/>
              <a:gd name="connsiteX1" fmla="*/ 0 w 2301135"/>
              <a:gd name="connsiteY1" fmla="*/ 1104848 h 9245842"/>
              <a:gd name="connsiteX2" fmla="*/ 323604 w 2301135"/>
              <a:gd name="connsiteY2" fmla="*/ 323603 h 9245842"/>
              <a:gd name="connsiteX3" fmla="*/ 1104850 w 2301135"/>
              <a:gd name="connsiteY3" fmla="*/ 2 h 9245842"/>
              <a:gd name="connsiteX4" fmla="*/ 1104848 w 2301135"/>
              <a:gd name="connsiteY4" fmla="*/ 0 h 9245842"/>
              <a:gd name="connsiteX5" fmla="*/ 1104848 w 2301135"/>
              <a:gd name="connsiteY5" fmla="*/ 0 h 9245842"/>
              <a:gd name="connsiteX6" fmla="*/ 1886093 w 2301135"/>
              <a:gd name="connsiteY6" fmla="*/ 323604 h 9245842"/>
              <a:gd name="connsiteX7" fmla="*/ 2209694 w 2301135"/>
              <a:gd name="connsiteY7" fmla="*/ 1104850 h 9245842"/>
              <a:gd name="connsiteX8" fmla="*/ 2209695 w 2301135"/>
              <a:gd name="connsiteY8" fmla="*/ 9154402 h 9245842"/>
              <a:gd name="connsiteX9" fmla="*/ 2209695 w 2301135"/>
              <a:gd name="connsiteY9" fmla="*/ 9154402 h 9245842"/>
              <a:gd name="connsiteX10" fmla="*/ 2301135 w 2301135"/>
              <a:gd name="connsiteY10" fmla="*/ 9245842 h 9245842"/>
              <a:gd name="connsiteX0" fmla="*/ 37157 w 2209695"/>
              <a:gd name="connsiteY0" fmla="*/ 8792966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 name="connsiteX0" fmla="*/ 93577 w 2209695"/>
              <a:gd name="connsiteY0" fmla="*/ 8811781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 name="connsiteX0" fmla="*/ 132845 w 2209695"/>
              <a:gd name="connsiteY0" fmla="*/ 8856931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 name="connsiteX0" fmla="*/ 70836 w 2209695"/>
              <a:gd name="connsiteY0" fmla="*/ 8848823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695" h="9154402">
                <a:moveTo>
                  <a:pt x="70836" y="8848823"/>
                </a:moveTo>
                <a:lnTo>
                  <a:pt x="0" y="1104848"/>
                </a:lnTo>
                <a:cubicBezTo>
                  <a:pt x="0" y="811824"/>
                  <a:pt x="116404" y="530802"/>
                  <a:pt x="323604" y="323603"/>
                </a:cubicBezTo>
                <a:cubicBezTo>
                  <a:pt x="530804" y="116404"/>
                  <a:pt x="811826" y="1"/>
                  <a:pt x="1104850" y="2"/>
                </a:cubicBezTo>
                <a:lnTo>
                  <a:pt x="1104848" y="0"/>
                </a:lnTo>
                <a:lnTo>
                  <a:pt x="1104848" y="0"/>
                </a:lnTo>
                <a:cubicBezTo>
                  <a:pt x="1397872" y="0"/>
                  <a:pt x="1678894" y="116404"/>
                  <a:pt x="1886093" y="323604"/>
                </a:cubicBezTo>
                <a:cubicBezTo>
                  <a:pt x="2093292" y="530804"/>
                  <a:pt x="2209695" y="811826"/>
                  <a:pt x="2209694" y="1104850"/>
                </a:cubicBezTo>
                <a:cubicBezTo>
                  <a:pt x="2209694" y="3788034"/>
                  <a:pt x="2209695" y="6471218"/>
                  <a:pt x="2209695" y="9154402"/>
                </a:cubicBezTo>
                <a:lnTo>
                  <a:pt x="2209695" y="9154402"/>
                </a:lnTo>
              </a:path>
            </a:pathLst>
          </a:cu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6" name="Freeform 25"/>
          <p:cNvSpPr/>
          <p:nvPr/>
        </p:nvSpPr>
        <p:spPr>
          <a:xfrm rot="15660000">
            <a:off x="6127955" y="621077"/>
            <a:ext cx="932370" cy="5296611"/>
          </a:xfrm>
          <a:custGeom>
            <a:avLst/>
            <a:gdLst>
              <a:gd name="connsiteX0" fmla="*/ 457200 w 914400"/>
              <a:gd name="connsiteY0" fmla="*/ 0 h 6172200"/>
              <a:gd name="connsiteX1" fmla="*/ 457200 w 914400"/>
              <a:gd name="connsiteY1" fmla="*/ 0 h 6172200"/>
              <a:gd name="connsiteX2" fmla="*/ 780489 w 914400"/>
              <a:gd name="connsiteY2" fmla="*/ 133911 h 6172200"/>
              <a:gd name="connsiteX3" fmla="*/ 914399 w 914400"/>
              <a:gd name="connsiteY3" fmla="*/ 457201 h 6172200"/>
              <a:gd name="connsiteX4" fmla="*/ 914400 w 914400"/>
              <a:gd name="connsiteY4" fmla="*/ 6172200 h 6172200"/>
              <a:gd name="connsiteX5" fmla="*/ 914400 w 914400"/>
              <a:gd name="connsiteY5" fmla="*/ 6172200 h 6172200"/>
              <a:gd name="connsiteX6" fmla="*/ 914400 w 914400"/>
              <a:gd name="connsiteY6" fmla="*/ 6172200 h 6172200"/>
              <a:gd name="connsiteX7" fmla="*/ 0 w 914400"/>
              <a:gd name="connsiteY7" fmla="*/ 6172200 h 6172200"/>
              <a:gd name="connsiteX8" fmla="*/ 0 w 914400"/>
              <a:gd name="connsiteY8" fmla="*/ 6172200 h 6172200"/>
              <a:gd name="connsiteX9" fmla="*/ 0 w 914400"/>
              <a:gd name="connsiteY9" fmla="*/ 6172200 h 6172200"/>
              <a:gd name="connsiteX10" fmla="*/ 0 w 914400"/>
              <a:gd name="connsiteY10" fmla="*/ 457200 h 6172200"/>
              <a:gd name="connsiteX11" fmla="*/ 133911 w 914400"/>
              <a:gd name="connsiteY11" fmla="*/ 133911 h 6172200"/>
              <a:gd name="connsiteX12" fmla="*/ 457201 w 914400"/>
              <a:gd name="connsiteY12" fmla="*/ 1 h 6172200"/>
              <a:gd name="connsiteX13" fmla="*/ 457200 w 914400"/>
              <a:gd name="connsiteY13" fmla="*/ 0 h 6172200"/>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14400 w 953241"/>
              <a:gd name="connsiteY5" fmla="*/ 6172200 h 6328114"/>
              <a:gd name="connsiteX6" fmla="*/ 953241 w 953241"/>
              <a:gd name="connsiteY6" fmla="*/ 6328114 h 6328114"/>
              <a:gd name="connsiteX7" fmla="*/ 0 w 953241"/>
              <a:gd name="connsiteY7" fmla="*/ 6172200 h 6328114"/>
              <a:gd name="connsiteX8" fmla="*/ 0 w 953241"/>
              <a:gd name="connsiteY8" fmla="*/ 6172200 h 6328114"/>
              <a:gd name="connsiteX9" fmla="*/ 0 w 953241"/>
              <a:gd name="connsiteY9" fmla="*/ 6172200 h 6328114"/>
              <a:gd name="connsiteX10" fmla="*/ 0 w 953241"/>
              <a:gd name="connsiteY10" fmla="*/ 457200 h 6328114"/>
              <a:gd name="connsiteX11" fmla="*/ 133911 w 953241"/>
              <a:gd name="connsiteY11" fmla="*/ 133911 h 6328114"/>
              <a:gd name="connsiteX12" fmla="*/ 457201 w 953241"/>
              <a:gd name="connsiteY12" fmla="*/ 1 h 6328114"/>
              <a:gd name="connsiteX13" fmla="*/ 457200 w 953241"/>
              <a:gd name="connsiteY13"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53241 w 953241"/>
              <a:gd name="connsiteY5" fmla="*/ 6328114 h 6328114"/>
              <a:gd name="connsiteX6" fmla="*/ 0 w 953241"/>
              <a:gd name="connsiteY6" fmla="*/ 6172200 h 6328114"/>
              <a:gd name="connsiteX7" fmla="*/ 0 w 953241"/>
              <a:gd name="connsiteY7" fmla="*/ 6172200 h 6328114"/>
              <a:gd name="connsiteX8" fmla="*/ 0 w 953241"/>
              <a:gd name="connsiteY8" fmla="*/ 6172200 h 6328114"/>
              <a:gd name="connsiteX9" fmla="*/ 0 w 953241"/>
              <a:gd name="connsiteY9" fmla="*/ 457200 h 6328114"/>
              <a:gd name="connsiteX10" fmla="*/ 133911 w 953241"/>
              <a:gd name="connsiteY10" fmla="*/ 133911 h 6328114"/>
              <a:gd name="connsiteX11" fmla="*/ 457201 w 953241"/>
              <a:gd name="connsiteY11" fmla="*/ 1 h 6328114"/>
              <a:gd name="connsiteX12" fmla="*/ 457200 w 953241"/>
              <a:gd name="connsiteY12" fmla="*/ 0 h 6328114"/>
              <a:gd name="connsiteX0" fmla="*/ 457200 w 1105641"/>
              <a:gd name="connsiteY0" fmla="*/ 0 h 6328114"/>
              <a:gd name="connsiteX1" fmla="*/ 457200 w 1105641"/>
              <a:gd name="connsiteY1" fmla="*/ 0 h 6328114"/>
              <a:gd name="connsiteX2" fmla="*/ 780489 w 1105641"/>
              <a:gd name="connsiteY2" fmla="*/ 133911 h 6328114"/>
              <a:gd name="connsiteX3" fmla="*/ 914399 w 1105641"/>
              <a:gd name="connsiteY3" fmla="*/ 457201 h 6328114"/>
              <a:gd name="connsiteX4" fmla="*/ 953241 w 1105641"/>
              <a:gd name="connsiteY4" fmla="*/ 6328114 h 6328114"/>
              <a:gd name="connsiteX5" fmla="*/ 0 w 1105641"/>
              <a:gd name="connsiteY5" fmla="*/ 6172200 h 6328114"/>
              <a:gd name="connsiteX6" fmla="*/ 0 w 1105641"/>
              <a:gd name="connsiteY6" fmla="*/ 6172200 h 6328114"/>
              <a:gd name="connsiteX7" fmla="*/ 0 w 1105641"/>
              <a:gd name="connsiteY7" fmla="*/ 6172200 h 6328114"/>
              <a:gd name="connsiteX8" fmla="*/ 0 w 1105641"/>
              <a:gd name="connsiteY8" fmla="*/ 457200 h 6328114"/>
              <a:gd name="connsiteX9" fmla="*/ 133911 w 1105641"/>
              <a:gd name="connsiteY9" fmla="*/ 133911 h 6328114"/>
              <a:gd name="connsiteX10" fmla="*/ 457201 w 1105641"/>
              <a:gd name="connsiteY10" fmla="*/ 1 h 6328114"/>
              <a:gd name="connsiteX11" fmla="*/ 457200 w 1105641"/>
              <a:gd name="connsiteY11"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53241 w 953241"/>
              <a:gd name="connsiteY4" fmla="*/ 6328114 h 6328114"/>
              <a:gd name="connsiteX5" fmla="*/ 0 w 953241"/>
              <a:gd name="connsiteY5" fmla="*/ 6172200 h 6328114"/>
              <a:gd name="connsiteX6" fmla="*/ 0 w 953241"/>
              <a:gd name="connsiteY6" fmla="*/ 6172200 h 6328114"/>
              <a:gd name="connsiteX7" fmla="*/ 0 w 953241"/>
              <a:gd name="connsiteY7" fmla="*/ 6172200 h 6328114"/>
              <a:gd name="connsiteX8" fmla="*/ 0 w 953241"/>
              <a:gd name="connsiteY8" fmla="*/ 457200 h 6328114"/>
              <a:gd name="connsiteX9" fmla="*/ 133911 w 953241"/>
              <a:gd name="connsiteY9" fmla="*/ 133911 h 6328114"/>
              <a:gd name="connsiteX10" fmla="*/ 457201 w 953241"/>
              <a:gd name="connsiteY10" fmla="*/ 1 h 6328114"/>
              <a:gd name="connsiteX11" fmla="*/ 457200 w 953241"/>
              <a:gd name="connsiteY11" fmla="*/ 0 h 6328114"/>
              <a:gd name="connsiteX0" fmla="*/ 457200 w 943191"/>
              <a:gd name="connsiteY0" fmla="*/ 0 h 6312729"/>
              <a:gd name="connsiteX1" fmla="*/ 457200 w 943191"/>
              <a:gd name="connsiteY1" fmla="*/ 0 h 6312729"/>
              <a:gd name="connsiteX2" fmla="*/ 780489 w 943191"/>
              <a:gd name="connsiteY2" fmla="*/ 133911 h 6312729"/>
              <a:gd name="connsiteX3" fmla="*/ 914399 w 943191"/>
              <a:gd name="connsiteY3" fmla="*/ 457201 h 6312729"/>
              <a:gd name="connsiteX4" fmla="*/ 942064 w 943191"/>
              <a:gd name="connsiteY4" fmla="*/ 6312729 h 6312729"/>
              <a:gd name="connsiteX5" fmla="*/ 0 w 943191"/>
              <a:gd name="connsiteY5" fmla="*/ 6172200 h 6312729"/>
              <a:gd name="connsiteX6" fmla="*/ 0 w 943191"/>
              <a:gd name="connsiteY6" fmla="*/ 6172200 h 6312729"/>
              <a:gd name="connsiteX7" fmla="*/ 0 w 943191"/>
              <a:gd name="connsiteY7" fmla="*/ 6172200 h 6312729"/>
              <a:gd name="connsiteX8" fmla="*/ 0 w 943191"/>
              <a:gd name="connsiteY8" fmla="*/ 457200 h 6312729"/>
              <a:gd name="connsiteX9" fmla="*/ 133911 w 943191"/>
              <a:gd name="connsiteY9" fmla="*/ 133911 h 6312729"/>
              <a:gd name="connsiteX10" fmla="*/ 457201 w 943191"/>
              <a:gd name="connsiteY10" fmla="*/ 1 h 6312729"/>
              <a:gd name="connsiteX11" fmla="*/ 457200 w 943191"/>
              <a:gd name="connsiteY11" fmla="*/ 0 h 6312729"/>
              <a:gd name="connsiteX0" fmla="*/ 0 w 1033504"/>
              <a:gd name="connsiteY0" fmla="*/ 6172200 h 6404169"/>
              <a:gd name="connsiteX1" fmla="*/ 0 w 1033504"/>
              <a:gd name="connsiteY1" fmla="*/ 6172200 h 6404169"/>
              <a:gd name="connsiteX2" fmla="*/ 0 w 1033504"/>
              <a:gd name="connsiteY2" fmla="*/ 6172200 h 6404169"/>
              <a:gd name="connsiteX3" fmla="*/ 0 w 1033504"/>
              <a:gd name="connsiteY3" fmla="*/ 457200 h 6404169"/>
              <a:gd name="connsiteX4" fmla="*/ 133911 w 1033504"/>
              <a:gd name="connsiteY4" fmla="*/ 133911 h 6404169"/>
              <a:gd name="connsiteX5" fmla="*/ 457201 w 1033504"/>
              <a:gd name="connsiteY5" fmla="*/ 1 h 6404169"/>
              <a:gd name="connsiteX6" fmla="*/ 457200 w 1033504"/>
              <a:gd name="connsiteY6" fmla="*/ 0 h 6404169"/>
              <a:gd name="connsiteX7" fmla="*/ 457200 w 1033504"/>
              <a:gd name="connsiteY7" fmla="*/ 0 h 6404169"/>
              <a:gd name="connsiteX8" fmla="*/ 780489 w 1033504"/>
              <a:gd name="connsiteY8" fmla="*/ 133911 h 6404169"/>
              <a:gd name="connsiteX9" fmla="*/ 914399 w 1033504"/>
              <a:gd name="connsiteY9" fmla="*/ 457201 h 6404169"/>
              <a:gd name="connsiteX10" fmla="*/ 1033504 w 1033504"/>
              <a:gd name="connsiteY10" fmla="*/ 6404169 h 6404169"/>
              <a:gd name="connsiteX0" fmla="*/ 0 w 1007327"/>
              <a:gd name="connsiteY0" fmla="*/ 6172200 h 6354462"/>
              <a:gd name="connsiteX1" fmla="*/ 0 w 1007327"/>
              <a:gd name="connsiteY1" fmla="*/ 6172200 h 6354462"/>
              <a:gd name="connsiteX2" fmla="*/ 0 w 1007327"/>
              <a:gd name="connsiteY2" fmla="*/ 6172200 h 6354462"/>
              <a:gd name="connsiteX3" fmla="*/ 0 w 1007327"/>
              <a:gd name="connsiteY3" fmla="*/ 457200 h 6354462"/>
              <a:gd name="connsiteX4" fmla="*/ 133911 w 1007327"/>
              <a:gd name="connsiteY4" fmla="*/ 133911 h 6354462"/>
              <a:gd name="connsiteX5" fmla="*/ 457201 w 1007327"/>
              <a:gd name="connsiteY5" fmla="*/ 1 h 6354462"/>
              <a:gd name="connsiteX6" fmla="*/ 457200 w 1007327"/>
              <a:gd name="connsiteY6" fmla="*/ 0 h 6354462"/>
              <a:gd name="connsiteX7" fmla="*/ 457200 w 1007327"/>
              <a:gd name="connsiteY7" fmla="*/ 0 h 6354462"/>
              <a:gd name="connsiteX8" fmla="*/ 780489 w 1007327"/>
              <a:gd name="connsiteY8" fmla="*/ 133911 h 6354462"/>
              <a:gd name="connsiteX9" fmla="*/ 914399 w 1007327"/>
              <a:gd name="connsiteY9" fmla="*/ 457201 h 6354462"/>
              <a:gd name="connsiteX10" fmla="*/ 1007327 w 1007327"/>
              <a:gd name="connsiteY10" fmla="*/ 6354462 h 6354462"/>
              <a:gd name="connsiteX0" fmla="*/ 0 w 1029242"/>
              <a:gd name="connsiteY0" fmla="*/ 6172200 h 6330704"/>
              <a:gd name="connsiteX1" fmla="*/ 0 w 1029242"/>
              <a:gd name="connsiteY1" fmla="*/ 6172200 h 6330704"/>
              <a:gd name="connsiteX2" fmla="*/ 0 w 1029242"/>
              <a:gd name="connsiteY2" fmla="*/ 6172200 h 6330704"/>
              <a:gd name="connsiteX3" fmla="*/ 0 w 1029242"/>
              <a:gd name="connsiteY3" fmla="*/ 457200 h 6330704"/>
              <a:gd name="connsiteX4" fmla="*/ 133911 w 1029242"/>
              <a:gd name="connsiteY4" fmla="*/ 133911 h 6330704"/>
              <a:gd name="connsiteX5" fmla="*/ 457201 w 1029242"/>
              <a:gd name="connsiteY5" fmla="*/ 1 h 6330704"/>
              <a:gd name="connsiteX6" fmla="*/ 457200 w 1029242"/>
              <a:gd name="connsiteY6" fmla="*/ 0 h 6330704"/>
              <a:gd name="connsiteX7" fmla="*/ 457200 w 1029242"/>
              <a:gd name="connsiteY7" fmla="*/ 0 h 6330704"/>
              <a:gd name="connsiteX8" fmla="*/ 780489 w 1029242"/>
              <a:gd name="connsiteY8" fmla="*/ 133911 h 6330704"/>
              <a:gd name="connsiteX9" fmla="*/ 914399 w 1029242"/>
              <a:gd name="connsiteY9" fmla="*/ 457201 h 6330704"/>
              <a:gd name="connsiteX10" fmla="*/ 1029242 w 1029242"/>
              <a:gd name="connsiteY10" fmla="*/ 6330704 h 6330704"/>
              <a:gd name="connsiteX0" fmla="*/ 0 w 964937"/>
              <a:gd name="connsiteY0" fmla="*/ 6172200 h 6306905"/>
              <a:gd name="connsiteX1" fmla="*/ 0 w 964937"/>
              <a:gd name="connsiteY1" fmla="*/ 6172200 h 6306905"/>
              <a:gd name="connsiteX2" fmla="*/ 0 w 964937"/>
              <a:gd name="connsiteY2" fmla="*/ 6172200 h 6306905"/>
              <a:gd name="connsiteX3" fmla="*/ 0 w 964937"/>
              <a:gd name="connsiteY3" fmla="*/ 457200 h 6306905"/>
              <a:gd name="connsiteX4" fmla="*/ 133911 w 964937"/>
              <a:gd name="connsiteY4" fmla="*/ 133911 h 6306905"/>
              <a:gd name="connsiteX5" fmla="*/ 457201 w 964937"/>
              <a:gd name="connsiteY5" fmla="*/ 1 h 6306905"/>
              <a:gd name="connsiteX6" fmla="*/ 457200 w 964937"/>
              <a:gd name="connsiteY6" fmla="*/ 0 h 6306905"/>
              <a:gd name="connsiteX7" fmla="*/ 457200 w 964937"/>
              <a:gd name="connsiteY7" fmla="*/ 0 h 6306905"/>
              <a:gd name="connsiteX8" fmla="*/ 780489 w 964937"/>
              <a:gd name="connsiteY8" fmla="*/ 133911 h 6306905"/>
              <a:gd name="connsiteX9" fmla="*/ 914399 w 964937"/>
              <a:gd name="connsiteY9" fmla="*/ 457201 h 6306905"/>
              <a:gd name="connsiteX10" fmla="*/ 964937 w 964937"/>
              <a:gd name="connsiteY10" fmla="*/ 6306905 h 6306905"/>
              <a:gd name="connsiteX0" fmla="*/ 0 w 958626"/>
              <a:gd name="connsiteY0" fmla="*/ 6172200 h 6346750"/>
              <a:gd name="connsiteX1" fmla="*/ 0 w 958626"/>
              <a:gd name="connsiteY1" fmla="*/ 6172200 h 6346750"/>
              <a:gd name="connsiteX2" fmla="*/ 0 w 958626"/>
              <a:gd name="connsiteY2" fmla="*/ 6172200 h 6346750"/>
              <a:gd name="connsiteX3" fmla="*/ 0 w 958626"/>
              <a:gd name="connsiteY3" fmla="*/ 457200 h 6346750"/>
              <a:gd name="connsiteX4" fmla="*/ 133911 w 958626"/>
              <a:gd name="connsiteY4" fmla="*/ 133911 h 6346750"/>
              <a:gd name="connsiteX5" fmla="*/ 457201 w 958626"/>
              <a:gd name="connsiteY5" fmla="*/ 1 h 6346750"/>
              <a:gd name="connsiteX6" fmla="*/ 457200 w 958626"/>
              <a:gd name="connsiteY6" fmla="*/ 0 h 6346750"/>
              <a:gd name="connsiteX7" fmla="*/ 457200 w 958626"/>
              <a:gd name="connsiteY7" fmla="*/ 0 h 6346750"/>
              <a:gd name="connsiteX8" fmla="*/ 780489 w 958626"/>
              <a:gd name="connsiteY8" fmla="*/ 133911 h 6346750"/>
              <a:gd name="connsiteX9" fmla="*/ 914399 w 958626"/>
              <a:gd name="connsiteY9" fmla="*/ 457201 h 6346750"/>
              <a:gd name="connsiteX10" fmla="*/ 958626 w 958626"/>
              <a:gd name="connsiteY10" fmla="*/ 6346750 h 6346750"/>
              <a:gd name="connsiteX0" fmla="*/ 0 w 960730"/>
              <a:gd name="connsiteY0" fmla="*/ 6172200 h 6333468"/>
              <a:gd name="connsiteX1" fmla="*/ 0 w 960730"/>
              <a:gd name="connsiteY1" fmla="*/ 6172200 h 6333468"/>
              <a:gd name="connsiteX2" fmla="*/ 0 w 960730"/>
              <a:gd name="connsiteY2" fmla="*/ 6172200 h 6333468"/>
              <a:gd name="connsiteX3" fmla="*/ 0 w 960730"/>
              <a:gd name="connsiteY3" fmla="*/ 457200 h 6333468"/>
              <a:gd name="connsiteX4" fmla="*/ 133911 w 960730"/>
              <a:gd name="connsiteY4" fmla="*/ 133911 h 6333468"/>
              <a:gd name="connsiteX5" fmla="*/ 457201 w 960730"/>
              <a:gd name="connsiteY5" fmla="*/ 1 h 6333468"/>
              <a:gd name="connsiteX6" fmla="*/ 457200 w 960730"/>
              <a:gd name="connsiteY6" fmla="*/ 0 h 6333468"/>
              <a:gd name="connsiteX7" fmla="*/ 457200 w 960730"/>
              <a:gd name="connsiteY7" fmla="*/ 0 h 6333468"/>
              <a:gd name="connsiteX8" fmla="*/ 780489 w 960730"/>
              <a:gd name="connsiteY8" fmla="*/ 133911 h 6333468"/>
              <a:gd name="connsiteX9" fmla="*/ 914399 w 960730"/>
              <a:gd name="connsiteY9" fmla="*/ 457201 h 6333468"/>
              <a:gd name="connsiteX10" fmla="*/ 960730 w 960730"/>
              <a:gd name="connsiteY10" fmla="*/ 6333468 h 6333468"/>
              <a:gd name="connsiteX0" fmla="*/ 0 w 962833"/>
              <a:gd name="connsiteY0" fmla="*/ 6172200 h 6320186"/>
              <a:gd name="connsiteX1" fmla="*/ 0 w 962833"/>
              <a:gd name="connsiteY1" fmla="*/ 6172200 h 6320186"/>
              <a:gd name="connsiteX2" fmla="*/ 0 w 962833"/>
              <a:gd name="connsiteY2" fmla="*/ 6172200 h 6320186"/>
              <a:gd name="connsiteX3" fmla="*/ 0 w 962833"/>
              <a:gd name="connsiteY3" fmla="*/ 457200 h 6320186"/>
              <a:gd name="connsiteX4" fmla="*/ 133911 w 962833"/>
              <a:gd name="connsiteY4" fmla="*/ 133911 h 6320186"/>
              <a:gd name="connsiteX5" fmla="*/ 457201 w 962833"/>
              <a:gd name="connsiteY5" fmla="*/ 1 h 6320186"/>
              <a:gd name="connsiteX6" fmla="*/ 457200 w 962833"/>
              <a:gd name="connsiteY6" fmla="*/ 0 h 6320186"/>
              <a:gd name="connsiteX7" fmla="*/ 457200 w 962833"/>
              <a:gd name="connsiteY7" fmla="*/ 0 h 6320186"/>
              <a:gd name="connsiteX8" fmla="*/ 780489 w 962833"/>
              <a:gd name="connsiteY8" fmla="*/ 133911 h 6320186"/>
              <a:gd name="connsiteX9" fmla="*/ 914399 w 962833"/>
              <a:gd name="connsiteY9" fmla="*/ 457201 h 6320186"/>
              <a:gd name="connsiteX10" fmla="*/ 962833 w 962833"/>
              <a:gd name="connsiteY10" fmla="*/ 6320186 h 632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2833" h="6320186">
                <a:moveTo>
                  <a:pt x="0" y="6172200"/>
                </a:moveTo>
                <a:lnTo>
                  <a:pt x="0" y="6172200"/>
                </a:lnTo>
                <a:lnTo>
                  <a:pt x="0" y="6172200"/>
                </a:lnTo>
                <a:lnTo>
                  <a:pt x="0" y="457200"/>
                </a:lnTo>
                <a:cubicBezTo>
                  <a:pt x="0" y="335943"/>
                  <a:pt x="48169" y="219652"/>
                  <a:pt x="133911" y="133911"/>
                </a:cubicBezTo>
                <a:cubicBezTo>
                  <a:pt x="219653" y="48169"/>
                  <a:pt x="335944" y="0"/>
                  <a:pt x="457201" y="1"/>
                </a:cubicBezTo>
                <a:lnTo>
                  <a:pt x="457200" y="0"/>
                </a:lnTo>
                <a:lnTo>
                  <a:pt x="457200" y="0"/>
                </a:lnTo>
                <a:cubicBezTo>
                  <a:pt x="578457" y="0"/>
                  <a:pt x="694748" y="48169"/>
                  <a:pt x="780489" y="133911"/>
                </a:cubicBezTo>
                <a:cubicBezTo>
                  <a:pt x="866231" y="219653"/>
                  <a:pt x="914400" y="335944"/>
                  <a:pt x="914399" y="457201"/>
                </a:cubicBezTo>
                <a:cubicBezTo>
                  <a:pt x="943191" y="1489568"/>
                  <a:pt x="870354" y="4525828"/>
                  <a:pt x="962833" y="6320186"/>
                </a:cubicBezTo>
              </a:path>
            </a:pathLst>
          </a:custGeom>
          <a:solidFill>
            <a:schemeClr val="tx2">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4" name="Freeform 23"/>
          <p:cNvSpPr/>
          <p:nvPr/>
        </p:nvSpPr>
        <p:spPr>
          <a:xfrm rot="15660000">
            <a:off x="5624128" y="78644"/>
            <a:ext cx="962833" cy="6320186"/>
          </a:xfrm>
          <a:custGeom>
            <a:avLst/>
            <a:gdLst>
              <a:gd name="connsiteX0" fmla="*/ 457200 w 914400"/>
              <a:gd name="connsiteY0" fmla="*/ 0 h 6172200"/>
              <a:gd name="connsiteX1" fmla="*/ 457200 w 914400"/>
              <a:gd name="connsiteY1" fmla="*/ 0 h 6172200"/>
              <a:gd name="connsiteX2" fmla="*/ 780489 w 914400"/>
              <a:gd name="connsiteY2" fmla="*/ 133911 h 6172200"/>
              <a:gd name="connsiteX3" fmla="*/ 914399 w 914400"/>
              <a:gd name="connsiteY3" fmla="*/ 457201 h 6172200"/>
              <a:gd name="connsiteX4" fmla="*/ 914400 w 914400"/>
              <a:gd name="connsiteY4" fmla="*/ 6172200 h 6172200"/>
              <a:gd name="connsiteX5" fmla="*/ 914400 w 914400"/>
              <a:gd name="connsiteY5" fmla="*/ 6172200 h 6172200"/>
              <a:gd name="connsiteX6" fmla="*/ 914400 w 914400"/>
              <a:gd name="connsiteY6" fmla="*/ 6172200 h 6172200"/>
              <a:gd name="connsiteX7" fmla="*/ 0 w 914400"/>
              <a:gd name="connsiteY7" fmla="*/ 6172200 h 6172200"/>
              <a:gd name="connsiteX8" fmla="*/ 0 w 914400"/>
              <a:gd name="connsiteY8" fmla="*/ 6172200 h 6172200"/>
              <a:gd name="connsiteX9" fmla="*/ 0 w 914400"/>
              <a:gd name="connsiteY9" fmla="*/ 6172200 h 6172200"/>
              <a:gd name="connsiteX10" fmla="*/ 0 w 914400"/>
              <a:gd name="connsiteY10" fmla="*/ 457200 h 6172200"/>
              <a:gd name="connsiteX11" fmla="*/ 133911 w 914400"/>
              <a:gd name="connsiteY11" fmla="*/ 133911 h 6172200"/>
              <a:gd name="connsiteX12" fmla="*/ 457201 w 914400"/>
              <a:gd name="connsiteY12" fmla="*/ 1 h 6172200"/>
              <a:gd name="connsiteX13" fmla="*/ 457200 w 914400"/>
              <a:gd name="connsiteY13" fmla="*/ 0 h 6172200"/>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14400 w 953241"/>
              <a:gd name="connsiteY5" fmla="*/ 6172200 h 6328114"/>
              <a:gd name="connsiteX6" fmla="*/ 953241 w 953241"/>
              <a:gd name="connsiteY6" fmla="*/ 6328114 h 6328114"/>
              <a:gd name="connsiteX7" fmla="*/ 0 w 953241"/>
              <a:gd name="connsiteY7" fmla="*/ 6172200 h 6328114"/>
              <a:gd name="connsiteX8" fmla="*/ 0 w 953241"/>
              <a:gd name="connsiteY8" fmla="*/ 6172200 h 6328114"/>
              <a:gd name="connsiteX9" fmla="*/ 0 w 953241"/>
              <a:gd name="connsiteY9" fmla="*/ 6172200 h 6328114"/>
              <a:gd name="connsiteX10" fmla="*/ 0 w 953241"/>
              <a:gd name="connsiteY10" fmla="*/ 457200 h 6328114"/>
              <a:gd name="connsiteX11" fmla="*/ 133911 w 953241"/>
              <a:gd name="connsiteY11" fmla="*/ 133911 h 6328114"/>
              <a:gd name="connsiteX12" fmla="*/ 457201 w 953241"/>
              <a:gd name="connsiteY12" fmla="*/ 1 h 6328114"/>
              <a:gd name="connsiteX13" fmla="*/ 457200 w 953241"/>
              <a:gd name="connsiteY13"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53241 w 953241"/>
              <a:gd name="connsiteY5" fmla="*/ 6328114 h 6328114"/>
              <a:gd name="connsiteX6" fmla="*/ 0 w 953241"/>
              <a:gd name="connsiteY6" fmla="*/ 6172200 h 6328114"/>
              <a:gd name="connsiteX7" fmla="*/ 0 w 953241"/>
              <a:gd name="connsiteY7" fmla="*/ 6172200 h 6328114"/>
              <a:gd name="connsiteX8" fmla="*/ 0 w 953241"/>
              <a:gd name="connsiteY8" fmla="*/ 6172200 h 6328114"/>
              <a:gd name="connsiteX9" fmla="*/ 0 w 953241"/>
              <a:gd name="connsiteY9" fmla="*/ 457200 h 6328114"/>
              <a:gd name="connsiteX10" fmla="*/ 133911 w 953241"/>
              <a:gd name="connsiteY10" fmla="*/ 133911 h 6328114"/>
              <a:gd name="connsiteX11" fmla="*/ 457201 w 953241"/>
              <a:gd name="connsiteY11" fmla="*/ 1 h 6328114"/>
              <a:gd name="connsiteX12" fmla="*/ 457200 w 953241"/>
              <a:gd name="connsiteY12" fmla="*/ 0 h 6328114"/>
              <a:gd name="connsiteX0" fmla="*/ 457200 w 1105641"/>
              <a:gd name="connsiteY0" fmla="*/ 0 h 6328114"/>
              <a:gd name="connsiteX1" fmla="*/ 457200 w 1105641"/>
              <a:gd name="connsiteY1" fmla="*/ 0 h 6328114"/>
              <a:gd name="connsiteX2" fmla="*/ 780489 w 1105641"/>
              <a:gd name="connsiteY2" fmla="*/ 133911 h 6328114"/>
              <a:gd name="connsiteX3" fmla="*/ 914399 w 1105641"/>
              <a:gd name="connsiteY3" fmla="*/ 457201 h 6328114"/>
              <a:gd name="connsiteX4" fmla="*/ 953241 w 1105641"/>
              <a:gd name="connsiteY4" fmla="*/ 6328114 h 6328114"/>
              <a:gd name="connsiteX5" fmla="*/ 0 w 1105641"/>
              <a:gd name="connsiteY5" fmla="*/ 6172200 h 6328114"/>
              <a:gd name="connsiteX6" fmla="*/ 0 w 1105641"/>
              <a:gd name="connsiteY6" fmla="*/ 6172200 h 6328114"/>
              <a:gd name="connsiteX7" fmla="*/ 0 w 1105641"/>
              <a:gd name="connsiteY7" fmla="*/ 6172200 h 6328114"/>
              <a:gd name="connsiteX8" fmla="*/ 0 w 1105641"/>
              <a:gd name="connsiteY8" fmla="*/ 457200 h 6328114"/>
              <a:gd name="connsiteX9" fmla="*/ 133911 w 1105641"/>
              <a:gd name="connsiteY9" fmla="*/ 133911 h 6328114"/>
              <a:gd name="connsiteX10" fmla="*/ 457201 w 1105641"/>
              <a:gd name="connsiteY10" fmla="*/ 1 h 6328114"/>
              <a:gd name="connsiteX11" fmla="*/ 457200 w 1105641"/>
              <a:gd name="connsiteY11"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53241 w 953241"/>
              <a:gd name="connsiteY4" fmla="*/ 6328114 h 6328114"/>
              <a:gd name="connsiteX5" fmla="*/ 0 w 953241"/>
              <a:gd name="connsiteY5" fmla="*/ 6172200 h 6328114"/>
              <a:gd name="connsiteX6" fmla="*/ 0 w 953241"/>
              <a:gd name="connsiteY6" fmla="*/ 6172200 h 6328114"/>
              <a:gd name="connsiteX7" fmla="*/ 0 w 953241"/>
              <a:gd name="connsiteY7" fmla="*/ 6172200 h 6328114"/>
              <a:gd name="connsiteX8" fmla="*/ 0 w 953241"/>
              <a:gd name="connsiteY8" fmla="*/ 457200 h 6328114"/>
              <a:gd name="connsiteX9" fmla="*/ 133911 w 953241"/>
              <a:gd name="connsiteY9" fmla="*/ 133911 h 6328114"/>
              <a:gd name="connsiteX10" fmla="*/ 457201 w 953241"/>
              <a:gd name="connsiteY10" fmla="*/ 1 h 6328114"/>
              <a:gd name="connsiteX11" fmla="*/ 457200 w 953241"/>
              <a:gd name="connsiteY11" fmla="*/ 0 h 6328114"/>
              <a:gd name="connsiteX0" fmla="*/ 457200 w 943191"/>
              <a:gd name="connsiteY0" fmla="*/ 0 h 6312729"/>
              <a:gd name="connsiteX1" fmla="*/ 457200 w 943191"/>
              <a:gd name="connsiteY1" fmla="*/ 0 h 6312729"/>
              <a:gd name="connsiteX2" fmla="*/ 780489 w 943191"/>
              <a:gd name="connsiteY2" fmla="*/ 133911 h 6312729"/>
              <a:gd name="connsiteX3" fmla="*/ 914399 w 943191"/>
              <a:gd name="connsiteY3" fmla="*/ 457201 h 6312729"/>
              <a:gd name="connsiteX4" fmla="*/ 942064 w 943191"/>
              <a:gd name="connsiteY4" fmla="*/ 6312729 h 6312729"/>
              <a:gd name="connsiteX5" fmla="*/ 0 w 943191"/>
              <a:gd name="connsiteY5" fmla="*/ 6172200 h 6312729"/>
              <a:gd name="connsiteX6" fmla="*/ 0 w 943191"/>
              <a:gd name="connsiteY6" fmla="*/ 6172200 h 6312729"/>
              <a:gd name="connsiteX7" fmla="*/ 0 w 943191"/>
              <a:gd name="connsiteY7" fmla="*/ 6172200 h 6312729"/>
              <a:gd name="connsiteX8" fmla="*/ 0 w 943191"/>
              <a:gd name="connsiteY8" fmla="*/ 457200 h 6312729"/>
              <a:gd name="connsiteX9" fmla="*/ 133911 w 943191"/>
              <a:gd name="connsiteY9" fmla="*/ 133911 h 6312729"/>
              <a:gd name="connsiteX10" fmla="*/ 457201 w 943191"/>
              <a:gd name="connsiteY10" fmla="*/ 1 h 6312729"/>
              <a:gd name="connsiteX11" fmla="*/ 457200 w 943191"/>
              <a:gd name="connsiteY11" fmla="*/ 0 h 6312729"/>
              <a:gd name="connsiteX0" fmla="*/ 0 w 1033504"/>
              <a:gd name="connsiteY0" fmla="*/ 6172200 h 6404169"/>
              <a:gd name="connsiteX1" fmla="*/ 0 w 1033504"/>
              <a:gd name="connsiteY1" fmla="*/ 6172200 h 6404169"/>
              <a:gd name="connsiteX2" fmla="*/ 0 w 1033504"/>
              <a:gd name="connsiteY2" fmla="*/ 6172200 h 6404169"/>
              <a:gd name="connsiteX3" fmla="*/ 0 w 1033504"/>
              <a:gd name="connsiteY3" fmla="*/ 457200 h 6404169"/>
              <a:gd name="connsiteX4" fmla="*/ 133911 w 1033504"/>
              <a:gd name="connsiteY4" fmla="*/ 133911 h 6404169"/>
              <a:gd name="connsiteX5" fmla="*/ 457201 w 1033504"/>
              <a:gd name="connsiteY5" fmla="*/ 1 h 6404169"/>
              <a:gd name="connsiteX6" fmla="*/ 457200 w 1033504"/>
              <a:gd name="connsiteY6" fmla="*/ 0 h 6404169"/>
              <a:gd name="connsiteX7" fmla="*/ 457200 w 1033504"/>
              <a:gd name="connsiteY7" fmla="*/ 0 h 6404169"/>
              <a:gd name="connsiteX8" fmla="*/ 780489 w 1033504"/>
              <a:gd name="connsiteY8" fmla="*/ 133911 h 6404169"/>
              <a:gd name="connsiteX9" fmla="*/ 914399 w 1033504"/>
              <a:gd name="connsiteY9" fmla="*/ 457201 h 6404169"/>
              <a:gd name="connsiteX10" fmla="*/ 1033504 w 1033504"/>
              <a:gd name="connsiteY10" fmla="*/ 6404169 h 6404169"/>
              <a:gd name="connsiteX0" fmla="*/ 0 w 1007327"/>
              <a:gd name="connsiteY0" fmla="*/ 6172200 h 6354462"/>
              <a:gd name="connsiteX1" fmla="*/ 0 w 1007327"/>
              <a:gd name="connsiteY1" fmla="*/ 6172200 h 6354462"/>
              <a:gd name="connsiteX2" fmla="*/ 0 w 1007327"/>
              <a:gd name="connsiteY2" fmla="*/ 6172200 h 6354462"/>
              <a:gd name="connsiteX3" fmla="*/ 0 w 1007327"/>
              <a:gd name="connsiteY3" fmla="*/ 457200 h 6354462"/>
              <a:gd name="connsiteX4" fmla="*/ 133911 w 1007327"/>
              <a:gd name="connsiteY4" fmla="*/ 133911 h 6354462"/>
              <a:gd name="connsiteX5" fmla="*/ 457201 w 1007327"/>
              <a:gd name="connsiteY5" fmla="*/ 1 h 6354462"/>
              <a:gd name="connsiteX6" fmla="*/ 457200 w 1007327"/>
              <a:gd name="connsiteY6" fmla="*/ 0 h 6354462"/>
              <a:gd name="connsiteX7" fmla="*/ 457200 w 1007327"/>
              <a:gd name="connsiteY7" fmla="*/ 0 h 6354462"/>
              <a:gd name="connsiteX8" fmla="*/ 780489 w 1007327"/>
              <a:gd name="connsiteY8" fmla="*/ 133911 h 6354462"/>
              <a:gd name="connsiteX9" fmla="*/ 914399 w 1007327"/>
              <a:gd name="connsiteY9" fmla="*/ 457201 h 6354462"/>
              <a:gd name="connsiteX10" fmla="*/ 1007327 w 1007327"/>
              <a:gd name="connsiteY10" fmla="*/ 6354462 h 6354462"/>
              <a:gd name="connsiteX0" fmla="*/ 0 w 1029242"/>
              <a:gd name="connsiteY0" fmla="*/ 6172200 h 6330704"/>
              <a:gd name="connsiteX1" fmla="*/ 0 w 1029242"/>
              <a:gd name="connsiteY1" fmla="*/ 6172200 h 6330704"/>
              <a:gd name="connsiteX2" fmla="*/ 0 w 1029242"/>
              <a:gd name="connsiteY2" fmla="*/ 6172200 h 6330704"/>
              <a:gd name="connsiteX3" fmla="*/ 0 w 1029242"/>
              <a:gd name="connsiteY3" fmla="*/ 457200 h 6330704"/>
              <a:gd name="connsiteX4" fmla="*/ 133911 w 1029242"/>
              <a:gd name="connsiteY4" fmla="*/ 133911 h 6330704"/>
              <a:gd name="connsiteX5" fmla="*/ 457201 w 1029242"/>
              <a:gd name="connsiteY5" fmla="*/ 1 h 6330704"/>
              <a:gd name="connsiteX6" fmla="*/ 457200 w 1029242"/>
              <a:gd name="connsiteY6" fmla="*/ 0 h 6330704"/>
              <a:gd name="connsiteX7" fmla="*/ 457200 w 1029242"/>
              <a:gd name="connsiteY7" fmla="*/ 0 h 6330704"/>
              <a:gd name="connsiteX8" fmla="*/ 780489 w 1029242"/>
              <a:gd name="connsiteY8" fmla="*/ 133911 h 6330704"/>
              <a:gd name="connsiteX9" fmla="*/ 914399 w 1029242"/>
              <a:gd name="connsiteY9" fmla="*/ 457201 h 6330704"/>
              <a:gd name="connsiteX10" fmla="*/ 1029242 w 1029242"/>
              <a:gd name="connsiteY10" fmla="*/ 6330704 h 6330704"/>
              <a:gd name="connsiteX0" fmla="*/ 0 w 964937"/>
              <a:gd name="connsiteY0" fmla="*/ 6172200 h 6306905"/>
              <a:gd name="connsiteX1" fmla="*/ 0 w 964937"/>
              <a:gd name="connsiteY1" fmla="*/ 6172200 h 6306905"/>
              <a:gd name="connsiteX2" fmla="*/ 0 w 964937"/>
              <a:gd name="connsiteY2" fmla="*/ 6172200 h 6306905"/>
              <a:gd name="connsiteX3" fmla="*/ 0 w 964937"/>
              <a:gd name="connsiteY3" fmla="*/ 457200 h 6306905"/>
              <a:gd name="connsiteX4" fmla="*/ 133911 w 964937"/>
              <a:gd name="connsiteY4" fmla="*/ 133911 h 6306905"/>
              <a:gd name="connsiteX5" fmla="*/ 457201 w 964937"/>
              <a:gd name="connsiteY5" fmla="*/ 1 h 6306905"/>
              <a:gd name="connsiteX6" fmla="*/ 457200 w 964937"/>
              <a:gd name="connsiteY6" fmla="*/ 0 h 6306905"/>
              <a:gd name="connsiteX7" fmla="*/ 457200 w 964937"/>
              <a:gd name="connsiteY7" fmla="*/ 0 h 6306905"/>
              <a:gd name="connsiteX8" fmla="*/ 780489 w 964937"/>
              <a:gd name="connsiteY8" fmla="*/ 133911 h 6306905"/>
              <a:gd name="connsiteX9" fmla="*/ 914399 w 964937"/>
              <a:gd name="connsiteY9" fmla="*/ 457201 h 6306905"/>
              <a:gd name="connsiteX10" fmla="*/ 964937 w 964937"/>
              <a:gd name="connsiteY10" fmla="*/ 6306905 h 6306905"/>
              <a:gd name="connsiteX0" fmla="*/ 0 w 958626"/>
              <a:gd name="connsiteY0" fmla="*/ 6172200 h 6346750"/>
              <a:gd name="connsiteX1" fmla="*/ 0 w 958626"/>
              <a:gd name="connsiteY1" fmla="*/ 6172200 h 6346750"/>
              <a:gd name="connsiteX2" fmla="*/ 0 w 958626"/>
              <a:gd name="connsiteY2" fmla="*/ 6172200 h 6346750"/>
              <a:gd name="connsiteX3" fmla="*/ 0 w 958626"/>
              <a:gd name="connsiteY3" fmla="*/ 457200 h 6346750"/>
              <a:gd name="connsiteX4" fmla="*/ 133911 w 958626"/>
              <a:gd name="connsiteY4" fmla="*/ 133911 h 6346750"/>
              <a:gd name="connsiteX5" fmla="*/ 457201 w 958626"/>
              <a:gd name="connsiteY5" fmla="*/ 1 h 6346750"/>
              <a:gd name="connsiteX6" fmla="*/ 457200 w 958626"/>
              <a:gd name="connsiteY6" fmla="*/ 0 h 6346750"/>
              <a:gd name="connsiteX7" fmla="*/ 457200 w 958626"/>
              <a:gd name="connsiteY7" fmla="*/ 0 h 6346750"/>
              <a:gd name="connsiteX8" fmla="*/ 780489 w 958626"/>
              <a:gd name="connsiteY8" fmla="*/ 133911 h 6346750"/>
              <a:gd name="connsiteX9" fmla="*/ 914399 w 958626"/>
              <a:gd name="connsiteY9" fmla="*/ 457201 h 6346750"/>
              <a:gd name="connsiteX10" fmla="*/ 958626 w 958626"/>
              <a:gd name="connsiteY10" fmla="*/ 6346750 h 6346750"/>
              <a:gd name="connsiteX0" fmla="*/ 0 w 960730"/>
              <a:gd name="connsiteY0" fmla="*/ 6172200 h 6333468"/>
              <a:gd name="connsiteX1" fmla="*/ 0 w 960730"/>
              <a:gd name="connsiteY1" fmla="*/ 6172200 h 6333468"/>
              <a:gd name="connsiteX2" fmla="*/ 0 w 960730"/>
              <a:gd name="connsiteY2" fmla="*/ 6172200 h 6333468"/>
              <a:gd name="connsiteX3" fmla="*/ 0 w 960730"/>
              <a:gd name="connsiteY3" fmla="*/ 457200 h 6333468"/>
              <a:gd name="connsiteX4" fmla="*/ 133911 w 960730"/>
              <a:gd name="connsiteY4" fmla="*/ 133911 h 6333468"/>
              <a:gd name="connsiteX5" fmla="*/ 457201 w 960730"/>
              <a:gd name="connsiteY5" fmla="*/ 1 h 6333468"/>
              <a:gd name="connsiteX6" fmla="*/ 457200 w 960730"/>
              <a:gd name="connsiteY6" fmla="*/ 0 h 6333468"/>
              <a:gd name="connsiteX7" fmla="*/ 457200 w 960730"/>
              <a:gd name="connsiteY7" fmla="*/ 0 h 6333468"/>
              <a:gd name="connsiteX8" fmla="*/ 780489 w 960730"/>
              <a:gd name="connsiteY8" fmla="*/ 133911 h 6333468"/>
              <a:gd name="connsiteX9" fmla="*/ 914399 w 960730"/>
              <a:gd name="connsiteY9" fmla="*/ 457201 h 6333468"/>
              <a:gd name="connsiteX10" fmla="*/ 960730 w 960730"/>
              <a:gd name="connsiteY10" fmla="*/ 6333468 h 6333468"/>
              <a:gd name="connsiteX0" fmla="*/ 0 w 962833"/>
              <a:gd name="connsiteY0" fmla="*/ 6172200 h 6320186"/>
              <a:gd name="connsiteX1" fmla="*/ 0 w 962833"/>
              <a:gd name="connsiteY1" fmla="*/ 6172200 h 6320186"/>
              <a:gd name="connsiteX2" fmla="*/ 0 w 962833"/>
              <a:gd name="connsiteY2" fmla="*/ 6172200 h 6320186"/>
              <a:gd name="connsiteX3" fmla="*/ 0 w 962833"/>
              <a:gd name="connsiteY3" fmla="*/ 457200 h 6320186"/>
              <a:gd name="connsiteX4" fmla="*/ 133911 w 962833"/>
              <a:gd name="connsiteY4" fmla="*/ 133911 h 6320186"/>
              <a:gd name="connsiteX5" fmla="*/ 457201 w 962833"/>
              <a:gd name="connsiteY5" fmla="*/ 1 h 6320186"/>
              <a:gd name="connsiteX6" fmla="*/ 457200 w 962833"/>
              <a:gd name="connsiteY6" fmla="*/ 0 h 6320186"/>
              <a:gd name="connsiteX7" fmla="*/ 457200 w 962833"/>
              <a:gd name="connsiteY7" fmla="*/ 0 h 6320186"/>
              <a:gd name="connsiteX8" fmla="*/ 780489 w 962833"/>
              <a:gd name="connsiteY8" fmla="*/ 133911 h 6320186"/>
              <a:gd name="connsiteX9" fmla="*/ 914399 w 962833"/>
              <a:gd name="connsiteY9" fmla="*/ 457201 h 6320186"/>
              <a:gd name="connsiteX10" fmla="*/ 962833 w 962833"/>
              <a:gd name="connsiteY10" fmla="*/ 6320186 h 632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2833" h="6320186">
                <a:moveTo>
                  <a:pt x="0" y="6172200"/>
                </a:moveTo>
                <a:lnTo>
                  <a:pt x="0" y="6172200"/>
                </a:lnTo>
                <a:lnTo>
                  <a:pt x="0" y="6172200"/>
                </a:lnTo>
                <a:lnTo>
                  <a:pt x="0" y="457200"/>
                </a:lnTo>
                <a:cubicBezTo>
                  <a:pt x="0" y="335943"/>
                  <a:pt x="48169" y="219652"/>
                  <a:pt x="133911" y="133911"/>
                </a:cubicBezTo>
                <a:cubicBezTo>
                  <a:pt x="219653" y="48169"/>
                  <a:pt x="335944" y="0"/>
                  <a:pt x="457201" y="1"/>
                </a:cubicBezTo>
                <a:lnTo>
                  <a:pt x="457200" y="0"/>
                </a:lnTo>
                <a:lnTo>
                  <a:pt x="457200" y="0"/>
                </a:lnTo>
                <a:cubicBezTo>
                  <a:pt x="578457" y="0"/>
                  <a:pt x="694748" y="48169"/>
                  <a:pt x="780489" y="133911"/>
                </a:cubicBezTo>
                <a:cubicBezTo>
                  <a:pt x="866231" y="219653"/>
                  <a:pt x="914400" y="335944"/>
                  <a:pt x="914399" y="457201"/>
                </a:cubicBezTo>
                <a:cubicBezTo>
                  <a:pt x="943191" y="1489568"/>
                  <a:pt x="870354" y="4525828"/>
                  <a:pt x="962833" y="6320186"/>
                </a:cubicBezTo>
              </a:path>
            </a:pathLst>
          </a:custGeom>
          <a:solidFill>
            <a:srgbClr val="073779">
              <a:alpha val="50000"/>
            </a:srgbClr>
          </a:solidFill>
          <a:ln w="25400">
            <a:solidFill>
              <a:schemeClr val="accent2">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8" name="Freeform 27"/>
          <p:cNvSpPr/>
          <p:nvPr/>
        </p:nvSpPr>
        <p:spPr>
          <a:xfrm rot="15660000">
            <a:off x="6395227" y="411412"/>
            <a:ext cx="552099" cy="5104822"/>
          </a:xfrm>
          <a:custGeom>
            <a:avLst/>
            <a:gdLst>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502920 w 502920"/>
              <a:gd name="connsiteY6" fmla="*/ 5016061 h 5016061"/>
              <a:gd name="connsiteX7" fmla="*/ 0 w 502920"/>
              <a:gd name="connsiteY7" fmla="*/ 5016061 h 5016061"/>
              <a:gd name="connsiteX8" fmla="*/ 0 w 502920"/>
              <a:gd name="connsiteY8" fmla="*/ 5016061 h 5016061"/>
              <a:gd name="connsiteX9" fmla="*/ 0 w 502920"/>
              <a:gd name="connsiteY9" fmla="*/ 5016061 h 5016061"/>
              <a:gd name="connsiteX10" fmla="*/ 0 w 502920"/>
              <a:gd name="connsiteY10" fmla="*/ 251460 h 5016061"/>
              <a:gd name="connsiteX11" fmla="*/ 73651 w 502920"/>
              <a:gd name="connsiteY11" fmla="*/ 73651 h 5016061"/>
              <a:gd name="connsiteX12" fmla="*/ 251460 w 502920"/>
              <a:gd name="connsiteY12" fmla="*/ 0 h 5016061"/>
              <a:gd name="connsiteX0" fmla="*/ 251460 w 545528"/>
              <a:gd name="connsiteY0" fmla="*/ 0 h 5090883"/>
              <a:gd name="connsiteX1" fmla="*/ 251460 w 545528"/>
              <a:gd name="connsiteY1" fmla="*/ 0 h 5090883"/>
              <a:gd name="connsiteX2" fmla="*/ 429269 w 545528"/>
              <a:gd name="connsiteY2" fmla="*/ 73651 h 5090883"/>
              <a:gd name="connsiteX3" fmla="*/ 502920 w 545528"/>
              <a:gd name="connsiteY3" fmla="*/ 251460 h 5090883"/>
              <a:gd name="connsiteX4" fmla="*/ 502920 w 545528"/>
              <a:gd name="connsiteY4" fmla="*/ 5016061 h 5090883"/>
              <a:gd name="connsiteX5" fmla="*/ 502920 w 545528"/>
              <a:gd name="connsiteY5" fmla="*/ 5016061 h 5090883"/>
              <a:gd name="connsiteX6" fmla="*/ 545528 w 545528"/>
              <a:gd name="connsiteY6" fmla="*/ 5090883 h 5090883"/>
              <a:gd name="connsiteX7" fmla="*/ 0 w 545528"/>
              <a:gd name="connsiteY7" fmla="*/ 5016061 h 5090883"/>
              <a:gd name="connsiteX8" fmla="*/ 0 w 545528"/>
              <a:gd name="connsiteY8" fmla="*/ 5016061 h 5090883"/>
              <a:gd name="connsiteX9" fmla="*/ 0 w 545528"/>
              <a:gd name="connsiteY9" fmla="*/ 5016061 h 5090883"/>
              <a:gd name="connsiteX10" fmla="*/ 0 w 545528"/>
              <a:gd name="connsiteY10" fmla="*/ 251460 h 5090883"/>
              <a:gd name="connsiteX11" fmla="*/ 73651 w 545528"/>
              <a:gd name="connsiteY11" fmla="*/ 73651 h 5090883"/>
              <a:gd name="connsiteX12" fmla="*/ 251460 w 545528"/>
              <a:gd name="connsiteY12" fmla="*/ 0 h 5090883"/>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0 w 502920"/>
              <a:gd name="connsiteY6" fmla="*/ 5016061 h 5016061"/>
              <a:gd name="connsiteX7" fmla="*/ 0 w 502920"/>
              <a:gd name="connsiteY7" fmla="*/ 5016061 h 5016061"/>
              <a:gd name="connsiteX8" fmla="*/ 0 w 502920"/>
              <a:gd name="connsiteY8" fmla="*/ 5016061 h 5016061"/>
              <a:gd name="connsiteX9" fmla="*/ 0 w 502920"/>
              <a:gd name="connsiteY9" fmla="*/ 251460 h 5016061"/>
              <a:gd name="connsiteX10" fmla="*/ 73651 w 502920"/>
              <a:gd name="connsiteY10" fmla="*/ 73651 h 5016061"/>
              <a:gd name="connsiteX11" fmla="*/ 251460 w 502920"/>
              <a:gd name="connsiteY11" fmla="*/ 0 h 5016061"/>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02920 w 578872"/>
              <a:gd name="connsiteY5" fmla="*/ 5016061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51179 w 578872"/>
              <a:gd name="connsiteY5" fmla="*/ 4969246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78872 w 578872"/>
              <a:gd name="connsiteY5" fmla="*/ 5090304 h 5090304"/>
              <a:gd name="connsiteX6" fmla="*/ 0 w 578872"/>
              <a:gd name="connsiteY6" fmla="*/ 5016061 h 5090304"/>
              <a:gd name="connsiteX7" fmla="*/ 0 w 578872"/>
              <a:gd name="connsiteY7" fmla="*/ 5016061 h 5090304"/>
              <a:gd name="connsiteX8" fmla="*/ 0 w 578872"/>
              <a:gd name="connsiteY8" fmla="*/ 5016061 h 5090304"/>
              <a:gd name="connsiteX9" fmla="*/ 0 w 578872"/>
              <a:gd name="connsiteY9" fmla="*/ 251460 h 5090304"/>
              <a:gd name="connsiteX10" fmla="*/ 73651 w 578872"/>
              <a:gd name="connsiteY10" fmla="*/ 73651 h 5090304"/>
              <a:gd name="connsiteX11" fmla="*/ 251460 w 578872"/>
              <a:gd name="connsiteY11"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78872 w 578872"/>
              <a:gd name="connsiteY4" fmla="*/ 5090304 h 5090304"/>
              <a:gd name="connsiteX5" fmla="*/ 0 w 578872"/>
              <a:gd name="connsiteY5" fmla="*/ 5016061 h 5090304"/>
              <a:gd name="connsiteX6" fmla="*/ 0 w 578872"/>
              <a:gd name="connsiteY6" fmla="*/ 5016061 h 5090304"/>
              <a:gd name="connsiteX7" fmla="*/ 0 w 578872"/>
              <a:gd name="connsiteY7" fmla="*/ 5016061 h 5090304"/>
              <a:gd name="connsiteX8" fmla="*/ 0 w 578872"/>
              <a:gd name="connsiteY8" fmla="*/ 251460 h 5090304"/>
              <a:gd name="connsiteX9" fmla="*/ 73651 w 578872"/>
              <a:gd name="connsiteY9" fmla="*/ 73651 h 5090304"/>
              <a:gd name="connsiteX10" fmla="*/ 251460 w 578872"/>
              <a:gd name="connsiteY10" fmla="*/ 0 h 5090304"/>
              <a:gd name="connsiteX0" fmla="*/ 0 w 670312"/>
              <a:gd name="connsiteY0" fmla="*/ 5016061 h 5181744"/>
              <a:gd name="connsiteX1" fmla="*/ 0 w 670312"/>
              <a:gd name="connsiteY1" fmla="*/ 5016061 h 5181744"/>
              <a:gd name="connsiteX2" fmla="*/ 0 w 670312"/>
              <a:gd name="connsiteY2" fmla="*/ 5016061 h 5181744"/>
              <a:gd name="connsiteX3" fmla="*/ 0 w 670312"/>
              <a:gd name="connsiteY3" fmla="*/ 251460 h 5181744"/>
              <a:gd name="connsiteX4" fmla="*/ 73651 w 670312"/>
              <a:gd name="connsiteY4" fmla="*/ 73651 h 5181744"/>
              <a:gd name="connsiteX5" fmla="*/ 251460 w 670312"/>
              <a:gd name="connsiteY5" fmla="*/ 0 h 5181744"/>
              <a:gd name="connsiteX6" fmla="*/ 251460 w 670312"/>
              <a:gd name="connsiteY6" fmla="*/ 0 h 5181744"/>
              <a:gd name="connsiteX7" fmla="*/ 429269 w 670312"/>
              <a:gd name="connsiteY7" fmla="*/ 73651 h 5181744"/>
              <a:gd name="connsiteX8" fmla="*/ 502920 w 670312"/>
              <a:gd name="connsiteY8" fmla="*/ 251460 h 5181744"/>
              <a:gd name="connsiteX9" fmla="*/ 670312 w 670312"/>
              <a:gd name="connsiteY9" fmla="*/ 5181744 h 5181744"/>
              <a:gd name="connsiteX0" fmla="*/ 0 w 572254"/>
              <a:gd name="connsiteY0" fmla="*/ 5016061 h 5084525"/>
              <a:gd name="connsiteX1" fmla="*/ 0 w 572254"/>
              <a:gd name="connsiteY1" fmla="*/ 5016061 h 5084525"/>
              <a:gd name="connsiteX2" fmla="*/ 0 w 572254"/>
              <a:gd name="connsiteY2" fmla="*/ 5016061 h 5084525"/>
              <a:gd name="connsiteX3" fmla="*/ 0 w 572254"/>
              <a:gd name="connsiteY3" fmla="*/ 251460 h 5084525"/>
              <a:gd name="connsiteX4" fmla="*/ 73651 w 572254"/>
              <a:gd name="connsiteY4" fmla="*/ 73651 h 5084525"/>
              <a:gd name="connsiteX5" fmla="*/ 251460 w 572254"/>
              <a:gd name="connsiteY5" fmla="*/ 0 h 5084525"/>
              <a:gd name="connsiteX6" fmla="*/ 251460 w 572254"/>
              <a:gd name="connsiteY6" fmla="*/ 0 h 5084525"/>
              <a:gd name="connsiteX7" fmla="*/ 429269 w 572254"/>
              <a:gd name="connsiteY7" fmla="*/ 73651 h 5084525"/>
              <a:gd name="connsiteX8" fmla="*/ 502920 w 572254"/>
              <a:gd name="connsiteY8" fmla="*/ 251460 h 5084525"/>
              <a:gd name="connsiteX9" fmla="*/ 572254 w 572254"/>
              <a:gd name="connsiteY9" fmla="*/ 5084525 h 5084525"/>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52099"/>
              <a:gd name="connsiteY0" fmla="*/ 5016061 h 5109913"/>
              <a:gd name="connsiteX1" fmla="*/ 0 w 552099"/>
              <a:gd name="connsiteY1" fmla="*/ 5016061 h 5109913"/>
              <a:gd name="connsiteX2" fmla="*/ 0 w 552099"/>
              <a:gd name="connsiteY2" fmla="*/ 5016061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7708 w 552099"/>
              <a:gd name="connsiteY2" fmla="*/ 5018867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1177 w 552099"/>
              <a:gd name="connsiteY2" fmla="*/ 5031459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14979 w 567078"/>
              <a:gd name="connsiteY0" fmla="*/ 5016061 h 5109913"/>
              <a:gd name="connsiteX1" fmla="*/ 14979 w 567078"/>
              <a:gd name="connsiteY1" fmla="*/ 5016061 h 5109913"/>
              <a:gd name="connsiteX2" fmla="*/ 5903 w 567078"/>
              <a:gd name="connsiteY2" fmla="*/ 4987363 h 5109913"/>
              <a:gd name="connsiteX3" fmla="*/ 14979 w 567078"/>
              <a:gd name="connsiteY3" fmla="*/ 251460 h 5109913"/>
              <a:gd name="connsiteX4" fmla="*/ 88630 w 567078"/>
              <a:gd name="connsiteY4" fmla="*/ 73651 h 5109913"/>
              <a:gd name="connsiteX5" fmla="*/ 266439 w 567078"/>
              <a:gd name="connsiteY5" fmla="*/ 0 h 5109913"/>
              <a:gd name="connsiteX6" fmla="*/ 266439 w 567078"/>
              <a:gd name="connsiteY6" fmla="*/ 0 h 5109913"/>
              <a:gd name="connsiteX7" fmla="*/ 444248 w 567078"/>
              <a:gd name="connsiteY7" fmla="*/ 73651 h 5109913"/>
              <a:gd name="connsiteX8" fmla="*/ 517899 w 567078"/>
              <a:gd name="connsiteY8" fmla="*/ 251460 h 5109913"/>
              <a:gd name="connsiteX9" fmla="*/ 567078 w 567078"/>
              <a:gd name="connsiteY9" fmla="*/ 5109913 h 5109913"/>
              <a:gd name="connsiteX0" fmla="*/ 0 w 552099"/>
              <a:gd name="connsiteY0" fmla="*/ 5016061 h 5109913"/>
              <a:gd name="connsiteX1" fmla="*/ 0 w 552099"/>
              <a:gd name="connsiteY1" fmla="*/ 5016061 h 5109913"/>
              <a:gd name="connsiteX2" fmla="*/ 0 w 552099"/>
              <a:gd name="connsiteY2" fmla="*/ 251460 h 5109913"/>
              <a:gd name="connsiteX3" fmla="*/ 73651 w 552099"/>
              <a:gd name="connsiteY3" fmla="*/ 73651 h 5109913"/>
              <a:gd name="connsiteX4" fmla="*/ 251460 w 552099"/>
              <a:gd name="connsiteY4" fmla="*/ 0 h 5109913"/>
              <a:gd name="connsiteX5" fmla="*/ 251460 w 552099"/>
              <a:gd name="connsiteY5" fmla="*/ 0 h 5109913"/>
              <a:gd name="connsiteX6" fmla="*/ 429269 w 552099"/>
              <a:gd name="connsiteY6" fmla="*/ 73651 h 5109913"/>
              <a:gd name="connsiteX7" fmla="*/ 502920 w 552099"/>
              <a:gd name="connsiteY7" fmla="*/ 251460 h 5109913"/>
              <a:gd name="connsiteX8" fmla="*/ 552099 w 552099"/>
              <a:gd name="connsiteY8" fmla="*/ 5109913 h 5109913"/>
              <a:gd name="connsiteX0" fmla="*/ 0 w 558409"/>
              <a:gd name="connsiteY0" fmla="*/ 5016061 h 5070028"/>
              <a:gd name="connsiteX1" fmla="*/ 0 w 558409"/>
              <a:gd name="connsiteY1" fmla="*/ 5016061 h 5070028"/>
              <a:gd name="connsiteX2" fmla="*/ 0 w 558409"/>
              <a:gd name="connsiteY2" fmla="*/ 251460 h 5070028"/>
              <a:gd name="connsiteX3" fmla="*/ 73651 w 558409"/>
              <a:gd name="connsiteY3" fmla="*/ 73651 h 5070028"/>
              <a:gd name="connsiteX4" fmla="*/ 251460 w 558409"/>
              <a:gd name="connsiteY4" fmla="*/ 0 h 5070028"/>
              <a:gd name="connsiteX5" fmla="*/ 251460 w 558409"/>
              <a:gd name="connsiteY5" fmla="*/ 0 h 5070028"/>
              <a:gd name="connsiteX6" fmla="*/ 429269 w 558409"/>
              <a:gd name="connsiteY6" fmla="*/ 73651 h 5070028"/>
              <a:gd name="connsiteX7" fmla="*/ 502920 w 558409"/>
              <a:gd name="connsiteY7" fmla="*/ 251460 h 5070028"/>
              <a:gd name="connsiteX8" fmla="*/ 558409 w 558409"/>
              <a:gd name="connsiteY8" fmla="*/ 5070028 h 5070028"/>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0 w 552099"/>
              <a:gd name="connsiteY1" fmla="*/ 5016061 h 5109912"/>
              <a:gd name="connsiteX2" fmla="*/ 7986 w 552099"/>
              <a:gd name="connsiteY2" fmla="*/ 5032128 h 5109912"/>
              <a:gd name="connsiteX3" fmla="*/ 0 w 552099"/>
              <a:gd name="connsiteY3" fmla="*/ 251460 h 5109912"/>
              <a:gd name="connsiteX4" fmla="*/ 73651 w 552099"/>
              <a:gd name="connsiteY4" fmla="*/ 73651 h 5109912"/>
              <a:gd name="connsiteX5" fmla="*/ 251460 w 552099"/>
              <a:gd name="connsiteY5" fmla="*/ 0 h 5109912"/>
              <a:gd name="connsiteX6" fmla="*/ 251460 w 552099"/>
              <a:gd name="connsiteY6" fmla="*/ 0 h 5109912"/>
              <a:gd name="connsiteX7" fmla="*/ 429269 w 552099"/>
              <a:gd name="connsiteY7" fmla="*/ 73651 h 5109912"/>
              <a:gd name="connsiteX8" fmla="*/ 502920 w 552099"/>
              <a:gd name="connsiteY8" fmla="*/ 251460 h 5109912"/>
              <a:gd name="connsiteX9" fmla="*/ 552099 w 552099"/>
              <a:gd name="connsiteY9" fmla="*/ 5109912 h 5109912"/>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2099" h="5109912">
                <a:moveTo>
                  <a:pt x="0" y="5016061"/>
                </a:moveTo>
                <a:lnTo>
                  <a:pt x="0" y="5016061"/>
                </a:lnTo>
                <a:lnTo>
                  <a:pt x="0" y="251460"/>
                </a:lnTo>
                <a:cubicBezTo>
                  <a:pt x="0" y="184769"/>
                  <a:pt x="26493" y="120809"/>
                  <a:pt x="73651" y="73651"/>
                </a:cubicBezTo>
                <a:cubicBezTo>
                  <a:pt x="120809" y="26493"/>
                  <a:pt x="184769" y="0"/>
                  <a:pt x="251460" y="0"/>
                </a:cubicBezTo>
                <a:lnTo>
                  <a:pt x="251460" y="0"/>
                </a:lnTo>
                <a:cubicBezTo>
                  <a:pt x="318151" y="0"/>
                  <a:pt x="382111" y="26493"/>
                  <a:pt x="429269" y="73651"/>
                </a:cubicBezTo>
                <a:cubicBezTo>
                  <a:pt x="476427" y="120809"/>
                  <a:pt x="502920" y="184769"/>
                  <a:pt x="502920" y="251460"/>
                </a:cubicBezTo>
                <a:cubicBezTo>
                  <a:pt x="528237" y="1864408"/>
                  <a:pt x="536054" y="5039297"/>
                  <a:pt x="552099" y="5109912"/>
                </a:cubicBezTo>
              </a:path>
            </a:pathLst>
          </a:custGeom>
          <a:solidFill>
            <a:schemeClr val="accent1">
              <a:alpha val="30000"/>
            </a:scheme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9" name="Freeform 28"/>
          <p:cNvSpPr/>
          <p:nvPr/>
        </p:nvSpPr>
        <p:spPr>
          <a:xfrm rot="15660000">
            <a:off x="7468982" y="1865445"/>
            <a:ext cx="528237" cy="2948568"/>
          </a:xfrm>
          <a:custGeom>
            <a:avLst/>
            <a:gdLst>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502920 w 502920"/>
              <a:gd name="connsiteY6" fmla="*/ 5016061 h 5016061"/>
              <a:gd name="connsiteX7" fmla="*/ 0 w 502920"/>
              <a:gd name="connsiteY7" fmla="*/ 5016061 h 5016061"/>
              <a:gd name="connsiteX8" fmla="*/ 0 w 502920"/>
              <a:gd name="connsiteY8" fmla="*/ 5016061 h 5016061"/>
              <a:gd name="connsiteX9" fmla="*/ 0 w 502920"/>
              <a:gd name="connsiteY9" fmla="*/ 5016061 h 5016061"/>
              <a:gd name="connsiteX10" fmla="*/ 0 w 502920"/>
              <a:gd name="connsiteY10" fmla="*/ 251460 h 5016061"/>
              <a:gd name="connsiteX11" fmla="*/ 73651 w 502920"/>
              <a:gd name="connsiteY11" fmla="*/ 73651 h 5016061"/>
              <a:gd name="connsiteX12" fmla="*/ 251460 w 502920"/>
              <a:gd name="connsiteY12" fmla="*/ 0 h 5016061"/>
              <a:gd name="connsiteX0" fmla="*/ 251460 w 545528"/>
              <a:gd name="connsiteY0" fmla="*/ 0 h 5090883"/>
              <a:gd name="connsiteX1" fmla="*/ 251460 w 545528"/>
              <a:gd name="connsiteY1" fmla="*/ 0 h 5090883"/>
              <a:gd name="connsiteX2" fmla="*/ 429269 w 545528"/>
              <a:gd name="connsiteY2" fmla="*/ 73651 h 5090883"/>
              <a:gd name="connsiteX3" fmla="*/ 502920 w 545528"/>
              <a:gd name="connsiteY3" fmla="*/ 251460 h 5090883"/>
              <a:gd name="connsiteX4" fmla="*/ 502920 w 545528"/>
              <a:gd name="connsiteY4" fmla="*/ 5016061 h 5090883"/>
              <a:gd name="connsiteX5" fmla="*/ 502920 w 545528"/>
              <a:gd name="connsiteY5" fmla="*/ 5016061 h 5090883"/>
              <a:gd name="connsiteX6" fmla="*/ 545528 w 545528"/>
              <a:gd name="connsiteY6" fmla="*/ 5090883 h 5090883"/>
              <a:gd name="connsiteX7" fmla="*/ 0 w 545528"/>
              <a:gd name="connsiteY7" fmla="*/ 5016061 h 5090883"/>
              <a:gd name="connsiteX8" fmla="*/ 0 w 545528"/>
              <a:gd name="connsiteY8" fmla="*/ 5016061 h 5090883"/>
              <a:gd name="connsiteX9" fmla="*/ 0 w 545528"/>
              <a:gd name="connsiteY9" fmla="*/ 5016061 h 5090883"/>
              <a:gd name="connsiteX10" fmla="*/ 0 w 545528"/>
              <a:gd name="connsiteY10" fmla="*/ 251460 h 5090883"/>
              <a:gd name="connsiteX11" fmla="*/ 73651 w 545528"/>
              <a:gd name="connsiteY11" fmla="*/ 73651 h 5090883"/>
              <a:gd name="connsiteX12" fmla="*/ 251460 w 545528"/>
              <a:gd name="connsiteY12" fmla="*/ 0 h 5090883"/>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0 w 502920"/>
              <a:gd name="connsiteY6" fmla="*/ 5016061 h 5016061"/>
              <a:gd name="connsiteX7" fmla="*/ 0 w 502920"/>
              <a:gd name="connsiteY7" fmla="*/ 5016061 h 5016061"/>
              <a:gd name="connsiteX8" fmla="*/ 0 w 502920"/>
              <a:gd name="connsiteY8" fmla="*/ 5016061 h 5016061"/>
              <a:gd name="connsiteX9" fmla="*/ 0 w 502920"/>
              <a:gd name="connsiteY9" fmla="*/ 251460 h 5016061"/>
              <a:gd name="connsiteX10" fmla="*/ 73651 w 502920"/>
              <a:gd name="connsiteY10" fmla="*/ 73651 h 5016061"/>
              <a:gd name="connsiteX11" fmla="*/ 251460 w 502920"/>
              <a:gd name="connsiteY11" fmla="*/ 0 h 5016061"/>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02920 w 578872"/>
              <a:gd name="connsiteY5" fmla="*/ 5016061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51179 w 578872"/>
              <a:gd name="connsiteY5" fmla="*/ 4969246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78872 w 578872"/>
              <a:gd name="connsiteY5" fmla="*/ 5090304 h 5090304"/>
              <a:gd name="connsiteX6" fmla="*/ 0 w 578872"/>
              <a:gd name="connsiteY6" fmla="*/ 5016061 h 5090304"/>
              <a:gd name="connsiteX7" fmla="*/ 0 w 578872"/>
              <a:gd name="connsiteY7" fmla="*/ 5016061 h 5090304"/>
              <a:gd name="connsiteX8" fmla="*/ 0 w 578872"/>
              <a:gd name="connsiteY8" fmla="*/ 5016061 h 5090304"/>
              <a:gd name="connsiteX9" fmla="*/ 0 w 578872"/>
              <a:gd name="connsiteY9" fmla="*/ 251460 h 5090304"/>
              <a:gd name="connsiteX10" fmla="*/ 73651 w 578872"/>
              <a:gd name="connsiteY10" fmla="*/ 73651 h 5090304"/>
              <a:gd name="connsiteX11" fmla="*/ 251460 w 578872"/>
              <a:gd name="connsiteY11"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78872 w 578872"/>
              <a:gd name="connsiteY4" fmla="*/ 5090304 h 5090304"/>
              <a:gd name="connsiteX5" fmla="*/ 0 w 578872"/>
              <a:gd name="connsiteY5" fmla="*/ 5016061 h 5090304"/>
              <a:gd name="connsiteX6" fmla="*/ 0 w 578872"/>
              <a:gd name="connsiteY6" fmla="*/ 5016061 h 5090304"/>
              <a:gd name="connsiteX7" fmla="*/ 0 w 578872"/>
              <a:gd name="connsiteY7" fmla="*/ 5016061 h 5090304"/>
              <a:gd name="connsiteX8" fmla="*/ 0 w 578872"/>
              <a:gd name="connsiteY8" fmla="*/ 251460 h 5090304"/>
              <a:gd name="connsiteX9" fmla="*/ 73651 w 578872"/>
              <a:gd name="connsiteY9" fmla="*/ 73651 h 5090304"/>
              <a:gd name="connsiteX10" fmla="*/ 251460 w 578872"/>
              <a:gd name="connsiteY10" fmla="*/ 0 h 5090304"/>
              <a:gd name="connsiteX0" fmla="*/ 0 w 670312"/>
              <a:gd name="connsiteY0" fmla="*/ 5016061 h 5181744"/>
              <a:gd name="connsiteX1" fmla="*/ 0 w 670312"/>
              <a:gd name="connsiteY1" fmla="*/ 5016061 h 5181744"/>
              <a:gd name="connsiteX2" fmla="*/ 0 w 670312"/>
              <a:gd name="connsiteY2" fmla="*/ 5016061 h 5181744"/>
              <a:gd name="connsiteX3" fmla="*/ 0 w 670312"/>
              <a:gd name="connsiteY3" fmla="*/ 251460 h 5181744"/>
              <a:gd name="connsiteX4" fmla="*/ 73651 w 670312"/>
              <a:gd name="connsiteY4" fmla="*/ 73651 h 5181744"/>
              <a:gd name="connsiteX5" fmla="*/ 251460 w 670312"/>
              <a:gd name="connsiteY5" fmla="*/ 0 h 5181744"/>
              <a:gd name="connsiteX6" fmla="*/ 251460 w 670312"/>
              <a:gd name="connsiteY6" fmla="*/ 0 h 5181744"/>
              <a:gd name="connsiteX7" fmla="*/ 429269 w 670312"/>
              <a:gd name="connsiteY7" fmla="*/ 73651 h 5181744"/>
              <a:gd name="connsiteX8" fmla="*/ 502920 w 670312"/>
              <a:gd name="connsiteY8" fmla="*/ 251460 h 5181744"/>
              <a:gd name="connsiteX9" fmla="*/ 670312 w 670312"/>
              <a:gd name="connsiteY9" fmla="*/ 5181744 h 5181744"/>
              <a:gd name="connsiteX0" fmla="*/ 0 w 572254"/>
              <a:gd name="connsiteY0" fmla="*/ 5016061 h 5084525"/>
              <a:gd name="connsiteX1" fmla="*/ 0 w 572254"/>
              <a:gd name="connsiteY1" fmla="*/ 5016061 h 5084525"/>
              <a:gd name="connsiteX2" fmla="*/ 0 w 572254"/>
              <a:gd name="connsiteY2" fmla="*/ 5016061 h 5084525"/>
              <a:gd name="connsiteX3" fmla="*/ 0 w 572254"/>
              <a:gd name="connsiteY3" fmla="*/ 251460 h 5084525"/>
              <a:gd name="connsiteX4" fmla="*/ 73651 w 572254"/>
              <a:gd name="connsiteY4" fmla="*/ 73651 h 5084525"/>
              <a:gd name="connsiteX5" fmla="*/ 251460 w 572254"/>
              <a:gd name="connsiteY5" fmla="*/ 0 h 5084525"/>
              <a:gd name="connsiteX6" fmla="*/ 251460 w 572254"/>
              <a:gd name="connsiteY6" fmla="*/ 0 h 5084525"/>
              <a:gd name="connsiteX7" fmla="*/ 429269 w 572254"/>
              <a:gd name="connsiteY7" fmla="*/ 73651 h 5084525"/>
              <a:gd name="connsiteX8" fmla="*/ 502920 w 572254"/>
              <a:gd name="connsiteY8" fmla="*/ 251460 h 5084525"/>
              <a:gd name="connsiteX9" fmla="*/ 572254 w 572254"/>
              <a:gd name="connsiteY9" fmla="*/ 5084525 h 5084525"/>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52099"/>
              <a:gd name="connsiteY0" fmla="*/ 5016061 h 5109913"/>
              <a:gd name="connsiteX1" fmla="*/ 0 w 552099"/>
              <a:gd name="connsiteY1" fmla="*/ 5016061 h 5109913"/>
              <a:gd name="connsiteX2" fmla="*/ 0 w 552099"/>
              <a:gd name="connsiteY2" fmla="*/ 5016061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7708 w 552099"/>
              <a:gd name="connsiteY2" fmla="*/ 5018867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1177 w 552099"/>
              <a:gd name="connsiteY2" fmla="*/ 5031459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14979 w 567078"/>
              <a:gd name="connsiteY0" fmla="*/ 5016061 h 5109913"/>
              <a:gd name="connsiteX1" fmla="*/ 14979 w 567078"/>
              <a:gd name="connsiteY1" fmla="*/ 5016061 h 5109913"/>
              <a:gd name="connsiteX2" fmla="*/ 5903 w 567078"/>
              <a:gd name="connsiteY2" fmla="*/ 4987363 h 5109913"/>
              <a:gd name="connsiteX3" fmla="*/ 14979 w 567078"/>
              <a:gd name="connsiteY3" fmla="*/ 251460 h 5109913"/>
              <a:gd name="connsiteX4" fmla="*/ 88630 w 567078"/>
              <a:gd name="connsiteY4" fmla="*/ 73651 h 5109913"/>
              <a:gd name="connsiteX5" fmla="*/ 266439 w 567078"/>
              <a:gd name="connsiteY5" fmla="*/ 0 h 5109913"/>
              <a:gd name="connsiteX6" fmla="*/ 266439 w 567078"/>
              <a:gd name="connsiteY6" fmla="*/ 0 h 5109913"/>
              <a:gd name="connsiteX7" fmla="*/ 444248 w 567078"/>
              <a:gd name="connsiteY7" fmla="*/ 73651 h 5109913"/>
              <a:gd name="connsiteX8" fmla="*/ 517899 w 567078"/>
              <a:gd name="connsiteY8" fmla="*/ 251460 h 5109913"/>
              <a:gd name="connsiteX9" fmla="*/ 567078 w 567078"/>
              <a:gd name="connsiteY9" fmla="*/ 5109913 h 5109913"/>
              <a:gd name="connsiteX0" fmla="*/ 0 w 552099"/>
              <a:gd name="connsiteY0" fmla="*/ 5016061 h 5109913"/>
              <a:gd name="connsiteX1" fmla="*/ 0 w 552099"/>
              <a:gd name="connsiteY1" fmla="*/ 5016061 h 5109913"/>
              <a:gd name="connsiteX2" fmla="*/ 0 w 552099"/>
              <a:gd name="connsiteY2" fmla="*/ 251460 h 5109913"/>
              <a:gd name="connsiteX3" fmla="*/ 73651 w 552099"/>
              <a:gd name="connsiteY3" fmla="*/ 73651 h 5109913"/>
              <a:gd name="connsiteX4" fmla="*/ 251460 w 552099"/>
              <a:gd name="connsiteY4" fmla="*/ 0 h 5109913"/>
              <a:gd name="connsiteX5" fmla="*/ 251460 w 552099"/>
              <a:gd name="connsiteY5" fmla="*/ 0 h 5109913"/>
              <a:gd name="connsiteX6" fmla="*/ 429269 w 552099"/>
              <a:gd name="connsiteY6" fmla="*/ 73651 h 5109913"/>
              <a:gd name="connsiteX7" fmla="*/ 502920 w 552099"/>
              <a:gd name="connsiteY7" fmla="*/ 251460 h 5109913"/>
              <a:gd name="connsiteX8" fmla="*/ 552099 w 552099"/>
              <a:gd name="connsiteY8" fmla="*/ 5109913 h 5109913"/>
              <a:gd name="connsiteX0" fmla="*/ 0 w 558409"/>
              <a:gd name="connsiteY0" fmla="*/ 5016061 h 5070028"/>
              <a:gd name="connsiteX1" fmla="*/ 0 w 558409"/>
              <a:gd name="connsiteY1" fmla="*/ 5016061 h 5070028"/>
              <a:gd name="connsiteX2" fmla="*/ 0 w 558409"/>
              <a:gd name="connsiteY2" fmla="*/ 251460 h 5070028"/>
              <a:gd name="connsiteX3" fmla="*/ 73651 w 558409"/>
              <a:gd name="connsiteY3" fmla="*/ 73651 h 5070028"/>
              <a:gd name="connsiteX4" fmla="*/ 251460 w 558409"/>
              <a:gd name="connsiteY4" fmla="*/ 0 h 5070028"/>
              <a:gd name="connsiteX5" fmla="*/ 251460 w 558409"/>
              <a:gd name="connsiteY5" fmla="*/ 0 h 5070028"/>
              <a:gd name="connsiteX6" fmla="*/ 429269 w 558409"/>
              <a:gd name="connsiteY6" fmla="*/ 73651 h 5070028"/>
              <a:gd name="connsiteX7" fmla="*/ 502920 w 558409"/>
              <a:gd name="connsiteY7" fmla="*/ 251460 h 5070028"/>
              <a:gd name="connsiteX8" fmla="*/ 558409 w 558409"/>
              <a:gd name="connsiteY8" fmla="*/ 5070028 h 5070028"/>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0 w 552099"/>
              <a:gd name="connsiteY1" fmla="*/ 5016061 h 5109912"/>
              <a:gd name="connsiteX2" fmla="*/ 7986 w 552099"/>
              <a:gd name="connsiteY2" fmla="*/ 5032128 h 5109912"/>
              <a:gd name="connsiteX3" fmla="*/ 0 w 552099"/>
              <a:gd name="connsiteY3" fmla="*/ 251460 h 5109912"/>
              <a:gd name="connsiteX4" fmla="*/ 73651 w 552099"/>
              <a:gd name="connsiteY4" fmla="*/ 73651 h 5109912"/>
              <a:gd name="connsiteX5" fmla="*/ 251460 w 552099"/>
              <a:gd name="connsiteY5" fmla="*/ 0 h 5109912"/>
              <a:gd name="connsiteX6" fmla="*/ 251460 w 552099"/>
              <a:gd name="connsiteY6" fmla="*/ 0 h 5109912"/>
              <a:gd name="connsiteX7" fmla="*/ 429269 w 552099"/>
              <a:gd name="connsiteY7" fmla="*/ 73651 h 5109912"/>
              <a:gd name="connsiteX8" fmla="*/ 502920 w 552099"/>
              <a:gd name="connsiteY8" fmla="*/ 251460 h 5109912"/>
              <a:gd name="connsiteX9" fmla="*/ 552099 w 552099"/>
              <a:gd name="connsiteY9" fmla="*/ 5109912 h 5109912"/>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328 w 552099"/>
              <a:gd name="connsiteY1" fmla="*/ 2862849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328 w 552099"/>
              <a:gd name="connsiteY0" fmla="*/ 2862849 h 5109912"/>
              <a:gd name="connsiteX1" fmla="*/ 0 w 552099"/>
              <a:gd name="connsiteY1" fmla="*/ 251460 h 5109912"/>
              <a:gd name="connsiteX2" fmla="*/ 73651 w 552099"/>
              <a:gd name="connsiteY2" fmla="*/ 73651 h 5109912"/>
              <a:gd name="connsiteX3" fmla="*/ 251460 w 552099"/>
              <a:gd name="connsiteY3" fmla="*/ 0 h 5109912"/>
              <a:gd name="connsiteX4" fmla="*/ 251460 w 552099"/>
              <a:gd name="connsiteY4" fmla="*/ 0 h 5109912"/>
              <a:gd name="connsiteX5" fmla="*/ 429269 w 552099"/>
              <a:gd name="connsiteY5" fmla="*/ 73651 h 5109912"/>
              <a:gd name="connsiteX6" fmla="*/ 502920 w 552099"/>
              <a:gd name="connsiteY6" fmla="*/ 251460 h 5109912"/>
              <a:gd name="connsiteX7" fmla="*/ 552099 w 552099"/>
              <a:gd name="connsiteY7" fmla="*/ 5109912 h 5109912"/>
              <a:gd name="connsiteX0" fmla="*/ 328 w 543353"/>
              <a:gd name="connsiteY0" fmla="*/ 2862849 h 2928006"/>
              <a:gd name="connsiteX1" fmla="*/ 0 w 543353"/>
              <a:gd name="connsiteY1" fmla="*/ 251460 h 2928006"/>
              <a:gd name="connsiteX2" fmla="*/ 73651 w 543353"/>
              <a:gd name="connsiteY2" fmla="*/ 73651 h 2928006"/>
              <a:gd name="connsiteX3" fmla="*/ 251460 w 543353"/>
              <a:gd name="connsiteY3" fmla="*/ 0 h 2928006"/>
              <a:gd name="connsiteX4" fmla="*/ 251460 w 543353"/>
              <a:gd name="connsiteY4" fmla="*/ 0 h 2928006"/>
              <a:gd name="connsiteX5" fmla="*/ 429269 w 543353"/>
              <a:gd name="connsiteY5" fmla="*/ 73651 h 2928006"/>
              <a:gd name="connsiteX6" fmla="*/ 502920 w 543353"/>
              <a:gd name="connsiteY6" fmla="*/ 251460 h 2928006"/>
              <a:gd name="connsiteX7" fmla="*/ 543353 w 543353"/>
              <a:gd name="connsiteY7" fmla="*/ 2928006 h 2928006"/>
              <a:gd name="connsiteX0" fmla="*/ 328 w 537043"/>
              <a:gd name="connsiteY0" fmla="*/ 2862849 h 2967890"/>
              <a:gd name="connsiteX1" fmla="*/ 0 w 537043"/>
              <a:gd name="connsiteY1" fmla="*/ 251460 h 2967890"/>
              <a:gd name="connsiteX2" fmla="*/ 73651 w 537043"/>
              <a:gd name="connsiteY2" fmla="*/ 73651 h 2967890"/>
              <a:gd name="connsiteX3" fmla="*/ 251460 w 537043"/>
              <a:gd name="connsiteY3" fmla="*/ 0 h 2967890"/>
              <a:gd name="connsiteX4" fmla="*/ 251460 w 537043"/>
              <a:gd name="connsiteY4" fmla="*/ 0 h 2967890"/>
              <a:gd name="connsiteX5" fmla="*/ 429269 w 537043"/>
              <a:gd name="connsiteY5" fmla="*/ 73651 h 2967890"/>
              <a:gd name="connsiteX6" fmla="*/ 502920 w 537043"/>
              <a:gd name="connsiteY6" fmla="*/ 251460 h 2967890"/>
              <a:gd name="connsiteX7" fmla="*/ 537043 w 537043"/>
              <a:gd name="connsiteY7" fmla="*/ 2967890 h 2967890"/>
              <a:gd name="connsiteX0" fmla="*/ 328 w 528237"/>
              <a:gd name="connsiteY0" fmla="*/ 2862849 h 2951509"/>
              <a:gd name="connsiteX1" fmla="*/ 0 w 528237"/>
              <a:gd name="connsiteY1" fmla="*/ 251460 h 2951509"/>
              <a:gd name="connsiteX2" fmla="*/ 73651 w 528237"/>
              <a:gd name="connsiteY2" fmla="*/ 73651 h 2951509"/>
              <a:gd name="connsiteX3" fmla="*/ 251460 w 528237"/>
              <a:gd name="connsiteY3" fmla="*/ 0 h 2951509"/>
              <a:gd name="connsiteX4" fmla="*/ 251460 w 528237"/>
              <a:gd name="connsiteY4" fmla="*/ 0 h 2951509"/>
              <a:gd name="connsiteX5" fmla="*/ 429269 w 528237"/>
              <a:gd name="connsiteY5" fmla="*/ 73651 h 2951509"/>
              <a:gd name="connsiteX6" fmla="*/ 502920 w 528237"/>
              <a:gd name="connsiteY6" fmla="*/ 251460 h 2951509"/>
              <a:gd name="connsiteX7" fmla="*/ 524305 w 528237"/>
              <a:gd name="connsiteY7" fmla="*/ 2951509 h 2951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8237" h="2951509">
                <a:moveTo>
                  <a:pt x="328" y="2862849"/>
                </a:moveTo>
                <a:cubicBezTo>
                  <a:pt x="219" y="1992386"/>
                  <a:pt x="109" y="1121923"/>
                  <a:pt x="0" y="251460"/>
                </a:cubicBezTo>
                <a:cubicBezTo>
                  <a:pt x="0" y="184769"/>
                  <a:pt x="26493" y="120809"/>
                  <a:pt x="73651" y="73651"/>
                </a:cubicBezTo>
                <a:cubicBezTo>
                  <a:pt x="120809" y="26493"/>
                  <a:pt x="184769" y="0"/>
                  <a:pt x="251460" y="0"/>
                </a:cubicBezTo>
                <a:lnTo>
                  <a:pt x="251460" y="0"/>
                </a:lnTo>
                <a:cubicBezTo>
                  <a:pt x="318151" y="0"/>
                  <a:pt x="382111" y="26493"/>
                  <a:pt x="429269" y="73651"/>
                </a:cubicBezTo>
                <a:cubicBezTo>
                  <a:pt x="476427" y="120809"/>
                  <a:pt x="502920" y="184769"/>
                  <a:pt x="502920" y="251460"/>
                </a:cubicBezTo>
                <a:cubicBezTo>
                  <a:pt x="528237" y="1864408"/>
                  <a:pt x="505702" y="918020"/>
                  <a:pt x="524305" y="2951509"/>
                </a:cubicBezTo>
              </a:path>
            </a:pathLst>
          </a:custGeom>
          <a:solidFill>
            <a:schemeClr val="accent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 name="Title 1"/>
          <p:cNvSpPr>
            <a:spLocks noGrp="1"/>
          </p:cNvSpPr>
          <p:nvPr>
            <p:ph type="ctrTitle"/>
          </p:nvPr>
        </p:nvSpPr>
        <p:spPr>
          <a:xfrm rot="21042312">
            <a:off x="1248863" y="3564661"/>
            <a:ext cx="7324068" cy="1612607"/>
          </a:xfrm>
        </p:spPr>
        <p:txBody>
          <a:bodyPr anchor="b" anchorCtr="0">
            <a:noAutofit/>
          </a:bodyPr>
          <a:lstStyle>
            <a:lvl1pPr algn="l">
              <a:defRPr sz="4600">
                <a:solidFill>
                  <a:schemeClr val="bg1"/>
                </a:solidFill>
              </a:defRPr>
            </a:lvl1pPr>
          </a:lstStyle>
          <a:p>
            <a:r>
              <a:rPr lang="en-US" smtClean="0"/>
              <a:t>Click to edit Master title style</a:t>
            </a:r>
            <a:endParaRPr/>
          </a:p>
        </p:txBody>
      </p:sp>
      <p:sp>
        <p:nvSpPr>
          <p:cNvPr id="30" name="Picture Placeholder 2"/>
          <p:cNvSpPr>
            <a:spLocks noGrp="1"/>
          </p:cNvSpPr>
          <p:nvPr>
            <p:ph type="pic" idx="13"/>
          </p:nvPr>
        </p:nvSpPr>
        <p:spPr>
          <a:xfrm rot="21068552">
            <a:off x="914505" y="836686"/>
            <a:ext cx="3923711" cy="2804658"/>
          </a:xfrm>
          <a:prstGeom prst="roundRect">
            <a:avLst>
              <a:gd name="adj" fmla="val 7476"/>
            </a:avLst>
          </a:prstGeom>
          <a:ln w="63500">
            <a:solidFill>
              <a:schemeClr val="accent2"/>
            </a:solidFill>
          </a:ln>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dirty="0"/>
          </a:p>
        </p:txBody>
      </p:sp>
      <p:sp>
        <p:nvSpPr>
          <p:cNvPr id="58" name="Rectangle 57"/>
          <p:cNvSpPr/>
          <p:nvPr/>
        </p:nvSpPr>
        <p:spPr>
          <a:xfrm>
            <a:off x="0" y="0"/>
            <a:ext cx="9144000" cy="685800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36" name="Subtitle 2"/>
          <p:cNvSpPr>
            <a:spLocks noGrp="1"/>
          </p:cNvSpPr>
          <p:nvPr>
            <p:ph type="subTitle" idx="1"/>
          </p:nvPr>
        </p:nvSpPr>
        <p:spPr>
          <a:xfrm rot="21060000">
            <a:off x="2550459" y="4990824"/>
            <a:ext cx="6400800" cy="914400"/>
          </a:xfrm>
        </p:spPr>
        <p:txBody>
          <a:bodyPr anchor="ctr" anchorCtr="0">
            <a:normAutofit/>
          </a:bodyPr>
          <a:lstStyle>
            <a:lvl1pPr marL="0" indent="0" algn="l">
              <a:spcAft>
                <a:spcPts val="0"/>
              </a:spcAft>
              <a:buNone/>
              <a:defRPr sz="2400">
                <a:solidFill>
                  <a:schemeClr val="bg1"/>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7" name="Picture 6" descr="SectionHeaderOverlay.png"/>
          <p:cNvPicPr>
            <a:picLocks noChangeAspect="1"/>
          </p:cNvPicPr>
          <p:nvPr/>
        </p:nvPicPr>
        <p:blipFill>
          <a:blip r:embed="rId2"/>
          <a:stretch>
            <a:fillRect/>
          </a:stretch>
        </p:blipFill>
        <p:spPr>
          <a:xfrm>
            <a:off x="0" y="0"/>
            <a:ext cx="9144000" cy="6858000"/>
          </a:xfrm>
          <a:prstGeom prst="rect">
            <a:avLst/>
          </a:prstGeom>
        </p:spPr>
      </p:pic>
      <p:sp>
        <p:nvSpPr>
          <p:cNvPr id="43" name="Freeform 42"/>
          <p:cNvSpPr/>
          <p:nvPr/>
        </p:nvSpPr>
        <p:spPr>
          <a:xfrm rot="4809906">
            <a:off x="3408662" y="1817251"/>
            <a:ext cx="1100209" cy="8104720"/>
          </a:xfrm>
          <a:custGeom>
            <a:avLst/>
            <a:gdLst>
              <a:gd name="connsiteX0" fmla="*/ 533400 w 1066800"/>
              <a:gd name="connsiteY0" fmla="*/ 0 h 8120268"/>
              <a:gd name="connsiteX1" fmla="*/ 533400 w 1066800"/>
              <a:gd name="connsiteY1" fmla="*/ 0 h 8120268"/>
              <a:gd name="connsiteX2" fmla="*/ 910571 w 1066800"/>
              <a:gd name="connsiteY2" fmla="*/ 156230 h 8120268"/>
              <a:gd name="connsiteX3" fmla="*/ 1066800 w 1066800"/>
              <a:gd name="connsiteY3" fmla="*/ 533401 h 8120268"/>
              <a:gd name="connsiteX4" fmla="*/ 1066800 w 1066800"/>
              <a:gd name="connsiteY4" fmla="*/ 8120268 h 8120268"/>
              <a:gd name="connsiteX5" fmla="*/ 1066800 w 1066800"/>
              <a:gd name="connsiteY5" fmla="*/ 8120268 h 8120268"/>
              <a:gd name="connsiteX6" fmla="*/ 1066800 w 1066800"/>
              <a:gd name="connsiteY6" fmla="*/ 8120268 h 8120268"/>
              <a:gd name="connsiteX7" fmla="*/ 0 w 1066800"/>
              <a:gd name="connsiteY7" fmla="*/ 8120268 h 8120268"/>
              <a:gd name="connsiteX8" fmla="*/ 0 w 1066800"/>
              <a:gd name="connsiteY8" fmla="*/ 8120268 h 8120268"/>
              <a:gd name="connsiteX9" fmla="*/ 0 w 1066800"/>
              <a:gd name="connsiteY9" fmla="*/ 8120268 h 8120268"/>
              <a:gd name="connsiteX10" fmla="*/ 0 w 1066800"/>
              <a:gd name="connsiteY10" fmla="*/ 533400 h 8120268"/>
              <a:gd name="connsiteX11" fmla="*/ 156230 w 1066800"/>
              <a:gd name="connsiteY11" fmla="*/ 156229 h 8120268"/>
              <a:gd name="connsiteX12" fmla="*/ 533401 w 1066800"/>
              <a:gd name="connsiteY12" fmla="*/ 0 h 8120268"/>
              <a:gd name="connsiteX13" fmla="*/ 533400 w 1066800"/>
              <a:gd name="connsiteY13" fmla="*/ 0 h 8120268"/>
              <a:gd name="connsiteX0" fmla="*/ 533400 w 1109411"/>
              <a:gd name="connsiteY0" fmla="*/ 602505 h 8722773"/>
              <a:gd name="connsiteX1" fmla="*/ 533400 w 1109411"/>
              <a:gd name="connsiteY1" fmla="*/ 602505 h 8722773"/>
              <a:gd name="connsiteX2" fmla="*/ 910571 w 1109411"/>
              <a:gd name="connsiteY2" fmla="*/ 758735 h 8722773"/>
              <a:gd name="connsiteX3" fmla="*/ 1066800 w 1109411"/>
              <a:gd name="connsiteY3" fmla="*/ 1135906 h 8722773"/>
              <a:gd name="connsiteX4" fmla="*/ 1109048 w 1109411"/>
              <a:gd name="connsiteY4" fmla="*/ 7478466 h 8722773"/>
              <a:gd name="connsiteX5" fmla="*/ 1066800 w 1109411"/>
              <a:gd name="connsiteY5" fmla="*/ 8722773 h 8722773"/>
              <a:gd name="connsiteX6" fmla="*/ 1066800 w 1109411"/>
              <a:gd name="connsiteY6" fmla="*/ 8722773 h 8722773"/>
              <a:gd name="connsiteX7" fmla="*/ 1066800 w 1109411"/>
              <a:gd name="connsiteY7" fmla="*/ 8722773 h 8722773"/>
              <a:gd name="connsiteX8" fmla="*/ 0 w 1109411"/>
              <a:gd name="connsiteY8" fmla="*/ 8722773 h 8722773"/>
              <a:gd name="connsiteX9" fmla="*/ 0 w 1109411"/>
              <a:gd name="connsiteY9" fmla="*/ 8722773 h 8722773"/>
              <a:gd name="connsiteX10" fmla="*/ 0 w 1109411"/>
              <a:gd name="connsiteY10" fmla="*/ 8722773 h 8722773"/>
              <a:gd name="connsiteX11" fmla="*/ 0 w 1109411"/>
              <a:gd name="connsiteY11" fmla="*/ 1135905 h 8722773"/>
              <a:gd name="connsiteX12" fmla="*/ 156230 w 1109411"/>
              <a:gd name="connsiteY12" fmla="*/ 758734 h 8722773"/>
              <a:gd name="connsiteX13" fmla="*/ 533401 w 1109411"/>
              <a:gd name="connsiteY13" fmla="*/ 602505 h 8722773"/>
              <a:gd name="connsiteX14" fmla="*/ 533400 w 1109411"/>
              <a:gd name="connsiteY14" fmla="*/ 602505 h 8722773"/>
              <a:gd name="connsiteX0" fmla="*/ 533400 w 1109411"/>
              <a:gd name="connsiteY0" fmla="*/ 602505 h 8722773"/>
              <a:gd name="connsiteX1" fmla="*/ 533400 w 1109411"/>
              <a:gd name="connsiteY1" fmla="*/ 602505 h 8722773"/>
              <a:gd name="connsiteX2" fmla="*/ 910571 w 1109411"/>
              <a:gd name="connsiteY2" fmla="*/ 758735 h 8722773"/>
              <a:gd name="connsiteX3" fmla="*/ 1066800 w 1109411"/>
              <a:gd name="connsiteY3" fmla="*/ 1135906 h 8722773"/>
              <a:gd name="connsiteX4" fmla="*/ 1109048 w 1109411"/>
              <a:gd name="connsiteY4" fmla="*/ 7478466 h 8722773"/>
              <a:gd name="connsiteX5" fmla="*/ 1066800 w 1109411"/>
              <a:gd name="connsiteY5" fmla="*/ 8722773 h 8722773"/>
              <a:gd name="connsiteX6" fmla="*/ 1066800 w 1109411"/>
              <a:gd name="connsiteY6" fmla="*/ 8722773 h 8722773"/>
              <a:gd name="connsiteX7" fmla="*/ 1066800 w 1109411"/>
              <a:gd name="connsiteY7" fmla="*/ 8722773 h 8722773"/>
              <a:gd name="connsiteX8" fmla="*/ 0 w 1109411"/>
              <a:gd name="connsiteY8" fmla="*/ 8722773 h 8722773"/>
              <a:gd name="connsiteX9" fmla="*/ 0 w 1109411"/>
              <a:gd name="connsiteY9" fmla="*/ 8722773 h 8722773"/>
              <a:gd name="connsiteX10" fmla="*/ 0 w 1109411"/>
              <a:gd name="connsiteY10" fmla="*/ 8722773 h 8722773"/>
              <a:gd name="connsiteX11" fmla="*/ 0 w 1109411"/>
              <a:gd name="connsiteY11" fmla="*/ 1135905 h 8722773"/>
              <a:gd name="connsiteX12" fmla="*/ 156230 w 1109411"/>
              <a:gd name="connsiteY12" fmla="*/ 758734 h 8722773"/>
              <a:gd name="connsiteX13" fmla="*/ 533401 w 1109411"/>
              <a:gd name="connsiteY13" fmla="*/ 602505 h 8722773"/>
              <a:gd name="connsiteX14" fmla="*/ 533400 w 1109411"/>
              <a:gd name="connsiteY14" fmla="*/ 602505 h 8722773"/>
              <a:gd name="connsiteX0" fmla="*/ 533400 w 1128952"/>
              <a:gd name="connsiteY0" fmla="*/ 602505 h 8722773"/>
              <a:gd name="connsiteX1" fmla="*/ 533400 w 1128952"/>
              <a:gd name="connsiteY1" fmla="*/ 602505 h 8722773"/>
              <a:gd name="connsiteX2" fmla="*/ 910571 w 1128952"/>
              <a:gd name="connsiteY2" fmla="*/ 758735 h 8722773"/>
              <a:gd name="connsiteX3" fmla="*/ 1066800 w 1128952"/>
              <a:gd name="connsiteY3" fmla="*/ 1135906 h 8722773"/>
              <a:gd name="connsiteX4" fmla="*/ 1109048 w 1128952"/>
              <a:gd name="connsiteY4" fmla="*/ 7478466 h 8722773"/>
              <a:gd name="connsiteX5" fmla="*/ 1066800 w 1128952"/>
              <a:gd name="connsiteY5" fmla="*/ 8722773 h 8722773"/>
              <a:gd name="connsiteX6" fmla="*/ 1066800 w 1128952"/>
              <a:gd name="connsiteY6" fmla="*/ 8722773 h 8722773"/>
              <a:gd name="connsiteX7" fmla="*/ 1066800 w 1128952"/>
              <a:gd name="connsiteY7" fmla="*/ 8722773 h 8722773"/>
              <a:gd name="connsiteX8" fmla="*/ 0 w 1128952"/>
              <a:gd name="connsiteY8" fmla="*/ 8722773 h 8722773"/>
              <a:gd name="connsiteX9" fmla="*/ 0 w 1128952"/>
              <a:gd name="connsiteY9" fmla="*/ 8722773 h 8722773"/>
              <a:gd name="connsiteX10" fmla="*/ 0 w 1128952"/>
              <a:gd name="connsiteY10" fmla="*/ 8722773 h 8722773"/>
              <a:gd name="connsiteX11" fmla="*/ 0 w 1128952"/>
              <a:gd name="connsiteY11" fmla="*/ 1135905 h 8722773"/>
              <a:gd name="connsiteX12" fmla="*/ 156230 w 1128952"/>
              <a:gd name="connsiteY12" fmla="*/ 758734 h 8722773"/>
              <a:gd name="connsiteX13" fmla="*/ 533401 w 1128952"/>
              <a:gd name="connsiteY13" fmla="*/ 602505 h 8722773"/>
              <a:gd name="connsiteX14" fmla="*/ 533400 w 1128952"/>
              <a:gd name="connsiteY14" fmla="*/ 602505 h 8722773"/>
              <a:gd name="connsiteX0" fmla="*/ 533400 w 1109048"/>
              <a:gd name="connsiteY0" fmla="*/ 602505 h 8722773"/>
              <a:gd name="connsiteX1" fmla="*/ 533400 w 1109048"/>
              <a:gd name="connsiteY1" fmla="*/ 602505 h 8722773"/>
              <a:gd name="connsiteX2" fmla="*/ 910571 w 1109048"/>
              <a:gd name="connsiteY2" fmla="*/ 758735 h 8722773"/>
              <a:gd name="connsiteX3" fmla="*/ 1066800 w 1109048"/>
              <a:gd name="connsiteY3" fmla="*/ 1135906 h 8722773"/>
              <a:gd name="connsiteX4" fmla="*/ 1109048 w 1109048"/>
              <a:gd name="connsiteY4" fmla="*/ 7478466 h 8722773"/>
              <a:gd name="connsiteX5" fmla="*/ 1066800 w 1109048"/>
              <a:gd name="connsiteY5" fmla="*/ 8722773 h 8722773"/>
              <a:gd name="connsiteX6" fmla="*/ 1066800 w 1109048"/>
              <a:gd name="connsiteY6" fmla="*/ 8722773 h 8722773"/>
              <a:gd name="connsiteX7" fmla="*/ 1066800 w 1109048"/>
              <a:gd name="connsiteY7" fmla="*/ 8722773 h 8722773"/>
              <a:gd name="connsiteX8" fmla="*/ 0 w 1109048"/>
              <a:gd name="connsiteY8" fmla="*/ 8722773 h 8722773"/>
              <a:gd name="connsiteX9" fmla="*/ 0 w 1109048"/>
              <a:gd name="connsiteY9" fmla="*/ 8722773 h 8722773"/>
              <a:gd name="connsiteX10" fmla="*/ 0 w 1109048"/>
              <a:gd name="connsiteY10" fmla="*/ 8722773 h 8722773"/>
              <a:gd name="connsiteX11" fmla="*/ 0 w 1109048"/>
              <a:gd name="connsiteY11" fmla="*/ 1135905 h 8722773"/>
              <a:gd name="connsiteX12" fmla="*/ 156230 w 1109048"/>
              <a:gd name="connsiteY12" fmla="*/ 758734 h 8722773"/>
              <a:gd name="connsiteX13" fmla="*/ 533401 w 1109048"/>
              <a:gd name="connsiteY13" fmla="*/ 602505 h 8722773"/>
              <a:gd name="connsiteX14" fmla="*/ 533400 w 1109048"/>
              <a:gd name="connsiteY14" fmla="*/ 602505 h 8722773"/>
              <a:gd name="connsiteX0" fmla="*/ 533400 w 1109048"/>
              <a:gd name="connsiteY0" fmla="*/ 602799 h 8723067"/>
              <a:gd name="connsiteX1" fmla="*/ 533400 w 1109048"/>
              <a:gd name="connsiteY1" fmla="*/ 602799 h 8723067"/>
              <a:gd name="connsiteX2" fmla="*/ 910571 w 1109048"/>
              <a:gd name="connsiteY2" fmla="*/ 759029 h 8723067"/>
              <a:gd name="connsiteX3" fmla="*/ 1066800 w 1109048"/>
              <a:gd name="connsiteY3" fmla="*/ 1136200 h 8723067"/>
              <a:gd name="connsiteX4" fmla="*/ 1109048 w 1109048"/>
              <a:gd name="connsiteY4" fmla="*/ 7478760 h 8723067"/>
              <a:gd name="connsiteX5" fmla="*/ 1066800 w 1109048"/>
              <a:gd name="connsiteY5" fmla="*/ 8723067 h 8723067"/>
              <a:gd name="connsiteX6" fmla="*/ 1066800 w 1109048"/>
              <a:gd name="connsiteY6" fmla="*/ 8723067 h 8723067"/>
              <a:gd name="connsiteX7" fmla="*/ 1066800 w 1109048"/>
              <a:gd name="connsiteY7" fmla="*/ 8723067 h 8723067"/>
              <a:gd name="connsiteX8" fmla="*/ 0 w 1109048"/>
              <a:gd name="connsiteY8" fmla="*/ 8723067 h 8723067"/>
              <a:gd name="connsiteX9" fmla="*/ 0 w 1109048"/>
              <a:gd name="connsiteY9" fmla="*/ 8723067 h 8723067"/>
              <a:gd name="connsiteX10" fmla="*/ 0 w 1109048"/>
              <a:gd name="connsiteY10" fmla="*/ 8723067 h 8723067"/>
              <a:gd name="connsiteX11" fmla="*/ 0 w 1109048"/>
              <a:gd name="connsiteY11" fmla="*/ 1136199 h 8723067"/>
              <a:gd name="connsiteX12" fmla="*/ 156230 w 1109048"/>
              <a:gd name="connsiteY12" fmla="*/ 759028 h 8723067"/>
              <a:gd name="connsiteX13" fmla="*/ 533401 w 1109048"/>
              <a:gd name="connsiteY13" fmla="*/ 602799 h 8723067"/>
              <a:gd name="connsiteX14" fmla="*/ 533400 w 1109048"/>
              <a:gd name="connsiteY14" fmla="*/ 602799 h 8723067"/>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1066800 w 1109048"/>
              <a:gd name="connsiteY5" fmla="*/ 8120268 h 8120268"/>
              <a:gd name="connsiteX6" fmla="*/ 1066800 w 1109048"/>
              <a:gd name="connsiteY6" fmla="*/ 8120268 h 8120268"/>
              <a:gd name="connsiteX7" fmla="*/ 1066800 w 1109048"/>
              <a:gd name="connsiteY7" fmla="*/ 8120268 h 8120268"/>
              <a:gd name="connsiteX8" fmla="*/ 0 w 1109048"/>
              <a:gd name="connsiteY8" fmla="*/ 8120268 h 8120268"/>
              <a:gd name="connsiteX9" fmla="*/ 0 w 1109048"/>
              <a:gd name="connsiteY9" fmla="*/ 8120268 h 8120268"/>
              <a:gd name="connsiteX10" fmla="*/ 0 w 1109048"/>
              <a:gd name="connsiteY10" fmla="*/ 8120268 h 8120268"/>
              <a:gd name="connsiteX11" fmla="*/ 0 w 1109048"/>
              <a:gd name="connsiteY11" fmla="*/ 533400 h 8120268"/>
              <a:gd name="connsiteX12" fmla="*/ 156230 w 1109048"/>
              <a:gd name="connsiteY12" fmla="*/ 156229 h 8120268"/>
              <a:gd name="connsiteX13" fmla="*/ 533401 w 1109048"/>
              <a:gd name="connsiteY13" fmla="*/ 0 h 8120268"/>
              <a:gd name="connsiteX14" fmla="*/ 533400 w 1109048"/>
              <a:gd name="connsiteY14" fmla="*/ 0 h 8120268"/>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1066800 w 1109048"/>
              <a:gd name="connsiteY5" fmla="*/ 8120268 h 8120268"/>
              <a:gd name="connsiteX6" fmla="*/ 1066800 w 1109048"/>
              <a:gd name="connsiteY6" fmla="*/ 8120268 h 8120268"/>
              <a:gd name="connsiteX7" fmla="*/ 852372 w 1109048"/>
              <a:gd name="connsiteY7" fmla="*/ 8083096 h 8120268"/>
              <a:gd name="connsiteX8" fmla="*/ 0 w 1109048"/>
              <a:gd name="connsiteY8" fmla="*/ 8120268 h 8120268"/>
              <a:gd name="connsiteX9" fmla="*/ 0 w 1109048"/>
              <a:gd name="connsiteY9" fmla="*/ 8120268 h 8120268"/>
              <a:gd name="connsiteX10" fmla="*/ 0 w 1109048"/>
              <a:gd name="connsiteY10" fmla="*/ 8120268 h 8120268"/>
              <a:gd name="connsiteX11" fmla="*/ 0 w 1109048"/>
              <a:gd name="connsiteY11" fmla="*/ 533400 h 8120268"/>
              <a:gd name="connsiteX12" fmla="*/ 156230 w 1109048"/>
              <a:gd name="connsiteY12" fmla="*/ 156229 h 8120268"/>
              <a:gd name="connsiteX13" fmla="*/ 533401 w 1109048"/>
              <a:gd name="connsiteY13" fmla="*/ 0 h 8120268"/>
              <a:gd name="connsiteX14" fmla="*/ 533400 w 1109048"/>
              <a:gd name="connsiteY14" fmla="*/ 0 h 8120268"/>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1066800 w 1109048"/>
              <a:gd name="connsiteY5" fmla="*/ 8120268 h 8120268"/>
              <a:gd name="connsiteX6" fmla="*/ 1066800 w 1109048"/>
              <a:gd name="connsiteY6" fmla="*/ 8120268 h 8120268"/>
              <a:gd name="connsiteX7" fmla="*/ 1084010 w 1109048"/>
              <a:gd name="connsiteY7" fmla="*/ 8053661 h 8120268"/>
              <a:gd name="connsiteX8" fmla="*/ 852372 w 1109048"/>
              <a:gd name="connsiteY8" fmla="*/ 8083096 h 8120268"/>
              <a:gd name="connsiteX9" fmla="*/ 0 w 1109048"/>
              <a:gd name="connsiteY9" fmla="*/ 8120268 h 8120268"/>
              <a:gd name="connsiteX10" fmla="*/ 0 w 1109048"/>
              <a:gd name="connsiteY10" fmla="*/ 8120268 h 8120268"/>
              <a:gd name="connsiteX11" fmla="*/ 0 w 1109048"/>
              <a:gd name="connsiteY11" fmla="*/ 8120268 h 8120268"/>
              <a:gd name="connsiteX12" fmla="*/ 0 w 1109048"/>
              <a:gd name="connsiteY12" fmla="*/ 533400 h 8120268"/>
              <a:gd name="connsiteX13" fmla="*/ 156230 w 1109048"/>
              <a:gd name="connsiteY13" fmla="*/ 156229 h 8120268"/>
              <a:gd name="connsiteX14" fmla="*/ 533401 w 1109048"/>
              <a:gd name="connsiteY14" fmla="*/ 0 h 8120268"/>
              <a:gd name="connsiteX15" fmla="*/ 533400 w 1109048"/>
              <a:gd name="connsiteY15" fmla="*/ 0 h 8120268"/>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1066800 w 1109048"/>
              <a:gd name="connsiteY5" fmla="*/ 8120268 h 8120268"/>
              <a:gd name="connsiteX6" fmla="*/ 1066800 w 1109048"/>
              <a:gd name="connsiteY6" fmla="*/ 8120268 h 8120268"/>
              <a:gd name="connsiteX7" fmla="*/ 852372 w 1109048"/>
              <a:gd name="connsiteY7" fmla="*/ 8083096 h 8120268"/>
              <a:gd name="connsiteX8" fmla="*/ 0 w 1109048"/>
              <a:gd name="connsiteY8" fmla="*/ 8120268 h 8120268"/>
              <a:gd name="connsiteX9" fmla="*/ 0 w 1109048"/>
              <a:gd name="connsiteY9" fmla="*/ 8120268 h 8120268"/>
              <a:gd name="connsiteX10" fmla="*/ 0 w 1109048"/>
              <a:gd name="connsiteY10" fmla="*/ 8120268 h 8120268"/>
              <a:gd name="connsiteX11" fmla="*/ 0 w 1109048"/>
              <a:gd name="connsiteY11" fmla="*/ 533400 h 8120268"/>
              <a:gd name="connsiteX12" fmla="*/ 156230 w 1109048"/>
              <a:gd name="connsiteY12" fmla="*/ 156229 h 8120268"/>
              <a:gd name="connsiteX13" fmla="*/ 533401 w 1109048"/>
              <a:gd name="connsiteY13" fmla="*/ 0 h 8120268"/>
              <a:gd name="connsiteX14" fmla="*/ 533400 w 1109048"/>
              <a:gd name="connsiteY14" fmla="*/ 0 h 8120268"/>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1066800 w 1109048"/>
              <a:gd name="connsiteY5" fmla="*/ 8120268 h 8120268"/>
              <a:gd name="connsiteX6" fmla="*/ 852372 w 1109048"/>
              <a:gd name="connsiteY6" fmla="*/ 8083096 h 8120268"/>
              <a:gd name="connsiteX7" fmla="*/ 0 w 1109048"/>
              <a:gd name="connsiteY7" fmla="*/ 8120268 h 8120268"/>
              <a:gd name="connsiteX8" fmla="*/ 0 w 1109048"/>
              <a:gd name="connsiteY8" fmla="*/ 8120268 h 8120268"/>
              <a:gd name="connsiteX9" fmla="*/ 0 w 1109048"/>
              <a:gd name="connsiteY9" fmla="*/ 8120268 h 8120268"/>
              <a:gd name="connsiteX10" fmla="*/ 0 w 1109048"/>
              <a:gd name="connsiteY10" fmla="*/ 533400 h 8120268"/>
              <a:gd name="connsiteX11" fmla="*/ 156230 w 1109048"/>
              <a:gd name="connsiteY11" fmla="*/ 156229 h 8120268"/>
              <a:gd name="connsiteX12" fmla="*/ 533401 w 1109048"/>
              <a:gd name="connsiteY12" fmla="*/ 0 h 8120268"/>
              <a:gd name="connsiteX13" fmla="*/ 533400 w 1109048"/>
              <a:gd name="connsiteY13" fmla="*/ 0 h 8120268"/>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852372 w 1109048"/>
              <a:gd name="connsiteY5" fmla="*/ 8083096 h 8120268"/>
              <a:gd name="connsiteX6" fmla="*/ 0 w 1109048"/>
              <a:gd name="connsiteY6" fmla="*/ 8120268 h 8120268"/>
              <a:gd name="connsiteX7" fmla="*/ 0 w 1109048"/>
              <a:gd name="connsiteY7" fmla="*/ 8120268 h 8120268"/>
              <a:gd name="connsiteX8" fmla="*/ 0 w 1109048"/>
              <a:gd name="connsiteY8" fmla="*/ 8120268 h 8120268"/>
              <a:gd name="connsiteX9" fmla="*/ 0 w 1109048"/>
              <a:gd name="connsiteY9" fmla="*/ 533400 h 8120268"/>
              <a:gd name="connsiteX10" fmla="*/ 156230 w 1109048"/>
              <a:gd name="connsiteY10" fmla="*/ 156229 h 8120268"/>
              <a:gd name="connsiteX11" fmla="*/ 533401 w 1109048"/>
              <a:gd name="connsiteY11" fmla="*/ 0 h 8120268"/>
              <a:gd name="connsiteX12" fmla="*/ 533400 w 1109048"/>
              <a:gd name="connsiteY12" fmla="*/ 0 h 8120268"/>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852372 w 1109048"/>
              <a:gd name="connsiteY5" fmla="*/ 8083096 h 8120268"/>
              <a:gd name="connsiteX6" fmla="*/ 0 w 1109048"/>
              <a:gd name="connsiteY6" fmla="*/ 8120268 h 8120268"/>
              <a:gd name="connsiteX7" fmla="*/ 0 w 1109048"/>
              <a:gd name="connsiteY7" fmla="*/ 8120268 h 8120268"/>
              <a:gd name="connsiteX8" fmla="*/ 17782 w 1109048"/>
              <a:gd name="connsiteY8" fmla="*/ 7974865 h 8120268"/>
              <a:gd name="connsiteX9" fmla="*/ 0 w 1109048"/>
              <a:gd name="connsiteY9" fmla="*/ 533400 h 8120268"/>
              <a:gd name="connsiteX10" fmla="*/ 156230 w 1109048"/>
              <a:gd name="connsiteY10" fmla="*/ 156229 h 8120268"/>
              <a:gd name="connsiteX11" fmla="*/ 533401 w 1109048"/>
              <a:gd name="connsiteY11" fmla="*/ 0 h 8120268"/>
              <a:gd name="connsiteX12" fmla="*/ 533400 w 1109048"/>
              <a:gd name="connsiteY12" fmla="*/ 0 h 8120268"/>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852372 w 1109048"/>
              <a:gd name="connsiteY5" fmla="*/ 8083096 h 8120268"/>
              <a:gd name="connsiteX6" fmla="*/ 0 w 1109048"/>
              <a:gd name="connsiteY6" fmla="*/ 8120268 h 8120268"/>
              <a:gd name="connsiteX7" fmla="*/ 17782 w 1109048"/>
              <a:gd name="connsiteY7" fmla="*/ 7974865 h 8120268"/>
              <a:gd name="connsiteX8" fmla="*/ 0 w 1109048"/>
              <a:gd name="connsiteY8" fmla="*/ 533400 h 8120268"/>
              <a:gd name="connsiteX9" fmla="*/ 156230 w 1109048"/>
              <a:gd name="connsiteY9" fmla="*/ 156229 h 8120268"/>
              <a:gd name="connsiteX10" fmla="*/ 533401 w 1109048"/>
              <a:gd name="connsiteY10" fmla="*/ 0 h 8120268"/>
              <a:gd name="connsiteX11" fmla="*/ 533400 w 1109048"/>
              <a:gd name="connsiteY11" fmla="*/ 0 h 8120268"/>
              <a:gd name="connsiteX0" fmla="*/ 533400 w 1109048"/>
              <a:gd name="connsiteY0" fmla="*/ 0 h 8083096"/>
              <a:gd name="connsiteX1" fmla="*/ 533400 w 1109048"/>
              <a:gd name="connsiteY1" fmla="*/ 0 h 8083096"/>
              <a:gd name="connsiteX2" fmla="*/ 910571 w 1109048"/>
              <a:gd name="connsiteY2" fmla="*/ 156230 h 8083096"/>
              <a:gd name="connsiteX3" fmla="*/ 1066800 w 1109048"/>
              <a:gd name="connsiteY3" fmla="*/ 533401 h 8083096"/>
              <a:gd name="connsiteX4" fmla="*/ 1109048 w 1109048"/>
              <a:gd name="connsiteY4" fmla="*/ 6875961 h 8083096"/>
              <a:gd name="connsiteX5" fmla="*/ 852372 w 1109048"/>
              <a:gd name="connsiteY5" fmla="*/ 8083096 h 8083096"/>
              <a:gd name="connsiteX6" fmla="*/ 17782 w 1109048"/>
              <a:gd name="connsiteY6" fmla="*/ 7974865 h 8083096"/>
              <a:gd name="connsiteX7" fmla="*/ 0 w 1109048"/>
              <a:gd name="connsiteY7" fmla="*/ 533400 h 8083096"/>
              <a:gd name="connsiteX8" fmla="*/ 156230 w 1109048"/>
              <a:gd name="connsiteY8" fmla="*/ 156229 h 8083096"/>
              <a:gd name="connsiteX9" fmla="*/ 533401 w 1109048"/>
              <a:gd name="connsiteY9" fmla="*/ 0 h 8083096"/>
              <a:gd name="connsiteX10" fmla="*/ 533400 w 1109048"/>
              <a:gd name="connsiteY10" fmla="*/ 0 h 8083096"/>
              <a:gd name="connsiteX0" fmla="*/ 533400 w 1100209"/>
              <a:gd name="connsiteY0" fmla="*/ 0 h 8083096"/>
              <a:gd name="connsiteX1" fmla="*/ 533400 w 1100209"/>
              <a:gd name="connsiteY1" fmla="*/ 0 h 8083096"/>
              <a:gd name="connsiteX2" fmla="*/ 910571 w 1100209"/>
              <a:gd name="connsiteY2" fmla="*/ 156230 h 8083096"/>
              <a:gd name="connsiteX3" fmla="*/ 1066800 w 1100209"/>
              <a:gd name="connsiteY3" fmla="*/ 533401 h 8083096"/>
              <a:gd name="connsiteX4" fmla="*/ 1100209 w 1100209"/>
              <a:gd name="connsiteY4" fmla="*/ 6755640 h 8083096"/>
              <a:gd name="connsiteX5" fmla="*/ 852372 w 1100209"/>
              <a:gd name="connsiteY5" fmla="*/ 8083096 h 8083096"/>
              <a:gd name="connsiteX6" fmla="*/ 17782 w 1100209"/>
              <a:gd name="connsiteY6" fmla="*/ 7974865 h 8083096"/>
              <a:gd name="connsiteX7" fmla="*/ 0 w 1100209"/>
              <a:gd name="connsiteY7" fmla="*/ 533400 h 8083096"/>
              <a:gd name="connsiteX8" fmla="*/ 156230 w 1100209"/>
              <a:gd name="connsiteY8" fmla="*/ 156229 h 8083096"/>
              <a:gd name="connsiteX9" fmla="*/ 533401 w 1100209"/>
              <a:gd name="connsiteY9" fmla="*/ 0 h 8083096"/>
              <a:gd name="connsiteX10" fmla="*/ 533400 w 1100209"/>
              <a:gd name="connsiteY10" fmla="*/ 0 h 8083096"/>
              <a:gd name="connsiteX0" fmla="*/ 533400 w 1100209"/>
              <a:gd name="connsiteY0" fmla="*/ 0 h 8104720"/>
              <a:gd name="connsiteX1" fmla="*/ 533400 w 1100209"/>
              <a:gd name="connsiteY1" fmla="*/ 0 h 8104720"/>
              <a:gd name="connsiteX2" fmla="*/ 910571 w 1100209"/>
              <a:gd name="connsiteY2" fmla="*/ 156230 h 8104720"/>
              <a:gd name="connsiteX3" fmla="*/ 1066800 w 1100209"/>
              <a:gd name="connsiteY3" fmla="*/ 533401 h 8104720"/>
              <a:gd name="connsiteX4" fmla="*/ 1100209 w 1100209"/>
              <a:gd name="connsiteY4" fmla="*/ 6755640 h 8104720"/>
              <a:gd name="connsiteX5" fmla="*/ 848624 w 1100209"/>
              <a:gd name="connsiteY5" fmla="*/ 8104720 h 8104720"/>
              <a:gd name="connsiteX6" fmla="*/ 17782 w 1100209"/>
              <a:gd name="connsiteY6" fmla="*/ 7974865 h 8104720"/>
              <a:gd name="connsiteX7" fmla="*/ 0 w 1100209"/>
              <a:gd name="connsiteY7" fmla="*/ 533400 h 8104720"/>
              <a:gd name="connsiteX8" fmla="*/ 156230 w 1100209"/>
              <a:gd name="connsiteY8" fmla="*/ 156229 h 8104720"/>
              <a:gd name="connsiteX9" fmla="*/ 533401 w 1100209"/>
              <a:gd name="connsiteY9" fmla="*/ 0 h 8104720"/>
              <a:gd name="connsiteX10" fmla="*/ 533400 w 1100209"/>
              <a:gd name="connsiteY10" fmla="*/ 0 h 810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0209" h="8104720">
                <a:moveTo>
                  <a:pt x="533400" y="0"/>
                </a:moveTo>
                <a:lnTo>
                  <a:pt x="533400" y="0"/>
                </a:lnTo>
                <a:cubicBezTo>
                  <a:pt x="674867" y="0"/>
                  <a:pt x="810539" y="56198"/>
                  <a:pt x="910571" y="156230"/>
                </a:cubicBezTo>
                <a:cubicBezTo>
                  <a:pt x="1010603" y="256262"/>
                  <a:pt x="1055019" y="390601"/>
                  <a:pt x="1066800" y="533401"/>
                </a:cubicBezTo>
                <a:cubicBezTo>
                  <a:pt x="1066437" y="2679490"/>
                  <a:pt x="1093715" y="6711917"/>
                  <a:pt x="1100209" y="6755640"/>
                </a:cubicBezTo>
                <a:lnTo>
                  <a:pt x="848624" y="8104720"/>
                </a:lnTo>
                <a:lnTo>
                  <a:pt x="17782" y="7974865"/>
                </a:lnTo>
                <a:cubicBezTo>
                  <a:pt x="11855" y="5494377"/>
                  <a:pt x="5927" y="3013888"/>
                  <a:pt x="0" y="533400"/>
                </a:cubicBezTo>
                <a:cubicBezTo>
                  <a:pt x="0" y="391933"/>
                  <a:pt x="56198" y="256261"/>
                  <a:pt x="156230" y="156229"/>
                </a:cubicBezTo>
                <a:cubicBezTo>
                  <a:pt x="256262" y="56197"/>
                  <a:pt x="391935" y="0"/>
                  <a:pt x="533401" y="0"/>
                </a:cubicBezTo>
                <a:lnTo>
                  <a:pt x="533400" y="0"/>
                </a:lnTo>
                <a:close/>
              </a:path>
            </a:pathLst>
          </a:custGeom>
          <a:solidFill>
            <a:schemeClr val="accent1">
              <a:alpha val="30000"/>
            </a:schemeClr>
          </a:solidFill>
          <a:ln>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37" name="Freeform 36"/>
          <p:cNvSpPr/>
          <p:nvPr/>
        </p:nvSpPr>
        <p:spPr>
          <a:xfrm rot="15600000" flipH="1" flipV="1">
            <a:off x="3393402" y="-445315"/>
            <a:ext cx="2008191" cy="9264100"/>
          </a:xfrm>
          <a:custGeom>
            <a:avLst/>
            <a:gdLst>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0 w 2209695"/>
              <a:gd name="connsiteY9" fmla="*/ 9154402 h 9154402"/>
              <a:gd name="connsiteX10" fmla="*/ 0 w 2209695"/>
              <a:gd name="connsiteY10" fmla="*/ 1104848 h 9154402"/>
              <a:gd name="connsiteX11" fmla="*/ 323604 w 2209695"/>
              <a:gd name="connsiteY11" fmla="*/ 323603 h 9154402"/>
              <a:gd name="connsiteX12" fmla="*/ 1104850 w 2209695"/>
              <a:gd name="connsiteY12" fmla="*/ 2 h 9154402"/>
              <a:gd name="connsiteX13" fmla="*/ 1104848 w 2209695"/>
              <a:gd name="connsiteY13"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0 w 2209695"/>
              <a:gd name="connsiteY9" fmla="*/ 9154402 h 9154402"/>
              <a:gd name="connsiteX10" fmla="*/ 1503 w 2209695"/>
              <a:gd name="connsiteY10" fmla="*/ 8780893 h 9154402"/>
              <a:gd name="connsiteX11" fmla="*/ 0 w 2209695"/>
              <a:gd name="connsiteY11" fmla="*/ 1104848 h 9154402"/>
              <a:gd name="connsiteX12" fmla="*/ 323604 w 2209695"/>
              <a:gd name="connsiteY12" fmla="*/ 323603 h 9154402"/>
              <a:gd name="connsiteX13" fmla="*/ 1104850 w 2209695"/>
              <a:gd name="connsiteY13" fmla="*/ 2 h 9154402"/>
              <a:gd name="connsiteX14" fmla="*/ 1104848 w 2209695"/>
              <a:gd name="connsiteY14"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1503 w 2209695"/>
              <a:gd name="connsiteY9" fmla="*/ 8780893 h 9154402"/>
              <a:gd name="connsiteX10" fmla="*/ 0 w 2209695"/>
              <a:gd name="connsiteY10" fmla="*/ 1104848 h 9154402"/>
              <a:gd name="connsiteX11" fmla="*/ 323604 w 2209695"/>
              <a:gd name="connsiteY11" fmla="*/ 323603 h 9154402"/>
              <a:gd name="connsiteX12" fmla="*/ 1104850 w 2209695"/>
              <a:gd name="connsiteY12" fmla="*/ 2 h 9154402"/>
              <a:gd name="connsiteX13" fmla="*/ 1104848 w 2209695"/>
              <a:gd name="connsiteY13"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1503 w 2209695"/>
              <a:gd name="connsiteY8" fmla="*/ 8780893 h 9154402"/>
              <a:gd name="connsiteX9" fmla="*/ 0 w 2209695"/>
              <a:gd name="connsiteY9" fmla="*/ 1104848 h 9154402"/>
              <a:gd name="connsiteX10" fmla="*/ 323604 w 2209695"/>
              <a:gd name="connsiteY10" fmla="*/ 323603 h 9154402"/>
              <a:gd name="connsiteX11" fmla="*/ 1104850 w 2209695"/>
              <a:gd name="connsiteY11" fmla="*/ 2 h 9154402"/>
              <a:gd name="connsiteX12" fmla="*/ 1104848 w 2209695"/>
              <a:gd name="connsiteY12" fmla="*/ 0 h 9154402"/>
              <a:gd name="connsiteX0" fmla="*/ 1144487 w 2249334"/>
              <a:gd name="connsiteY0" fmla="*/ 0 h 9154755"/>
              <a:gd name="connsiteX1" fmla="*/ 1144487 w 2249334"/>
              <a:gd name="connsiteY1" fmla="*/ 0 h 9154755"/>
              <a:gd name="connsiteX2" fmla="*/ 1925732 w 2249334"/>
              <a:gd name="connsiteY2" fmla="*/ 323604 h 9154755"/>
              <a:gd name="connsiteX3" fmla="*/ 2249333 w 2249334"/>
              <a:gd name="connsiteY3" fmla="*/ 1104850 h 9154755"/>
              <a:gd name="connsiteX4" fmla="*/ 2249334 w 2249334"/>
              <a:gd name="connsiteY4" fmla="*/ 9154402 h 9154755"/>
              <a:gd name="connsiteX5" fmla="*/ 2249334 w 2249334"/>
              <a:gd name="connsiteY5" fmla="*/ 9154402 h 9154755"/>
              <a:gd name="connsiteX6" fmla="*/ 2249334 w 2249334"/>
              <a:gd name="connsiteY6" fmla="*/ 9154402 h 9154755"/>
              <a:gd name="connsiteX7" fmla="*/ 0 w 2249334"/>
              <a:gd name="connsiteY7" fmla="*/ 9154755 h 9154755"/>
              <a:gd name="connsiteX8" fmla="*/ 41142 w 2249334"/>
              <a:gd name="connsiteY8" fmla="*/ 8780893 h 9154755"/>
              <a:gd name="connsiteX9" fmla="*/ 39639 w 2249334"/>
              <a:gd name="connsiteY9" fmla="*/ 1104848 h 9154755"/>
              <a:gd name="connsiteX10" fmla="*/ 363243 w 2249334"/>
              <a:gd name="connsiteY10" fmla="*/ 323603 h 9154755"/>
              <a:gd name="connsiteX11" fmla="*/ 1144489 w 2249334"/>
              <a:gd name="connsiteY11" fmla="*/ 2 h 9154755"/>
              <a:gd name="connsiteX12" fmla="*/ 1144487 w 2249334"/>
              <a:gd name="connsiteY12" fmla="*/ 0 h 9154755"/>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1503 w 2209695"/>
              <a:gd name="connsiteY7" fmla="*/ 8780893 h 9154402"/>
              <a:gd name="connsiteX8" fmla="*/ 0 w 2209695"/>
              <a:gd name="connsiteY8" fmla="*/ 1104848 h 9154402"/>
              <a:gd name="connsiteX9" fmla="*/ 323604 w 2209695"/>
              <a:gd name="connsiteY9" fmla="*/ 323603 h 9154402"/>
              <a:gd name="connsiteX10" fmla="*/ 1104850 w 2209695"/>
              <a:gd name="connsiteY10" fmla="*/ 2 h 9154402"/>
              <a:gd name="connsiteX11" fmla="*/ 1104848 w 2209695"/>
              <a:gd name="connsiteY11"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37157 w 2209695"/>
              <a:gd name="connsiteY7" fmla="*/ 8792966 h 9154402"/>
              <a:gd name="connsiteX8" fmla="*/ 0 w 2209695"/>
              <a:gd name="connsiteY8" fmla="*/ 1104848 h 9154402"/>
              <a:gd name="connsiteX9" fmla="*/ 323604 w 2209695"/>
              <a:gd name="connsiteY9" fmla="*/ 323603 h 9154402"/>
              <a:gd name="connsiteX10" fmla="*/ 1104850 w 2209695"/>
              <a:gd name="connsiteY10" fmla="*/ 2 h 9154402"/>
              <a:gd name="connsiteX11" fmla="*/ 1104848 w 2209695"/>
              <a:gd name="connsiteY11" fmla="*/ 0 h 9154402"/>
              <a:gd name="connsiteX0" fmla="*/ 37157 w 2301135"/>
              <a:gd name="connsiteY0" fmla="*/ 8792966 h 9245842"/>
              <a:gd name="connsiteX1" fmla="*/ 0 w 2301135"/>
              <a:gd name="connsiteY1" fmla="*/ 1104848 h 9245842"/>
              <a:gd name="connsiteX2" fmla="*/ 323604 w 2301135"/>
              <a:gd name="connsiteY2" fmla="*/ 323603 h 9245842"/>
              <a:gd name="connsiteX3" fmla="*/ 1104850 w 2301135"/>
              <a:gd name="connsiteY3" fmla="*/ 2 h 9245842"/>
              <a:gd name="connsiteX4" fmla="*/ 1104848 w 2301135"/>
              <a:gd name="connsiteY4" fmla="*/ 0 h 9245842"/>
              <a:gd name="connsiteX5" fmla="*/ 1104848 w 2301135"/>
              <a:gd name="connsiteY5" fmla="*/ 0 h 9245842"/>
              <a:gd name="connsiteX6" fmla="*/ 1886093 w 2301135"/>
              <a:gd name="connsiteY6" fmla="*/ 323604 h 9245842"/>
              <a:gd name="connsiteX7" fmla="*/ 2209694 w 2301135"/>
              <a:gd name="connsiteY7" fmla="*/ 1104850 h 9245842"/>
              <a:gd name="connsiteX8" fmla="*/ 2209695 w 2301135"/>
              <a:gd name="connsiteY8" fmla="*/ 9154402 h 9245842"/>
              <a:gd name="connsiteX9" fmla="*/ 2209695 w 2301135"/>
              <a:gd name="connsiteY9" fmla="*/ 9154402 h 9245842"/>
              <a:gd name="connsiteX10" fmla="*/ 2301135 w 2301135"/>
              <a:gd name="connsiteY10" fmla="*/ 9245842 h 9245842"/>
              <a:gd name="connsiteX0" fmla="*/ 37157 w 2209695"/>
              <a:gd name="connsiteY0" fmla="*/ 8792966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 name="connsiteX0" fmla="*/ 93577 w 2209695"/>
              <a:gd name="connsiteY0" fmla="*/ 8811781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695" h="9154402">
                <a:moveTo>
                  <a:pt x="93577" y="8811781"/>
                </a:moveTo>
                <a:lnTo>
                  <a:pt x="0" y="1104848"/>
                </a:lnTo>
                <a:cubicBezTo>
                  <a:pt x="0" y="811824"/>
                  <a:pt x="116404" y="530802"/>
                  <a:pt x="323604" y="323603"/>
                </a:cubicBezTo>
                <a:cubicBezTo>
                  <a:pt x="530804" y="116404"/>
                  <a:pt x="811826" y="1"/>
                  <a:pt x="1104850" y="2"/>
                </a:cubicBezTo>
                <a:lnTo>
                  <a:pt x="1104848" y="0"/>
                </a:lnTo>
                <a:lnTo>
                  <a:pt x="1104848" y="0"/>
                </a:lnTo>
                <a:cubicBezTo>
                  <a:pt x="1397872" y="0"/>
                  <a:pt x="1678894" y="116404"/>
                  <a:pt x="1886093" y="323604"/>
                </a:cubicBezTo>
                <a:cubicBezTo>
                  <a:pt x="2093292" y="530804"/>
                  <a:pt x="2209695" y="811826"/>
                  <a:pt x="2209694" y="1104850"/>
                </a:cubicBezTo>
                <a:cubicBezTo>
                  <a:pt x="2209694" y="3788034"/>
                  <a:pt x="2209695" y="6471218"/>
                  <a:pt x="2209695" y="9154402"/>
                </a:cubicBezTo>
                <a:lnTo>
                  <a:pt x="2209695" y="9154402"/>
                </a:lnTo>
              </a:path>
            </a:pathLst>
          </a:custGeom>
          <a:solidFill>
            <a:srgbClr val="073779">
              <a:alpha val="80000"/>
            </a:srgbClr>
          </a:solidFill>
          <a:ln w="25400">
            <a:solidFill>
              <a:schemeClr val="accent2">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3" name="Text Placeholder 2"/>
          <p:cNvSpPr>
            <a:spLocks noGrp="1"/>
          </p:cNvSpPr>
          <p:nvPr>
            <p:ph type="body" idx="1"/>
          </p:nvPr>
        </p:nvSpPr>
        <p:spPr>
          <a:xfrm rot="21000000">
            <a:off x="887172" y="5303003"/>
            <a:ext cx="6904501" cy="977900"/>
          </a:xfrm>
        </p:spPr>
        <p:txBody>
          <a:bodyPr vert="horz" lIns="91440" tIns="45720" rIns="91440" bIns="45720" rtlCol="0" anchor="ctr" anchorCtr="0">
            <a:normAutofit/>
          </a:bodyPr>
          <a:lstStyle>
            <a:lvl1pPr marL="0" indent="0" algn="r" defTabSz="914400" rtl="0" eaLnBrk="1" latinLnBrk="0" hangingPunct="1">
              <a:spcAft>
                <a:spcPts val="0"/>
              </a:spcAft>
              <a:buFontTx/>
              <a:buNone/>
              <a:defRPr sz="2400" kern="1200">
                <a:solidFill>
                  <a:schemeClr val="bg1"/>
                </a:solidFill>
                <a:effectLst/>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grpSp>
        <p:nvGrpSpPr>
          <p:cNvPr id="33" name="Group 32"/>
          <p:cNvGrpSpPr/>
          <p:nvPr/>
        </p:nvGrpSpPr>
        <p:grpSpPr>
          <a:xfrm>
            <a:off x="2786799" y="-981635"/>
            <a:ext cx="4391155" cy="2734235"/>
            <a:chOff x="2786799" y="-981635"/>
            <a:chExt cx="4391155" cy="2734235"/>
          </a:xfrm>
        </p:grpSpPr>
        <p:sp>
          <p:nvSpPr>
            <p:cNvPr id="17" name="Oval 16"/>
            <p:cNvSpPr/>
            <p:nvPr/>
          </p:nvSpPr>
          <p:spPr>
            <a:xfrm>
              <a:off x="4495800" y="1143000"/>
              <a:ext cx="609600" cy="6096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grpSp>
          <p:nvGrpSpPr>
            <p:cNvPr id="31" name="Group 30"/>
            <p:cNvGrpSpPr/>
            <p:nvPr/>
          </p:nvGrpSpPr>
          <p:grpSpPr>
            <a:xfrm flipH="1">
              <a:off x="2913529" y="-726141"/>
              <a:ext cx="1671367" cy="1685976"/>
              <a:chOff x="7015433" y="-737502"/>
              <a:chExt cx="1671367" cy="1685976"/>
            </a:xfrm>
          </p:grpSpPr>
          <p:sp>
            <p:nvSpPr>
              <p:cNvPr id="24" name="Arc 23"/>
              <p:cNvSpPr/>
              <p:nvPr/>
            </p:nvSpPr>
            <p:spPr>
              <a:xfrm rot="6387309">
                <a:off x="7124585" y="-846654"/>
                <a:ext cx="1453063" cy="1671367"/>
              </a:xfrm>
              <a:prstGeom prst="arc">
                <a:avLst>
                  <a:gd name="adj1" fmla="val 15179737"/>
                  <a:gd name="adj2" fmla="val 444802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5" name="Oval 24"/>
              <p:cNvSpPr/>
              <p:nvPr/>
            </p:nvSpPr>
            <p:spPr>
              <a:xfrm>
                <a:off x="7624910" y="304800"/>
                <a:ext cx="756423" cy="6436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6" name="Oval 25"/>
              <p:cNvSpPr/>
              <p:nvPr/>
            </p:nvSpPr>
            <p:spPr>
              <a:xfrm>
                <a:off x="7062935" y="145351"/>
                <a:ext cx="756423" cy="6436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grpSp>
        <p:grpSp>
          <p:nvGrpSpPr>
            <p:cNvPr id="30" name="Group 29"/>
            <p:cNvGrpSpPr/>
            <p:nvPr/>
          </p:nvGrpSpPr>
          <p:grpSpPr>
            <a:xfrm>
              <a:off x="3352800" y="-981635"/>
              <a:ext cx="3825154" cy="2064221"/>
              <a:chOff x="3441115" y="-977153"/>
              <a:chExt cx="4194039" cy="2064221"/>
            </a:xfrm>
          </p:grpSpPr>
          <p:sp>
            <p:nvSpPr>
              <p:cNvPr id="20" name="Pie 19"/>
              <p:cNvSpPr/>
              <p:nvPr/>
            </p:nvSpPr>
            <p:spPr>
              <a:xfrm>
                <a:off x="3481535" y="-772181"/>
                <a:ext cx="3505316" cy="1521076"/>
              </a:xfrm>
              <a:prstGeom prst="pie">
                <a:avLst>
                  <a:gd name="adj1" fmla="val 22874"/>
                  <a:gd name="adj2" fmla="val 10786258"/>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1" name="Oval 20"/>
              <p:cNvSpPr/>
              <p:nvPr/>
            </p:nvSpPr>
            <p:spPr>
              <a:xfrm>
                <a:off x="4607455" y="134134"/>
                <a:ext cx="1023669" cy="95293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2" name="Arc 21"/>
              <p:cNvSpPr/>
              <p:nvPr/>
            </p:nvSpPr>
            <p:spPr>
              <a:xfrm rot="12469977">
                <a:off x="3441115" y="-185498"/>
                <a:ext cx="1133352" cy="831645"/>
              </a:xfrm>
              <a:prstGeom prst="arc">
                <a:avLst>
                  <a:gd name="adj1" fmla="val 11101214"/>
                  <a:gd name="adj2" fmla="val 2123019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7" name="Arc 26"/>
              <p:cNvSpPr/>
              <p:nvPr/>
            </p:nvSpPr>
            <p:spPr>
              <a:xfrm rot="6387309">
                <a:off x="5658551" y="-1047889"/>
                <a:ext cx="1905868" cy="2047339"/>
              </a:xfrm>
              <a:prstGeom prst="arc">
                <a:avLst>
                  <a:gd name="adj1" fmla="val 15243146"/>
                  <a:gd name="adj2" fmla="val 436902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grpSp>
        <p:sp>
          <p:nvSpPr>
            <p:cNvPr id="28" name="Oval 27"/>
            <p:cNvSpPr/>
            <p:nvPr/>
          </p:nvSpPr>
          <p:spPr>
            <a:xfrm>
              <a:off x="3063128" y="89647"/>
              <a:ext cx="267260" cy="26726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32" name="Chord 31"/>
            <p:cNvSpPr/>
            <p:nvPr/>
          </p:nvSpPr>
          <p:spPr>
            <a:xfrm rot="17618442">
              <a:off x="2809659" y="-85690"/>
              <a:ext cx="182880" cy="228600"/>
            </a:xfrm>
            <a:prstGeom prst="chor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grpSp>
      <p:sp>
        <p:nvSpPr>
          <p:cNvPr id="54" name="Round Same Side Corner Rectangle 53"/>
          <p:cNvSpPr/>
          <p:nvPr/>
        </p:nvSpPr>
        <p:spPr>
          <a:xfrm rot="4733987">
            <a:off x="1458981" y="2141099"/>
            <a:ext cx="809714" cy="2607556"/>
          </a:xfrm>
          <a:prstGeom prst="round2SameRect">
            <a:avLst>
              <a:gd name="adj1" fmla="val 50000"/>
              <a:gd name="adj2" fmla="val 0"/>
            </a:avLst>
          </a:prstGeom>
          <a:solidFill>
            <a:schemeClr val="accent1">
              <a:alpha val="65000"/>
            </a:schemeClr>
          </a:solidFill>
          <a:ln w="25400">
            <a:solidFill>
              <a:schemeClr val="accent2">
                <a:alpha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52" name="Freeform 51"/>
          <p:cNvSpPr/>
          <p:nvPr/>
        </p:nvSpPr>
        <p:spPr>
          <a:xfrm rot="4733987">
            <a:off x="814850" y="2202342"/>
            <a:ext cx="699135" cy="2512599"/>
          </a:xfrm>
          <a:custGeom>
            <a:avLst/>
            <a:gdLst>
              <a:gd name="connsiteX0" fmla="*/ 370199 w 740398"/>
              <a:gd name="connsiteY0" fmla="*/ 0 h 2607556"/>
              <a:gd name="connsiteX1" fmla="*/ 370199 w 740398"/>
              <a:gd name="connsiteY1" fmla="*/ 0 h 2607556"/>
              <a:gd name="connsiteX2" fmla="*/ 631969 w 740398"/>
              <a:gd name="connsiteY2" fmla="*/ 108429 h 2607556"/>
              <a:gd name="connsiteX3" fmla="*/ 740397 w 740398"/>
              <a:gd name="connsiteY3" fmla="*/ 370199 h 2607556"/>
              <a:gd name="connsiteX4" fmla="*/ 740398 w 740398"/>
              <a:gd name="connsiteY4" fmla="*/ 2607556 h 2607556"/>
              <a:gd name="connsiteX5" fmla="*/ 740398 w 740398"/>
              <a:gd name="connsiteY5" fmla="*/ 2607556 h 2607556"/>
              <a:gd name="connsiteX6" fmla="*/ 740398 w 740398"/>
              <a:gd name="connsiteY6" fmla="*/ 2607556 h 2607556"/>
              <a:gd name="connsiteX7" fmla="*/ 0 w 740398"/>
              <a:gd name="connsiteY7" fmla="*/ 2607556 h 2607556"/>
              <a:gd name="connsiteX8" fmla="*/ 0 w 740398"/>
              <a:gd name="connsiteY8" fmla="*/ 2607556 h 2607556"/>
              <a:gd name="connsiteX9" fmla="*/ 0 w 740398"/>
              <a:gd name="connsiteY9" fmla="*/ 2607556 h 2607556"/>
              <a:gd name="connsiteX10" fmla="*/ 0 w 740398"/>
              <a:gd name="connsiteY10" fmla="*/ 370199 h 2607556"/>
              <a:gd name="connsiteX11" fmla="*/ 108429 w 740398"/>
              <a:gd name="connsiteY11" fmla="*/ 108429 h 2607556"/>
              <a:gd name="connsiteX12" fmla="*/ 370199 w 740398"/>
              <a:gd name="connsiteY12" fmla="*/ 1 h 2607556"/>
              <a:gd name="connsiteX13" fmla="*/ 370199 w 740398"/>
              <a:gd name="connsiteY13" fmla="*/ 0 h 2607556"/>
              <a:gd name="connsiteX0" fmla="*/ 0 w 831838"/>
              <a:gd name="connsiteY0" fmla="*/ 2607556 h 2698996"/>
              <a:gd name="connsiteX1" fmla="*/ 0 w 831838"/>
              <a:gd name="connsiteY1" fmla="*/ 2607556 h 2698996"/>
              <a:gd name="connsiteX2" fmla="*/ 0 w 831838"/>
              <a:gd name="connsiteY2" fmla="*/ 2607556 h 2698996"/>
              <a:gd name="connsiteX3" fmla="*/ 0 w 831838"/>
              <a:gd name="connsiteY3" fmla="*/ 370199 h 2698996"/>
              <a:gd name="connsiteX4" fmla="*/ 108429 w 831838"/>
              <a:gd name="connsiteY4" fmla="*/ 108429 h 2698996"/>
              <a:gd name="connsiteX5" fmla="*/ 370199 w 831838"/>
              <a:gd name="connsiteY5" fmla="*/ 1 h 2698996"/>
              <a:gd name="connsiteX6" fmla="*/ 370199 w 831838"/>
              <a:gd name="connsiteY6" fmla="*/ 0 h 2698996"/>
              <a:gd name="connsiteX7" fmla="*/ 370199 w 831838"/>
              <a:gd name="connsiteY7" fmla="*/ 0 h 2698996"/>
              <a:gd name="connsiteX8" fmla="*/ 631969 w 831838"/>
              <a:gd name="connsiteY8" fmla="*/ 108429 h 2698996"/>
              <a:gd name="connsiteX9" fmla="*/ 740397 w 831838"/>
              <a:gd name="connsiteY9" fmla="*/ 370199 h 2698996"/>
              <a:gd name="connsiteX10" fmla="*/ 740398 w 831838"/>
              <a:gd name="connsiteY10" fmla="*/ 2607556 h 2698996"/>
              <a:gd name="connsiteX11" fmla="*/ 740398 w 831838"/>
              <a:gd name="connsiteY11" fmla="*/ 2607556 h 2698996"/>
              <a:gd name="connsiteX12" fmla="*/ 831838 w 831838"/>
              <a:gd name="connsiteY12" fmla="*/ 2698996 h 2698996"/>
              <a:gd name="connsiteX0" fmla="*/ 19377 w 851215"/>
              <a:gd name="connsiteY0" fmla="*/ 2607556 h 2698996"/>
              <a:gd name="connsiteX1" fmla="*/ 19377 w 851215"/>
              <a:gd name="connsiteY1" fmla="*/ 2607556 h 2698996"/>
              <a:gd name="connsiteX2" fmla="*/ 0 w 851215"/>
              <a:gd name="connsiteY2" fmla="*/ 2357093 h 2698996"/>
              <a:gd name="connsiteX3" fmla="*/ 19377 w 851215"/>
              <a:gd name="connsiteY3" fmla="*/ 370199 h 2698996"/>
              <a:gd name="connsiteX4" fmla="*/ 127806 w 851215"/>
              <a:gd name="connsiteY4" fmla="*/ 108429 h 2698996"/>
              <a:gd name="connsiteX5" fmla="*/ 389576 w 851215"/>
              <a:gd name="connsiteY5" fmla="*/ 1 h 2698996"/>
              <a:gd name="connsiteX6" fmla="*/ 389576 w 851215"/>
              <a:gd name="connsiteY6" fmla="*/ 0 h 2698996"/>
              <a:gd name="connsiteX7" fmla="*/ 389576 w 851215"/>
              <a:gd name="connsiteY7" fmla="*/ 0 h 2698996"/>
              <a:gd name="connsiteX8" fmla="*/ 651346 w 851215"/>
              <a:gd name="connsiteY8" fmla="*/ 108429 h 2698996"/>
              <a:gd name="connsiteX9" fmla="*/ 759774 w 851215"/>
              <a:gd name="connsiteY9" fmla="*/ 370199 h 2698996"/>
              <a:gd name="connsiteX10" fmla="*/ 759775 w 851215"/>
              <a:gd name="connsiteY10" fmla="*/ 2607556 h 2698996"/>
              <a:gd name="connsiteX11" fmla="*/ 759775 w 851215"/>
              <a:gd name="connsiteY11" fmla="*/ 2607556 h 2698996"/>
              <a:gd name="connsiteX12" fmla="*/ 851215 w 851215"/>
              <a:gd name="connsiteY12" fmla="*/ 2698996 h 2698996"/>
              <a:gd name="connsiteX0" fmla="*/ 19377 w 851215"/>
              <a:gd name="connsiteY0" fmla="*/ 2607556 h 2698996"/>
              <a:gd name="connsiteX1" fmla="*/ 0 w 851215"/>
              <a:gd name="connsiteY1" fmla="*/ 2357093 h 2698996"/>
              <a:gd name="connsiteX2" fmla="*/ 19377 w 851215"/>
              <a:gd name="connsiteY2" fmla="*/ 370199 h 2698996"/>
              <a:gd name="connsiteX3" fmla="*/ 127806 w 851215"/>
              <a:gd name="connsiteY3" fmla="*/ 108429 h 2698996"/>
              <a:gd name="connsiteX4" fmla="*/ 389576 w 851215"/>
              <a:gd name="connsiteY4" fmla="*/ 1 h 2698996"/>
              <a:gd name="connsiteX5" fmla="*/ 389576 w 851215"/>
              <a:gd name="connsiteY5" fmla="*/ 0 h 2698996"/>
              <a:gd name="connsiteX6" fmla="*/ 389576 w 851215"/>
              <a:gd name="connsiteY6" fmla="*/ 0 h 2698996"/>
              <a:gd name="connsiteX7" fmla="*/ 651346 w 851215"/>
              <a:gd name="connsiteY7" fmla="*/ 108429 h 2698996"/>
              <a:gd name="connsiteX8" fmla="*/ 759774 w 851215"/>
              <a:gd name="connsiteY8" fmla="*/ 370199 h 2698996"/>
              <a:gd name="connsiteX9" fmla="*/ 759775 w 851215"/>
              <a:gd name="connsiteY9" fmla="*/ 2607556 h 2698996"/>
              <a:gd name="connsiteX10" fmla="*/ 759775 w 851215"/>
              <a:gd name="connsiteY10" fmla="*/ 2607556 h 2698996"/>
              <a:gd name="connsiteX11" fmla="*/ 851215 w 851215"/>
              <a:gd name="connsiteY11" fmla="*/ 2698996 h 2698996"/>
              <a:gd name="connsiteX0" fmla="*/ 0 w 851215"/>
              <a:gd name="connsiteY0" fmla="*/ 2357093 h 2698996"/>
              <a:gd name="connsiteX1" fmla="*/ 19377 w 851215"/>
              <a:gd name="connsiteY1" fmla="*/ 370199 h 2698996"/>
              <a:gd name="connsiteX2" fmla="*/ 127806 w 851215"/>
              <a:gd name="connsiteY2" fmla="*/ 108429 h 2698996"/>
              <a:gd name="connsiteX3" fmla="*/ 389576 w 851215"/>
              <a:gd name="connsiteY3" fmla="*/ 1 h 2698996"/>
              <a:gd name="connsiteX4" fmla="*/ 389576 w 851215"/>
              <a:gd name="connsiteY4" fmla="*/ 0 h 2698996"/>
              <a:gd name="connsiteX5" fmla="*/ 389576 w 851215"/>
              <a:gd name="connsiteY5" fmla="*/ 0 h 2698996"/>
              <a:gd name="connsiteX6" fmla="*/ 651346 w 851215"/>
              <a:gd name="connsiteY6" fmla="*/ 108429 h 2698996"/>
              <a:gd name="connsiteX7" fmla="*/ 759774 w 851215"/>
              <a:gd name="connsiteY7" fmla="*/ 370199 h 2698996"/>
              <a:gd name="connsiteX8" fmla="*/ 759775 w 851215"/>
              <a:gd name="connsiteY8" fmla="*/ 2607556 h 2698996"/>
              <a:gd name="connsiteX9" fmla="*/ 759775 w 851215"/>
              <a:gd name="connsiteY9" fmla="*/ 2607556 h 2698996"/>
              <a:gd name="connsiteX10" fmla="*/ 851215 w 851215"/>
              <a:gd name="connsiteY10" fmla="*/ 2698996 h 2698996"/>
              <a:gd name="connsiteX0" fmla="*/ 0 w 759775"/>
              <a:gd name="connsiteY0" fmla="*/ 2357093 h 2607556"/>
              <a:gd name="connsiteX1" fmla="*/ 19377 w 759775"/>
              <a:gd name="connsiteY1" fmla="*/ 370199 h 2607556"/>
              <a:gd name="connsiteX2" fmla="*/ 127806 w 759775"/>
              <a:gd name="connsiteY2" fmla="*/ 108429 h 2607556"/>
              <a:gd name="connsiteX3" fmla="*/ 389576 w 759775"/>
              <a:gd name="connsiteY3" fmla="*/ 1 h 2607556"/>
              <a:gd name="connsiteX4" fmla="*/ 389576 w 759775"/>
              <a:gd name="connsiteY4" fmla="*/ 0 h 2607556"/>
              <a:gd name="connsiteX5" fmla="*/ 389576 w 759775"/>
              <a:gd name="connsiteY5" fmla="*/ 0 h 2607556"/>
              <a:gd name="connsiteX6" fmla="*/ 651346 w 759775"/>
              <a:gd name="connsiteY6" fmla="*/ 108429 h 2607556"/>
              <a:gd name="connsiteX7" fmla="*/ 759774 w 759775"/>
              <a:gd name="connsiteY7" fmla="*/ 370199 h 2607556"/>
              <a:gd name="connsiteX8" fmla="*/ 759775 w 759775"/>
              <a:gd name="connsiteY8" fmla="*/ 2607556 h 2607556"/>
              <a:gd name="connsiteX9" fmla="*/ 759775 w 759775"/>
              <a:gd name="connsiteY9" fmla="*/ 2607556 h 2607556"/>
              <a:gd name="connsiteX0" fmla="*/ 0 w 764702"/>
              <a:gd name="connsiteY0" fmla="*/ 2357093 h 2607556"/>
              <a:gd name="connsiteX1" fmla="*/ 19377 w 764702"/>
              <a:gd name="connsiteY1" fmla="*/ 370199 h 2607556"/>
              <a:gd name="connsiteX2" fmla="*/ 127806 w 764702"/>
              <a:gd name="connsiteY2" fmla="*/ 108429 h 2607556"/>
              <a:gd name="connsiteX3" fmla="*/ 389576 w 764702"/>
              <a:gd name="connsiteY3" fmla="*/ 1 h 2607556"/>
              <a:gd name="connsiteX4" fmla="*/ 389576 w 764702"/>
              <a:gd name="connsiteY4" fmla="*/ 0 h 2607556"/>
              <a:gd name="connsiteX5" fmla="*/ 389576 w 764702"/>
              <a:gd name="connsiteY5" fmla="*/ 0 h 2607556"/>
              <a:gd name="connsiteX6" fmla="*/ 651346 w 764702"/>
              <a:gd name="connsiteY6" fmla="*/ 108429 h 2607556"/>
              <a:gd name="connsiteX7" fmla="*/ 759774 w 764702"/>
              <a:gd name="connsiteY7" fmla="*/ 370199 h 2607556"/>
              <a:gd name="connsiteX8" fmla="*/ 759775 w 764702"/>
              <a:gd name="connsiteY8" fmla="*/ 2607556 h 2607556"/>
              <a:gd name="connsiteX9" fmla="*/ 764702 w 764702"/>
              <a:gd name="connsiteY9" fmla="*/ 2512599 h 2607556"/>
              <a:gd name="connsiteX0" fmla="*/ 0 w 778667"/>
              <a:gd name="connsiteY0" fmla="*/ 2357093 h 2512599"/>
              <a:gd name="connsiteX1" fmla="*/ 19377 w 778667"/>
              <a:gd name="connsiteY1" fmla="*/ 370199 h 2512599"/>
              <a:gd name="connsiteX2" fmla="*/ 127806 w 778667"/>
              <a:gd name="connsiteY2" fmla="*/ 108429 h 2512599"/>
              <a:gd name="connsiteX3" fmla="*/ 389576 w 778667"/>
              <a:gd name="connsiteY3" fmla="*/ 1 h 2512599"/>
              <a:gd name="connsiteX4" fmla="*/ 389576 w 778667"/>
              <a:gd name="connsiteY4" fmla="*/ 0 h 2512599"/>
              <a:gd name="connsiteX5" fmla="*/ 389576 w 778667"/>
              <a:gd name="connsiteY5" fmla="*/ 0 h 2512599"/>
              <a:gd name="connsiteX6" fmla="*/ 651346 w 778667"/>
              <a:gd name="connsiteY6" fmla="*/ 108429 h 2512599"/>
              <a:gd name="connsiteX7" fmla="*/ 759774 w 778667"/>
              <a:gd name="connsiteY7" fmla="*/ 370199 h 2512599"/>
              <a:gd name="connsiteX8" fmla="*/ 764702 w 778667"/>
              <a:gd name="connsiteY8" fmla="*/ 2512599 h 2512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8667" h="2512599">
                <a:moveTo>
                  <a:pt x="0" y="2357093"/>
                </a:moveTo>
                <a:lnTo>
                  <a:pt x="19377" y="370199"/>
                </a:lnTo>
                <a:cubicBezTo>
                  <a:pt x="19377" y="272016"/>
                  <a:pt x="58380" y="177855"/>
                  <a:pt x="127806" y="108429"/>
                </a:cubicBezTo>
                <a:cubicBezTo>
                  <a:pt x="197232" y="39003"/>
                  <a:pt x="291394" y="0"/>
                  <a:pt x="389576" y="1"/>
                </a:cubicBezTo>
                <a:lnTo>
                  <a:pt x="389576" y="0"/>
                </a:lnTo>
                <a:lnTo>
                  <a:pt x="389576" y="0"/>
                </a:lnTo>
                <a:cubicBezTo>
                  <a:pt x="487759" y="0"/>
                  <a:pt x="581920" y="39003"/>
                  <a:pt x="651346" y="108429"/>
                </a:cubicBezTo>
                <a:cubicBezTo>
                  <a:pt x="720772" y="177855"/>
                  <a:pt x="759775" y="272017"/>
                  <a:pt x="759774" y="370199"/>
                </a:cubicBezTo>
                <a:cubicBezTo>
                  <a:pt x="778667" y="770894"/>
                  <a:pt x="763675" y="2066266"/>
                  <a:pt x="764702" y="2512599"/>
                </a:cubicBezTo>
              </a:path>
            </a:pathLst>
          </a:custGeom>
          <a:ln w="1270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53" name="Freeform 52"/>
          <p:cNvSpPr/>
          <p:nvPr/>
        </p:nvSpPr>
        <p:spPr>
          <a:xfrm rot="4733987">
            <a:off x="390772" y="3357641"/>
            <a:ext cx="379174" cy="1207375"/>
          </a:xfrm>
          <a:custGeom>
            <a:avLst/>
            <a:gdLst>
              <a:gd name="connsiteX0" fmla="*/ 229291 w 458582"/>
              <a:gd name="connsiteY0" fmla="*/ 0 h 1615047"/>
              <a:gd name="connsiteX1" fmla="*/ 229291 w 458582"/>
              <a:gd name="connsiteY1" fmla="*/ 0 h 1615047"/>
              <a:gd name="connsiteX2" fmla="*/ 391424 w 458582"/>
              <a:gd name="connsiteY2" fmla="*/ 67158 h 1615047"/>
              <a:gd name="connsiteX3" fmla="*/ 458582 w 458582"/>
              <a:gd name="connsiteY3" fmla="*/ 229291 h 1615047"/>
              <a:gd name="connsiteX4" fmla="*/ 458582 w 458582"/>
              <a:gd name="connsiteY4" fmla="*/ 1615047 h 1615047"/>
              <a:gd name="connsiteX5" fmla="*/ 458582 w 458582"/>
              <a:gd name="connsiteY5" fmla="*/ 1615047 h 1615047"/>
              <a:gd name="connsiteX6" fmla="*/ 458582 w 458582"/>
              <a:gd name="connsiteY6" fmla="*/ 1615047 h 1615047"/>
              <a:gd name="connsiteX7" fmla="*/ 0 w 458582"/>
              <a:gd name="connsiteY7" fmla="*/ 1615047 h 1615047"/>
              <a:gd name="connsiteX8" fmla="*/ 0 w 458582"/>
              <a:gd name="connsiteY8" fmla="*/ 1615047 h 1615047"/>
              <a:gd name="connsiteX9" fmla="*/ 0 w 458582"/>
              <a:gd name="connsiteY9" fmla="*/ 1615047 h 1615047"/>
              <a:gd name="connsiteX10" fmla="*/ 0 w 458582"/>
              <a:gd name="connsiteY10" fmla="*/ 229291 h 1615047"/>
              <a:gd name="connsiteX11" fmla="*/ 67158 w 458582"/>
              <a:gd name="connsiteY11" fmla="*/ 67158 h 1615047"/>
              <a:gd name="connsiteX12" fmla="*/ 229291 w 458582"/>
              <a:gd name="connsiteY12" fmla="*/ 0 h 1615047"/>
              <a:gd name="connsiteX0" fmla="*/ 0 w 550022"/>
              <a:gd name="connsiteY0" fmla="*/ 1615047 h 1706487"/>
              <a:gd name="connsiteX1" fmla="*/ 0 w 550022"/>
              <a:gd name="connsiteY1" fmla="*/ 1615047 h 1706487"/>
              <a:gd name="connsiteX2" fmla="*/ 0 w 550022"/>
              <a:gd name="connsiteY2" fmla="*/ 1615047 h 1706487"/>
              <a:gd name="connsiteX3" fmla="*/ 0 w 550022"/>
              <a:gd name="connsiteY3" fmla="*/ 229291 h 1706487"/>
              <a:gd name="connsiteX4" fmla="*/ 67158 w 550022"/>
              <a:gd name="connsiteY4" fmla="*/ 67158 h 1706487"/>
              <a:gd name="connsiteX5" fmla="*/ 229291 w 550022"/>
              <a:gd name="connsiteY5" fmla="*/ 0 h 1706487"/>
              <a:gd name="connsiteX6" fmla="*/ 229291 w 550022"/>
              <a:gd name="connsiteY6" fmla="*/ 0 h 1706487"/>
              <a:gd name="connsiteX7" fmla="*/ 391424 w 550022"/>
              <a:gd name="connsiteY7" fmla="*/ 67158 h 1706487"/>
              <a:gd name="connsiteX8" fmla="*/ 458582 w 550022"/>
              <a:gd name="connsiteY8" fmla="*/ 229291 h 1706487"/>
              <a:gd name="connsiteX9" fmla="*/ 458582 w 550022"/>
              <a:gd name="connsiteY9" fmla="*/ 1615047 h 1706487"/>
              <a:gd name="connsiteX10" fmla="*/ 458582 w 550022"/>
              <a:gd name="connsiteY10" fmla="*/ 1615047 h 1706487"/>
              <a:gd name="connsiteX11" fmla="*/ 550022 w 550022"/>
              <a:gd name="connsiteY11" fmla="*/ 1706487 h 1706487"/>
              <a:gd name="connsiteX0" fmla="*/ 0 w 550022"/>
              <a:gd name="connsiteY0" fmla="*/ 1615047 h 1706487"/>
              <a:gd name="connsiteX1" fmla="*/ 0 w 550022"/>
              <a:gd name="connsiteY1" fmla="*/ 1615047 h 1706487"/>
              <a:gd name="connsiteX2" fmla="*/ 9603 w 550022"/>
              <a:gd name="connsiteY2" fmla="*/ 1356566 h 1706487"/>
              <a:gd name="connsiteX3" fmla="*/ 0 w 550022"/>
              <a:gd name="connsiteY3" fmla="*/ 229291 h 1706487"/>
              <a:gd name="connsiteX4" fmla="*/ 67158 w 550022"/>
              <a:gd name="connsiteY4" fmla="*/ 67158 h 1706487"/>
              <a:gd name="connsiteX5" fmla="*/ 229291 w 550022"/>
              <a:gd name="connsiteY5" fmla="*/ 0 h 1706487"/>
              <a:gd name="connsiteX6" fmla="*/ 229291 w 550022"/>
              <a:gd name="connsiteY6" fmla="*/ 0 h 1706487"/>
              <a:gd name="connsiteX7" fmla="*/ 391424 w 550022"/>
              <a:gd name="connsiteY7" fmla="*/ 67158 h 1706487"/>
              <a:gd name="connsiteX8" fmla="*/ 458582 w 550022"/>
              <a:gd name="connsiteY8" fmla="*/ 229291 h 1706487"/>
              <a:gd name="connsiteX9" fmla="*/ 458582 w 550022"/>
              <a:gd name="connsiteY9" fmla="*/ 1615047 h 1706487"/>
              <a:gd name="connsiteX10" fmla="*/ 458582 w 550022"/>
              <a:gd name="connsiteY10" fmla="*/ 1615047 h 1706487"/>
              <a:gd name="connsiteX11" fmla="*/ 550022 w 550022"/>
              <a:gd name="connsiteY11" fmla="*/ 1706487 h 1706487"/>
              <a:gd name="connsiteX0" fmla="*/ 0 w 550022"/>
              <a:gd name="connsiteY0" fmla="*/ 1615047 h 1706487"/>
              <a:gd name="connsiteX1" fmla="*/ 9603 w 550022"/>
              <a:gd name="connsiteY1" fmla="*/ 1356566 h 1706487"/>
              <a:gd name="connsiteX2" fmla="*/ 0 w 550022"/>
              <a:gd name="connsiteY2" fmla="*/ 229291 h 1706487"/>
              <a:gd name="connsiteX3" fmla="*/ 67158 w 550022"/>
              <a:gd name="connsiteY3" fmla="*/ 67158 h 1706487"/>
              <a:gd name="connsiteX4" fmla="*/ 229291 w 550022"/>
              <a:gd name="connsiteY4" fmla="*/ 0 h 1706487"/>
              <a:gd name="connsiteX5" fmla="*/ 229291 w 550022"/>
              <a:gd name="connsiteY5" fmla="*/ 0 h 1706487"/>
              <a:gd name="connsiteX6" fmla="*/ 391424 w 550022"/>
              <a:gd name="connsiteY6" fmla="*/ 67158 h 1706487"/>
              <a:gd name="connsiteX7" fmla="*/ 458582 w 550022"/>
              <a:gd name="connsiteY7" fmla="*/ 229291 h 1706487"/>
              <a:gd name="connsiteX8" fmla="*/ 458582 w 550022"/>
              <a:gd name="connsiteY8" fmla="*/ 1615047 h 1706487"/>
              <a:gd name="connsiteX9" fmla="*/ 458582 w 550022"/>
              <a:gd name="connsiteY9" fmla="*/ 1615047 h 1706487"/>
              <a:gd name="connsiteX10" fmla="*/ 550022 w 550022"/>
              <a:gd name="connsiteY10" fmla="*/ 1706487 h 1706487"/>
              <a:gd name="connsiteX0" fmla="*/ 9603 w 550022"/>
              <a:gd name="connsiteY0" fmla="*/ 1356566 h 1706487"/>
              <a:gd name="connsiteX1" fmla="*/ 0 w 550022"/>
              <a:gd name="connsiteY1" fmla="*/ 229291 h 1706487"/>
              <a:gd name="connsiteX2" fmla="*/ 67158 w 550022"/>
              <a:gd name="connsiteY2" fmla="*/ 67158 h 1706487"/>
              <a:gd name="connsiteX3" fmla="*/ 229291 w 550022"/>
              <a:gd name="connsiteY3" fmla="*/ 0 h 1706487"/>
              <a:gd name="connsiteX4" fmla="*/ 229291 w 550022"/>
              <a:gd name="connsiteY4" fmla="*/ 0 h 1706487"/>
              <a:gd name="connsiteX5" fmla="*/ 391424 w 550022"/>
              <a:gd name="connsiteY5" fmla="*/ 67158 h 1706487"/>
              <a:gd name="connsiteX6" fmla="*/ 458582 w 550022"/>
              <a:gd name="connsiteY6" fmla="*/ 229291 h 1706487"/>
              <a:gd name="connsiteX7" fmla="*/ 458582 w 550022"/>
              <a:gd name="connsiteY7" fmla="*/ 1615047 h 1706487"/>
              <a:gd name="connsiteX8" fmla="*/ 458582 w 550022"/>
              <a:gd name="connsiteY8" fmla="*/ 1615047 h 1706487"/>
              <a:gd name="connsiteX9" fmla="*/ 550022 w 550022"/>
              <a:gd name="connsiteY9" fmla="*/ 1706487 h 1706487"/>
              <a:gd name="connsiteX0" fmla="*/ 9603 w 458582"/>
              <a:gd name="connsiteY0" fmla="*/ 1356566 h 1615047"/>
              <a:gd name="connsiteX1" fmla="*/ 0 w 458582"/>
              <a:gd name="connsiteY1" fmla="*/ 229291 h 1615047"/>
              <a:gd name="connsiteX2" fmla="*/ 67158 w 458582"/>
              <a:gd name="connsiteY2" fmla="*/ 67158 h 1615047"/>
              <a:gd name="connsiteX3" fmla="*/ 229291 w 458582"/>
              <a:gd name="connsiteY3" fmla="*/ 0 h 1615047"/>
              <a:gd name="connsiteX4" fmla="*/ 229291 w 458582"/>
              <a:gd name="connsiteY4" fmla="*/ 0 h 1615047"/>
              <a:gd name="connsiteX5" fmla="*/ 391424 w 458582"/>
              <a:gd name="connsiteY5" fmla="*/ 67158 h 1615047"/>
              <a:gd name="connsiteX6" fmla="*/ 458582 w 458582"/>
              <a:gd name="connsiteY6" fmla="*/ 229291 h 1615047"/>
              <a:gd name="connsiteX7" fmla="*/ 458582 w 458582"/>
              <a:gd name="connsiteY7" fmla="*/ 1615047 h 1615047"/>
              <a:gd name="connsiteX8" fmla="*/ 458582 w 458582"/>
              <a:gd name="connsiteY8" fmla="*/ 1615047 h 1615047"/>
              <a:gd name="connsiteX0" fmla="*/ 9603 w 458582"/>
              <a:gd name="connsiteY0" fmla="*/ 1356566 h 1615047"/>
              <a:gd name="connsiteX1" fmla="*/ 0 w 458582"/>
              <a:gd name="connsiteY1" fmla="*/ 229291 h 1615047"/>
              <a:gd name="connsiteX2" fmla="*/ 67158 w 458582"/>
              <a:gd name="connsiteY2" fmla="*/ 67158 h 1615047"/>
              <a:gd name="connsiteX3" fmla="*/ 229291 w 458582"/>
              <a:gd name="connsiteY3" fmla="*/ 0 h 1615047"/>
              <a:gd name="connsiteX4" fmla="*/ 229291 w 458582"/>
              <a:gd name="connsiteY4" fmla="*/ 0 h 1615047"/>
              <a:gd name="connsiteX5" fmla="*/ 391424 w 458582"/>
              <a:gd name="connsiteY5" fmla="*/ 67158 h 1615047"/>
              <a:gd name="connsiteX6" fmla="*/ 458582 w 458582"/>
              <a:gd name="connsiteY6" fmla="*/ 229291 h 1615047"/>
              <a:gd name="connsiteX7" fmla="*/ 458582 w 458582"/>
              <a:gd name="connsiteY7" fmla="*/ 1615047 h 1615047"/>
              <a:gd name="connsiteX8" fmla="*/ 447473 w 458582"/>
              <a:gd name="connsiteY8" fmla="*/ 1462129 h 1615047"/>
              <a:gd name="connsiteX0" fmla="*/ 9603 w 458582"/>
              <a:gd name="connsiteY0" fmla="*/ 1356566 h 1462129"/>
              <a:gd name="connsiteX1" fmla="*/ 0 w 458582"/>
              <a:gd name="connsiteY1" fmla="*/ 229291 h 1462129"/>
              <a:gd name="connsiteX2" fmla="*/ 67158 w 458582"/>
              <a:gd name="connsiteY2" fmla="*/ 67158 h 1462129"/>
              <a:gd name="connsiteX3" fmla="*/ 229291 w 458582"/>
              <a:gd name="connsiteY3" fmla="*/ 0 h 1462129"/>
              <a:gd name="connsiteX4" fmla="*/ 229291 w 458582"/>
              <a:gd name="connsiteY4" fmla="*/ 0 h 1462129"/>
              <a:gd name="connsiteX5" fmla="*/ 391424 w 458582"/>
              <a:gd name="connsiteY5" fmla="*/ 67158 h 1462129"/>
              <a:gd name="connsiteX6" fmla="*/ 458582 w 458582"/>
              <a:gd name="connsiteY6" fmla="*/ 229291 h 1462129"/>
              <a:gd name="connsiteX7" fmla="*/ 447473 w 458582"/>
              <a:gd name="connsiteY7" fmla="*/ 1462129 h 1462129"/>
              <a:gd name="connsiteX0" fmla="*/ 28227 w 458582"/>
              <a:gd name="connsiteY0" fmla="*/ 1401330 h 1462129"/>
              <a:gd name="connsiteX1" fmla="*/ 0 w 458582"/>
              <a:gd name="connsiteY1" fmla="*/ 229291 h 1462129"/>
              <a:gd name="connsiteX2" fmla="*/ 67158 w 458582"/>
              <a:gd name="connsiteY2" fmla="*/ 67158 h 1462129"/>
              <a:gd name="connsiteX3" fmla="*/ 229291 w 458582"/>
              <a:gd name="connsiteY3" fmla="*/ 0 h 1462129"/>
              <a:gd name="connsiteX4" fmla="*/ 229291 w 458582"/>
              <a:gd name="connsiteY4" fmla="*/ 0 h 1462129"/>
              <a:gd name="connsiteX5" fmla="*/ 391424 w 458582"/>
              <a:gd name="connsiteY5" fmla="*/ 67158 h 1462129"/>
              <a:gd name="connsiteX6" fmla="*/ 458582 w 458582"/>
              <a:gd name="connsiteY6" fmla="*/ 229291 h 1462129"/>
              <a:gd name="connsiteX7" fmla="*/ 447473 w 458582"/>
              <a:gd name="connsiteY7" fmla="*/ 1462129 h 1462129"/>
              <a:gd name="connsiteX0" fmla="*/ 0 w 459179"/>
              <a:gd name="connsiteY0" fmla="*/ 1379079 h 1462129"/>
              <a:gd name="connsiteX1" fmla="*/ 597 w 459179"/>
              <a:gd name="connsiteY1" fmla="*/ 229291 h 1462129"/>
              <a:gd name="connsiteX2" fmla="*/ 67755 w 459179"/>
              <a:gd name="connsiteY2" fmla="*/ 67158 h 1462129"/>
              <a:gd name="connsiteX3" fmla="*/ 229888 w 459179"/>
              <a:gd name="connsiteY3" fmla="*/ 0 h 1462129"/>
              <a:gd name="connsiteX4" fmla="*/ 229888 w 459179"/>
              <a:gd name="connsiteY4" fmla="*/ 0 h 1462129"/>
              <a:gd name="connsiteX5" fmla="*/ 392021 w 459179"/>
              <a:gd name="connsiteY5" fmla="*/ 67158 h 1462129"/>
              <a:gd name="connsiteX6" fmla="*/ 459179 w 459179"/>
              <a:gd name="connsiteY6" fmla="*/ 229291 h 1462129"/>
              <a:gd name="connsiteX7" fmla="*/ 448070 w 459179"/>
              <a:gd name="connsiteY7" fmla="*/ 1462129 h 146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9179" h="1462129">
                <a:moveTo>
                  <a:pt x="0" y="1379079"/>
                </a:moveTo>
                <a:lnTo>
                  <a:pt x="597" y="229291"/>
                </a:lnTo>
                <a:cubicBezTo>
                  <a:pt x="597" y="168479"/>
                  <a:pt x="24755" y="110158"/>
                  <a:pt x="67755" y="67158"/>
                </a:cubicBezTo>
                <a:cubicBezTo>
                  <a:pt x="110755" y="24158"/>
                  <a:pt x="169077" y="0"/>
                  <a:pt x="229888" y="0"/>
                </a:cubicBezTo>
                <a:lnTo>
                  <a:pt x="229888" y="0"/>
                </a:lnTo>
                <a:cubicBezTo>
                  <a:pt x="290700" y="0"/>
                  <a:pt x="349021" y="24158"/>
                  <a:pt x="392021" y="67158"/>
                </a:cubicBezTo>
                <a:cubicBezTo>
                  <a:pt x="435021" y="110158"/>
                  <a:pt x="459179" y="168480"/>
                  <a:pt x="459179" y="229291"/>
                </a:cubicBezTo>
                <a:lnTo>
                  <a:pt x="448070" y="1462129"/>
                </a:lnTo>
              </a:path>
            </a:pathLst>
          </a:custGeom>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rot="21000000">
            <a:off x="600152" y="3389654"/>
            <a:ext cx="7622161" cy="1679594"/>
          </a:xfrm>
        </p:spPr>
        <p:txBody>
          <a:bodyPr vert="horz" lIns="91440" tIns="45720" rIns="91440" bIns="45720" rtlCol="0" anchor="b" anchorCtr="0">
            <a:noAutofit/>
          </a:bodyPr>
          <a:lstStyle>
            <a:lvl1pPr algn="r" defTabSz="914400" rtl="0" eaLnBrk="1" latinLnBrk="0" hangingPunct="1">
              <a:lnSpc>
                <a:spcPts val="5600"/>
              </a:lnSpc>
              <a:spcBef>
                <a:spcPct val="0"/>
              </a:spcBef>
              <a:buNone/>
              <a:defRPr sz="4600" kern="1200">
                <a:solidFill>
                  <a:schemeClr val="bg1"/>
                </a:solidFill>
                <a:latin typeface="+mj-lt"/>
                <a:ea typeface="+mj-ea"/>
                <a:cs typeface="+mj-cs"/>
              </a:defRPr>
            </a:lvl1pPr>
          </a:lstStyle>
          <a:p>
            <a:r>
              <a:rPr lang="en-US" smtClean="0"/>
              <a:t>Click to edit Master title style</a:t>
            </a:r>
            <a:endParaRPr/>
          </a:p>
        </p:txBody>
      </p:sp>
      <p:sp>
        <p:nvSpPr>
          <p:cNvPr id="29" name="Rectangle 28"/>
          <p:cNvSpPr/>
          <p:nvPr/>
        </p:nvSpPr>
        <p:spPr>
          <a:xfrm>
            <a:off x="0" y="0"/>
            <a:ext cx="9144000" cy="685800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2" name="Round Same Side Corner Rectangle 31"/>
          <p:cNvSpPr/>
          <p:nvPr/>
        </p:nvSpPr>
        <p:spPr>
          <a:xfrm rot="16200000">
            <a:off x="3974664" y="-2347475"/>
            <a:ext cx="1450260" cy="8888412"/>
          </a:xfrm>
          <a:prstGeom prst="round2SameRect">
            <a:avLst>
              <a:gd name="adj1" fmla="val 50000"/>
              <a:gd name="adj2" fmla="val 0"/>
            </a:avLst>
          </a:pr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699247" y="3024188"/>
            <a:ext cx="3657600" cy="3376612"/>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751294" y="3024188"/>
            <a:ext cx="3657600" cy="3376612"/>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690CB7AC-28EA-0A45-A9BD-00EE281C7BA8}" type="datetimeFigureOut">
              <a:rPr lang="en-US" smtClean="0"/>
              <a:t>4/19/2015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230CD15-FA7A-494C-B6FA-9689E5EBA809}"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5" name="Round Same Side Corner Rectangle 34"/>
          <p:cNvSpPr/>
          <p:nvPr/>
        </p:nvSpPr>
        <p:spPr>
          <a:xfrm rot="16200000">
            <a:off x="3974664" y="-2347475"/>
            <a:ext cx="1450260" cy="8888412"/>
          </a:xfrm>
          <a:prstGeom prst="round2SameRect">
            <a:avLst>
              <a:gd name="adj1" fmla="val 50000"/>
              <a:gd name="adj2" fmla="val 0"/>
            </a:avLst>
          </a:pr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712788" y="2895601"/>
            <a:ext cx="3657600" cy="685800"/>
          </a:xfrm>
          <a:prstGeom prst="roundRect">
            <a:avLst>
              <a:gd name="adj" fmla="val 50000"/>
            </a:avLst>
          </a:prstGeom>
          <a:solidFill>
            <a:schemeClr val="accent1">
              <a:alpha val="80000"/>
            </a:schemeClr>
          </a:solidFill>
          <a:ln>
            <a:solidFill>
              <a:schemeClr val="accent2">
                <a:alpha val="80000"/>
              </a:schemeClr>
            </a:solidFill>
          </a:ln>
        </p:spPr>
        <p:txBody>
          <a:bodyPr anchor="ctr" anchorCtr="0">
            <a:noAutofit/>
          </a:bodyPr>
          <a:lstStyle>
            <a:lvl1pPr marL="0" indent="0" algn="ctr">
              <a:spcBef>
                <a:spcPts val="0"/>
              </a:spcBef>
              <a:spcAft>
                <a:spcPts val="0"/>
              </a:spcAft>
              <a:buNone/>
              <a:defRPr sz="2200" b="1">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12788" y="3657600"/>
            <a:ext cx="3657600" cy="2743199"/>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73706" y="2895601"/>
            <a:ext cx="3657600" cy="685800"/>
          </a:xfrm>
          <a:prstGeom prst="roundRect">
            <a:avLst>
              <a:gd name="adj" fmla="val 50000"/>
            </a:avLst>
          </a:prstGeom>
          <a:solidFill>
            <a:schemeClr val="accent1">
              <a:alpha val="80000"/>
            </a:schemeClr>
          </a:solidFill>
          <a:ln>
            <a:solidFill>
              <a:schemeClr val="accent2">
                <a:alpha val="80000"/>
              </a:schemeClr>
            </a:solidFill>
          </a:ln>
        </p:spPr>
        <p:txBody>
          <a:bodyPr anchor="ctr" anchorCtr="0">
            <a:noAutofit/>
          </a:bodyPr>
          <a:lstStyle>
            <a:lvl1pPr marL="0" indent="0" algn="ctr">
              <a:spcBef>
                <a:spcPts val="0"/>
              </a:spcBef>
              <a:spcAft>
                <a:spcPts val="0"/>
              </a:spcAft>
              <a:buNone/>
              <a:defRPr sz="2200" b="1">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73706" y="3657600"/>
            <a:ext cx="3657600" cy="2743199"/>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690CB7AC-28EA-0A45-A9BD-00EE281C7BA8}" type="datetimeFigureOut">
              <a:rPr lang="en-US" smtClean="0"/>
              <a:t>4/19/2015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230CD15-FA7A-494C-B6FA-9689E5EBA809}"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ound Same Side Corner Rectangle 6"/>
          <p:cNvSpPr/>
          <p:nvPr/>
        </p:nvSpPr>
        <p:spPr>
          <a:xfrm rot="16200000">
            <a:off x="3974664" y="-2347475"/>
            <a:ext cx="1450260" cy="8888412"/>
          </a:xfrm>
          <a:prstGeom prst="round2SameRect">
            <a:avLst>
              <a:gd name="adj1" fmla="val 50000"/>
              <a:gd name="adj2" fmla="val 0"/>
            </a:avLst>
          </a:pr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690CB7AC-28EA-0A45-A9BD-00EE281C7BA8}" type="datetimeFigureOut">
              <a:rPr lang="en-US" smtClean="0"/>
              <a:t>4/19/2015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230CD15-FA7A-494C-B6FA-9689E5EBA809}"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0CB7AC-28EA-0A45-A9BD-00EE281C7BA8}" type="datetimeFigureOut">
              <a:rPr lang="en-US" smtClean="0"/>
              <a:t>4/19/2015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230CD15-FA7A-494C-B6FA-9689E5EBA809}"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3" name="Rounded Rectangle 32"/>
          <p:cNvSpPr/>
          <p:nvPr/>
        </p:nvSpPr>
        <p:spPr>
          <a:xfrm>
            <a:off x="366713" y="1447800"/>
            <a:ext cx="3748087" cy="4800600"/>
          </a:xfrm>
          <a:prstGeom prst="roundRect">
            <a:avLst/>
          </a:prstGeom>
          <a:solidFill>
            <a:schemeClr val="accent1">
              <a:alpha val="60000"/>
            </a:schemeClr>
          </a:solidFill>
          <a:ln w="63500">
            <a:solidFill>
              <a:schemeClr val="accent2">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533399" y="1676400"/>
            <a:ext cx="3429000" cy="1066800"/>
          </a:xfrm>
        </p:spPr>
        <p:txBody>
          <a:bodyPr anchor="b"/>
          <a:lstStyle>
            <a:lvl1pPr algn="ctr">
              <a:lnSpc>
                <a:spcPct val="100000"/>
              </a:lnSpc>
              <a:defRPr sz="3000" b="0"/>
            </a:lvl1pPr>
          </a:lstStyle>
          <a:p>
            <a:r>
              <a:rPr lang="en-US" smtClean="0"/>
              <a:t>Click to edit Master title style</a:t>
            </a:r>
            <a:endParaRPr/>
          </a:p>
        </p:txBody>
      </p:sp>
      <p:sp>
        <p:nvSpPr>
          <p:cNvPr id="3" name="Content Placeholder 2"/>
          <p:cNvSpPr>
            <a:spLocks noGrp="1"/>
          </p:cNvSpPr>
          <p:nvPr>
            <p:ph idx="1"/>
          </p:nvPr>
        </p:nvSpPr>
        <p:spPr>
          <a:xfrm>
            <a:off x="4504766" y="990600"/>
            <a:ext cx="4258234" cy="52578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533400" y="2850775"/>
            <a:ext cx="3429000" cy="3169025"/>
          </a:xfrm>
        </p:spPr>
        <p:txBody>
          <a:bodyPr>
            <a:normAutofit/>
          </a:bodyPr>
          <a:lstStyle>
            <a:lvl1pPr marL="0" indent="0" algn="ctr">
              <a:spcAft>
                <a:spcPts val="1000"/>
              </a:spcAft>
              <a:buNone/>
              <a:defRPr sz="1600">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90CB7AC-28EA-0A45-A9BD-00EE281C7BA8}" type="datetimeFigureOut">
              <a:rPr lang="en-US" smtClean="0"/>
              <a:t>4/19/2015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230CD15-FA7A-494C-B6FA-9689E5EBA809}"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pic>
        <p:nvPicPr>
          <p:cNvPr id="7" name="Picture 6" descr="TextSlideOverlay.png"/>
          <p:cNvPicPr>
            <a:picLocks noChangeAspect="1"/>
          </p:cNvPicPr>
          <p:nvPr/>
        </p:nvPicPr>
        <p:blipFill>
          <a:blip r:embed="rId16"/>
          <a:stretch>
            <a:fillRect/>
          </a:stretch>
        </p:blipFill>
        <p:spPr>
          <a:xfrm>
            <a:off x="0" y="0"/>
            <a:ext cx="9144000" cy="6858000"/>
          </a:xfrm>
          <a:prstGeom prst="rect">
            <a:avLst/>
          </a:prstGeom>
        </p:spPr>
      </p:pic>
      <p:grpSp>
        <p:nvGrpSpPr>
          <p:cNvPr id="8" name="Group 7"/>
          <p:cNvGrpSpPr/>
          <p:nvPr/>
        </p:nvGrpSpPr>
        <p:grpSpPr>
          <a:xfrm>
            <a:off x="-573169" y="-607194"/>
            <a:ext cx="7563453" cy="1983277"/>
            <a:chOff x="-573169" y="-607194"/>
            <a:chExt cx="7563453" cy="1983277"/>
          </a:xfrm>
        </p:grpSpPr>
        <p:grpSp>
          <p:nvGrpSpPr>
            <p:cNvPr id="9" name="Group 32"/>
            <p:cNvGrpSpPr/>
            <p:nvPr userDrawn="1"/>
          </p:nvGrpSpPr>
          <p:grpSpPr>
            <a:xfrm>
              <a:off x="-263314" y="-607194"/>
              <a:ext cx="7253598" cy="1983277"/>
              <a:chOff x="-263314" y="-607194"/>
              <a:chExt cx="7253598" cy="1983277"/>
            </a:xfrm>
          </p:grpSpPr>
          <p:sp>
            <p:nvSpPr>
              <p:cNvPr id="11" name="Oval 10"/>
              <p:cNvSpPr/>
              <p:nvPr userDrawn="1"/>
            </p:nvSpPr>
            <p:spPr>
              <a:xfrm rot="4368687">
                <a:off x="2839420" y="-41330"/>
                <a:ext cx="581935" cy="790091"/>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2" name="Oval 11"/>
              <p:cNvSpPr/>
              <p:nvPr userDrawn="1"/>
            </p:nvSpPr>
            <p:spPr>
              <a:xfrm>
                <a:off x="334576" y="12540"/>
                <a:ext cx="1189424" cy="10121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3" name="Arc 12"/>
              <p:cNvSpPr/>
              <p:nvPr userDrawn="1"/>
            </p:nvSpPr>
            <p:spPr>
              <a:xfrm rot="6387309">
                <a:off x="5839613" y="-548177"/>
                <a:ext cx="1106354" cy="1194988"/>
              </a:xfrm>
              <a:prstGeom prst="arc">
                <a:avLst>
                  <a:gd name="adj1" fmla="val 15179737"/>
                  <a:gd name="adj2" fmla="val 444802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4" name="Oval 13"/>
              <p:cNvSpPr/>
              <p:nvPr userDrawn="1"/>
            </p:nvSpPr>
            <p:spPr>
              <a:xfrm>
                <a:off x="5472545" y="62345"/>
                <a:ext cx="609600" cy="4912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5" name="Pie 14"/>
              <p:cNvSpPr/>
              <p:nvPr userDrawn="1"/>
            </p:nvSpPr>
            <p:spPr>
              <a:xfrm>
                <a:off x="-7411" y="-607194"/>
                <a:ext cx="1385455" cy="1205753"/>
              </a:xfrm>
              <a:prstGeom prst="pie">
                <a:avLst>
                  <a:gd name="adj1" fmla="val 0"/>
                  <a:gd name="adj2" fmla="val 1080006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6" name="Pie 15"/>
              <p:cNvSpPr/>
              <p:nvPr userDrawn="1"/>
            </p:nvSpPr>
            <p:spPr>
              <a:xfrm>
                <a:off x="1905000" y="-402266"/>
                <a:ext cx="1600200" cy="800100"/>
              </a:xfrm>
              <a:prstGeom prst="pie">
                <a:avLst>
                  <a:gd name="adj1" fmla="val 0"/>
                  <a:gd name="adj2" fmla="val 1080006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7" name="Oval 16"/>
              <p:cNvSpPr/>
              <p:nvPr userDrawn="1"/>
            </p:nvSpPr>
            <p:spPr>
              <a:xfrm>
                <a:off x="2631141" y="762000"/>
                <a:ext cx="416859" cy="41685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8" name="Oval 17"/>
              <p:cNvSpPr/>
              <p:nvPr userDrawn="1"/>
            </p:nvSpPr>
            <p:spPr>
              <a:xfrm rot="2510439">
                <a:off x="170710" y="163548"/>
                <a:ext cx="778552" cy="982318"/>
              </a:xfrm>
              <a:prstGeom prst="ellipse">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9" name="Pie 18"/>
              <p:cNvSpPr/>
              <p:nvPr userDrawn="1"/>
            </p:nvSpPr>
            <p:spPr>
              <a:xfrm rot="16200000">
                <a:off x="-263314" y="842683"/>
                <a:ext cx="533400" cy="533400"/>
              </a:xfrm>
              <a:prstGeom prst="pie">
                <a:avLst>
                  <a:gd name="adj1" fmla="val 0"/>
                  <a:gd name="adj2" fmla="val 1077708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0" name="Oval 19"/>
              <p:cNvSpPr/>
              <p:nvPr userDrawn="1"/>
            </p:nvSpPr>
            <p:spPr>
              <a:xfrm>
                <a:off x="1558635" y="491274"/>
                <a:ext cx="228600" cy="1945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1" name="Pie 20"/>
              <p:cNvSpPr/>
              <p:nvPr userDrawn="1"/>
            </p:nvSpPr>
            <p:spPr>
              <a:xfrm>
                <a:off x="990600" y="-603972"/>
                <a:ext cx="1385455" cy="1205753"/>
              </a:xfrm>
              <a:prstGeom prst="pie">
                <a:avLst>
                  <a:gd name="adj1" fmla="val 0"/>
                  <a:gd name="adj2" fmla="val 1080006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2" name="Pie 21"/>
              <p:cNvSpPr/>
              <p:nvPr userDrawn="1"/>
            </p:nvSpPr>
            <p:spPr>
              <a:xfrm>
                <a:off x="5181600" y="-343143"/>
                <a:ext cx="1600200" cy="685800"/>
              </a:xfrm>
              <a:prstGeom prst="pie">
                <a:avLst>
                  <a:gd name="adj1" fmla="val 0"/>
                  <a:gd name="adj2" fmla="val 1080006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3" name="Oval 22"/>
              <p:cNvSpPr/>
              <p:nvPr userDrawn="1"/>
            </p:nvSpPr>
            <p:spPr>
              <a:xfrm>
                <a:off x="5728855" y="62345"/>
                <a:ext cx="685800" cy="5334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4" name="Pie 23"/>
              <p:cNvSpPr/>
              <p:nvPr userDrawn="1"/>
            </p:nvSpPr>
            <p:spPr>
              <a:xfrm>
                <a:off x="6136341" y="-257607"/>
                <a:ext cx="838200" cy="527288"/>
              </a:xfrm>
              <a:prstGeom prst="pie">
                <a:avLst>
                  <a:gd name="adj1" fmla="val 0"/>
                  <a:gd name="adj2" fmla="val 1080006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5" name="Oval 24"/>
              <p:cNvSpPr/>
              <p:nvPr userDrawn="1"/>
            </p:nvSpPr>
            <p:spPr>
              <a:xfrm rot="4368687">
                <a:off x="3664192" y="-146482"/>
                <a:ext cx="581935" cy="909203"/>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6" name="Pie 25"/>
              <p:cNvSpPr/>
              <p:nvPr userDrawn="1"/>
            </p:nvSpPr>
            <p:spPr>
              <a:xfrm>
                <a:off x="4384965" y="-146937"/>
                <a:ext cx="300317" cy="300317"/>
              </a:xfrm>
              <a:prstGeom prst="pie">
                <a:avLst>
                  <a:gd name="adj1" fmla="val 0"/>
                  <a:gd name="adj2" fmla="val 10777084"/>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7" name="Pie 26"/>
              <p:cNvSpPr/>
              <p:nvPr userDrawn="1"/>
            </p:nvSpPr>
            <p:spPr>
              <a:xfrm>
                <a:off x="4756593" y="-119227"/>
                <a:ext cx="182880" cy="228600"/>
              </a:xfrm>
              <a:prstGeom prst="pie">
                <a:avLst>
                  <a:gd name="adj1" fmla="val 0"/>
                  <a:gd name="adj2" fmla="val 1077708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8" name="Pie 27"/>
              <p:cNvSpPr/>
              <p:nvPr userDrawn="1"/>
            </p:nvSpPr>
            <p:spPr>
              <a:xfrm>
                <a:off x="5029200" y="-114543"/>
                <a:ext cx="228600" cy="228600"/>
              </a:xfrm>
              <a:prstGeom prst="pie">
                <a:avLst>
                  <a:gd name="adj1" fmla="val 0"/>
                  <a:gd name="adj2" fmla="val 1077708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9" name="Oval 28"/>
              <p:cNvSpPr/>
              <p:nvPr userDrawn="1"/>
            </p:nvSpPr>
            <p:spPr>
              <a:xfrm>
                <a:off x="2403765" y="0"/>
                <a:ext cx="665018" cy="66501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30" name="Pie 29"/>
              <p:cNvSpPr/>
              <p:nvPr userDrawn="1"/>
            </p:nvSpPr>
            <p:spPr>
              <a:xfrm>
                <a:off x="3012141" y="-299172"/>
                <a:ext cx="838200" cy="609600"/>
              </a:xfrm>
              <a:prstGeom prst="pie">
                <a:avLst>
                  <a:gd name="adj1" fmla="val 0"/>
                  <a:gd name="adj2" fmla="val 1080006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grpSp>
        <p:sp>
          <p:nvSpPr>
            <p:cNvPr id="10" name="Pie 9"/>
            <p:cNvSpPr/>
            <p:nvPr userDrawn="1"/>
          </p:nvSpPr>
          <p:spPr>
            <a:xfrm rot="16200000">
              <a:off x="-431058" y="-79768"/>
              <a:ext cx="852056" cy="1136277"/>
            </a:xfrm>
            <a:prstGeom prst="pie">
              <a:avLst>
                <a:gd name="adj1" fmla="val 0"/>
                <a:gd name="adj2" fmla="val 1080006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grpSp>
      <p:sp>
        <p:nvSpPr>
          <p:cNvPr id="2" name="Title Placeholder 1"/>
          <p:cNvSpPr>
            <a:spLocks noGrp="1"/>
          </p:cNvSpPr>
          <p:nvPr>
            <p:ph type="title"/>
          </p:nvPr>
        </p:nvSpPr>
        <p:spPr>
          <a:xfrm>
            <a:off x="712788" y="1371600"/>
            <a:ext cx="7716837" cy="1447800"/>
          </a:xfrm>
          <a:prstGeom prst="rect">
            <a:avLst/>
          </a:prstGeom>
        </p:spPr>
        <p:txBody>
          <a:bodyPr vert="horz" lIns="91440" tIns="45720" rIns="91440" bIns="45720" rtlCol="0" anchor="ctr">
            <a:noAutofit/>
          </a:bodyPr>
          <a:lstStyle/>
          <a:p>
            <a:r>
              <a:rPr lang="en-US" smtClean="0"/>
              <a:t>Click to edit Master title style</a:t>
            </a:r>
            <a:endParaRPr/>
          </a:p>
        </p:txBody>
      </p:sp>
      <p:sp>
        <p:nvSpPr>
          <p:cNvPr id="3" name="Text Placeholder 2"/>
          <p:cNvSpPr>
            <a:spLocks noGrp="1"/>
          </p:cNvSpPr>
          <p:nvPr>
            <p:ph type="body" idx="1"/>
          </p:nvPr>
        </p:nvSpPr>
        <p:spPr>
          <a:xfrm>
            <a:off x="712788" y="3012142"/>
            <a:ext cx="7716838" cy="338865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77040" y="300690"/>
            <a:ext cx="2743200" cy="182880"/>
          </a:xfrm>
          <a:prstGeom prst="rect">
            <a:avLst/>
          </a:prstGeom>
        </p:spPr>
        <p:txBody>
          <a:bodyPr vert="horz" lIns="91440" tIns="45720" rIns="91440" bIns="45720" rtlCol="0" anchor="ctr"/>
          <a:lstStyle>
            <a:lvl1pPr algn="l">
              <a:lnSpc>
                <a:spcPts val="1200"/>
              </a:lnSpc>
              <a:defRPr sz="1000" baseline="0">
                <a:solidFill>
                  <a:schemeClr val="bg1"/>
                </a:solidFill>
              </a:defRPr>
            </a:lvl1pPr>
          </a:lstStyle>
          <a:p>
            <a:fld id="{690CB7AC-28EA-0A45-A9BD-00EE281C7BA8}" type="datetimeFigureOut">
              <a:rPr lang="en-US" smtClean="0"/>
              <a:t>4/19/2015</a:t>
            </a:fld>
            <a:endParaRPr lang="en-US" dirty="0"/>
          </a:p>
        </p:txBody>
      </p:sp>
      <p:sp>
        <p:nvSpPr>
          <p:cNvPr id="5" name="Footer Placeholder 4"/>
          <p:cNvSpPr>
            <a:spLocks noGrp="1"/>
          </p:cNvSpPr>
          <p:nvPr>
            <p:ph type="ftr" sz="quarter" idx="3"/>
          </p:nvPr>
        </p:nvSpPr>
        <p:spPr>
          <a:xfrm>
            <a:off x="76200" y="116541"/>
            <a:ext cx="2743200" cy="182880"/>
          </a:xfrm>
          <a:prstGeom prst="rect">
            <a:avLst/>
          </a:prstGeom>
        </p:spPr>
        <p:txBody>
          <a:bodyPr vert="horz" lIns="91440" tIns="45720" rIns="91440" bIns="45720" rtlCol="0" anchor="ctr"/>
          <a:lstStyle>
            <a:lvl1pPr algn="l">
              <a:lnSpc>
                <a:spcPts val="1200"/>
              </a:lnSpc>
              <a:defRPr sz="1000" baseline="0">
                <a:solidFill>
                  <a:schemeClr val="bg1"/>
                </a:solidFill>
              </a:defRPr>
            </a:lvl1pPr>
          </a:lstStyle>
          <a:p>
            <a:endParaRPr lang="en-US" dirty="0"/>
          </a:p>
        </p:txBody>
      </p:sp>
      <p:sp>
        <p:nvSpPr>
          <p:cNvPr id="6" name="Slide Number Placeholder 5"/>
          <p:cNvSpPr>
            <a:spLocks noGrp="1"/>
          </p:cNvSpPr>
          <p:nvPr>
            <p:ph type="sldNum" sz="quarter" idx="4"/>
          </p:nvPr>
        </p:nvSpPr>
        <p:spPr>
          <a:xfrm>
            <a:off x="76200" y="605491"/>
            <a:ext cx="1385887" cy="232710"/>
          </a:xfrm>
          <a:prstGeom prst="rect">
            <a:avLst/>
          </a:prstGeom>
        </p:spPr>
        <p:txBody>
          <a:bodyPr vert="horz" lIns="91440" tIns="45720" rIns="91440" bIns="45720" rtlCol="0" anchor="ctr"/>
          <a:lstStyle>
            <a:lvl1pPr algn="l">
              <a:defRPr sz="1200">
                <a:solidFill>
                  <a:schemeClr val="bg1"/>
                </a:solidFill>
              </a:defRPr>
            </a:lvl1pPr>
          </a:lstStyle>
          <a:p>
            <a:fld id="{7230CD15-FA7A-494C-B6FA-9689E5EBA809}" type="slidenum">
              <a:rPr lang="en-US" smtClean="0"/>
              <a:t>‹#›</a:t>
            </a:fld>
            <a:endParaRPr lang="en-US" dirty="0"/>
          </a:p>
        </p:txBody>
      </p:sp>
      <p:sp>
        <p:nvSpPr>
          <p:cNvPr id="31" name="Rectangle 30"/>
          <p:cNvSpPr/>
          <p:nvPr/>
        </p:nvSpPr>
        <p:spPr>
          <a:xfrm>
            <a:off x="0" y="0"/>
            <a:ext cx="9144000" cy="685800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ts val="5600"/>
        </a:lnSpc>
        <a:spcBef>
          <a:spcPct val="0"/>
        </a:spcBef>
        <a:buNone/>
        <a:defRPr sz="4600" kern="1200">
          <a:solidFill>
            <a:schemeClr val="bg1"/>
          </a:solidFill>
          <a:latin typeface="+mj-lt"/>
          <a:ea typeface="+mj-ea"/>
          <a:cs typeface="+mj-cs"/>
        </a:defRPr>
      </a:lvl1pPr>
    </p:titleStyle>
    <p:bodyStyle>
      <a:lvl1pPr marL="342900" indent="-342900" algn="l" defTabSz="914400" rtl="0" eaLnBrk="1" latinLnBrk="0" hangingPunct="1">
        <a:spcBef>
          <a:spcPts val="0"/>
        </a:spcBef>
        <a:spcAft>
          <a:spcPts val="2000"/>
        </a:spcAft>
        <a:buFontTx/>
        <a:buBlip>
          <a:blip r:embed="rId17"/>
        </a:buBlip>
        <a:defRPr sz="2400" kern="1200">
          <a:solidFill>
            <a:schemeClr val="bg1"/>
          </a:solidFill>
          <a:effectLst>
            <a:outerShdw blurRad="38100" dist="38100" dir="2700000" algn="tl">
              <a:srgbClr val="000000">
                <a:alpha val="43137"/>
              </a:srgbClr>
            </a:outerShdw>
          </a:effectLst>
          <a:latin typeface="+mn-lt"/>
          <a:ea typeface="+mn-ea"/>
          <a:cs typeface="+mn-cs"/>
        </a:defRPr>
      </a:lvl1pPr>
      <a:lvl2pPr marL="631825" indent="-282575" algn="l" defTabSz="914400" rtl="0" eaLnBrk="1" latinLnBrk="0" hangingPunct="1">
        <a:spcBef>
          <a:spcPts val="0"/>
        </a:spcBef>
        <a:spcAft>
          <a:spcPts val="1000"/>
        </a:spcAft>
        <a:buFontTx/>
        <a:buBlip>
          <a:blip r:embed="rId17"/>
        </a:buBlip>
        <a:defRPr sz="2200" kern="1200">
          <a:solidFill>
            <a:schemeClr val="bg1"/>
          </a:solidFill>
          <a:effectLst>
            <a:outerShdw blurRad="38100" dist="38100" dir="2700000" algn="tl">
              <a:srgbClr val="000000">
                <a:alpha val="43137"/>
              </a:srgbClr>
            </a:outerShdw>
          </a:effectLst>
          <a:latin typeface="+mn-lt"/>
          <a:ea typeface="+mn-ea"/>
          <a:cs typeface="+mn-cs"/>
        </a:defRPr>
      </a:lvl2pPr>
      <a:lvl3pPr marL="914400" indent="-282575" algn="l" defTabSz="914400" rtl="0" eaLnBrk="1" latinLnBrk="0" hangingPunct="1">
        <a:spcBef>
          <a:spcPts val="0"/>
        </a:spcBef>
        <a:spcAft>
          <a:spcPts val="1000"/>
        </a:spcAft>
        <a:buFontTx/>
        <a:buBlip>
          <a:blip r:embed="rId17"/>
        </a:buBlip>
        <a:defRPr sz="2000" kern="1200">
          <a:solidFill>
            <a:schemeClr val="bg1"/>
          </a:solidFill>
          <a:effectLst>
            <a:outerShdw blurRad="38100" dist="38100" dir="2700000" algn="tl">
              <a:srgbClr val="000000">
                <a:alpha val="43137"/>
              </a:srgbClr>
            </a:outerShdw>
          </a:effectLst>
          <a:latin typeface="+mn-lt"/>
          <a:ea typeface="+mn-ea"/>
          <a:cs typeface="+mn-cs"/>
        </a:defRPr>
      </a:lvl3pPr>
      <a:lvl4pPr marL="1196975" indent="-282575" algn="l" defTabSz="914400" rtl="0" eaLnBrk="1" latinLnBrk="0" hangingPunct="1">
        <a:spcBef>
          <a:spcPts val="0"/>
        </a:spcBef>
        <a:spcAft>
          <a:spcPts val="1000"/>
        </a:spcAft>
        <a:buFontTx/>
        <a:buBlip>
          <a:blip r:embed="rId17"/>
        </a:buBlip>
        <a:defRPr sz="1800" kern="1200">
          <a:solidFill>
            <a:schemeClr val="bg1"/>
          </a:solidFill>
          <a:effectLst>
            <a:outerShdw blurRad="38100" dist="38100" dir="2700000" algn="tl">
              <a:srgbClr val="000000">
                <a:alpha val="43137"/>
              </a:srgbClr>
            </a:outerShdw>
          </a:effectLst>
          <a:latin typeface="+mn-lt"/>
          <a:ea typeface="+mn-ea"/>
          <a:cs typeface="+mn-cs"/>
        </a:defRPr>
      </a:lvl4pPr>
      <a:lvl5pPr marL="1492250" indent="-295275" algn="l" defTabSz="914400" rtl="0" eaLnBrk="1" latinLnBrk="0" hangingPunct="1">
        <a:spcBef>
          <a:spcPts val="0"/>
        </a:spcBef>
        <a:spcAft>
          <a:spcPts val="1000"/>
        </a:spcAft>
        <a:buFontTx/>
        <a:buBlip>
          <a:blip r:embed="rId17"/>
        </a:buBlip>
        <a:defRPr sz="1800" kern="1200">
          <a:solidFill>
            <a:schemeClr val="bg1"/>
          </a:solidFill>
          <a:effectLst>
            <a:outerShdw blurRad="38100" dist="38100" dir="2700000" algn="tl">
              <a:srgbClr val="000000">
                <a:alpha val="43137"/>
              </a:srgbClr>
            </a:outerShdw>
          </a:effectLst>
          <a:latin typeface="+mn-lt"/>
          <a:ea typeface="+mn-ea"/>
          <a:cs typeface="+mn-cs"/>
        </a:defRPr>
      </a:lvl5pPr>
      <a:lvl6pPr marL="1774825" indent="-288925" algn="l" defTabSz="914400" rtl="0" eaLnBrk="1" latinLnBrk="0" hangingPunct="1">
        <a:spcBef>
          <a:spcPts val="0"/>
        </a:spcBef>
        <a:spcAft>
          <a:spcPts val="600"/>
        </a:spcAft>
        <a:buFontTx/>
        <a:buBlip>
          <a:blip r:embed="rId17"/>
        </a:buBlip>
        <a:defRPr lang="en-US" sz="1800" kern="1200" dirty="0" smtClean="0">
          <a:solidFill>
            <a:schemeClr val="bg1"/>
          </a:solidFill>
          <a:effectLst>
            <a:outerShdw blurRad="38100" dist="38100" dir="2700000" algn="tl">
              <a:srgbClr val="000000">
                <a:alpha val="43137"/>
              </a:srgbClr>
            </a:outerShdw>
          </a:effectLst>
          <a:latin typeface="+mn-lt"/>
          <a:ea typeface="+mn-ea"/>
          <a:cs typeface="+mn-cs"/>
        </a:defRPr>
      </a:lvl6pPr>
      <a:lvl7pPr marL="2055813" indent="-288925" algn="l" defTabSz="914400" rtl="0" eaLnBrk="1" latinLnBrk="0" hangingPunct="1">
        <a:spcBef>
          <a:spcPts val="0"/>
        </a:spcBef>
        <a:spcAft>
          <a:spcPts val="600"/>
        </a:spcAft>
        <a:buFontTx/>
        <a:buBlip>
          <a:blip r:embed="rId17"/>
        </a:buBlip>
        <a:defRPr lang="en-US" sz="1800" kern="1200" dirty="0" smtClean="0">
          <a:solidFill>
            <a:schemeClr val="bg1"/>
          </a:solidFill>
          <a:effectLst>
            <a:outerShdw blurRad="38100" dist="38100" dir="2700000" algn="tl">
              <a:srgbClr val="000000">
                <a:alpha val="43137"/>
              </a:srgbClr>
            </a:outerShdw>
          </a:effectLst>
          <a:latin typeface="+mn-lt"/>
          <a:ea typeface="+mn-ea"/>
          <a:cs typeface="+mn-cs"/>
        </a:defRPr>
      </a:lvl7pPr>
      <a:lvl8pPr marL="2344738" indent="-288925" algn="l" defTabSz="914400" rtl="0" eaLnBrk="1" latinLnBrk="0" hangingPunct="1">
        <a:spcBef>
          <a:spcPts val="0"/>
        </a:spcBef>
        <a:spcAft>
          <a:spcPts val="600"/>
        </a:spcAft>
        <a:buFontTx/>
        <a:buBlip>
          <a:blip r:embed="rId17"/>
        </a:buBlip>
        <a:defRPr lang="en-US" sz="1800" kern="1200" dirty="0" smtClean="0">
          <a:solidFill>
            <a:schemeClr val="bg1"/>
          </a:solidFill>
          <a:effectLst>
            <a:outerShdw blurRad="38100" dist="38100" dir="2700000" algn="tl">
              <a:srgbClr val="000000">
                <a:alpha val="43137"/>
              </a:srgbClr>
            </a:outerShdw>
          </a:effectLst>
          <a:latin typeface="+mn-lt"/>
          <a:ea typeface="+mn-ea"/>
          <a:cs typeface="+mn-cs"/>
        </a:defRPr>
      </a:lvl8pPr>
      <a:lvl9pPr marL="2625725" indent="-288925" algn="l" defTabSz="914400" rtl="0" eaLnBrk="1" latinLnBrk="0" hangingPunct="1">
        <a:spcBef>
          <a:spcPts val="0"/>
        </a:spcBef>
        <a:spcAft>
          <a:spcPts val="600"/>
        </a:spcAft>
        <a:buFontTx/>
        <a:buBlip>
          <a:blip r:embed="rId17"/>
        </a:buBlip>
        <a:defRPr lang="en-US" sz="1800" kern="1200" dirty="0">
          <a:solidFill>
            <a:schemeClr val="bg1"/>
          </a:solidFill>
          <a:effectLst>
            <a:outerShdw blurRad="38100" dist="38100" dir="2700000" algn="tl">
              <a:srgbClr val="000000">
                <a:alpha val="43137"/>
              </a:srgbClr>
            </a:outerShdw>
          </a:effectLst>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0.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3.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9.xml"/><Relationship Id="rId5" Type="http://schemas.openxmlformats.org/officeDocument/2006/relationships/image" Target="../media/image26.jpg"/><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9.xml"/><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9.png"/><Relationship Id="rId4"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8.xml"/><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9.xml"/><Relationship Id="rId4" Type="http://schemas.openxmlformats.org/officeDocument/2006/relationships/image" Target="../media/image33.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36.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notesSlide" Target="../notesSlides/notesSlide3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37.png"/><Relationship Id="rId4" Type="http://schemas.openxmlformats.org/officeDocument/2006/relationships/notesSlide" Target="../notesSlides/notesSlide45.xml"/></Relationships>
</file>

<file path=ppt/slides/_rels/slide47.xml.rels><?xml version="1.0" encoding="UTF-8" standalone="yes"?>
<Relationships xmlns="http://schemas.openxmlformats.org/package/2006/relationships"><Relationship Id="rId8" Type="http://schemas.openxmlformats.org/officeDocument/2006/relationships/image" Target="../media/image39.png"/><Relationship Id="rId3" Type="http://schemas.microsoft.com/office/2007/relationships/media" Target="../media/media7.mp4"/><Relationship Id="rId7" Type="http://schemas.openxmlformats.org/officeDocument/2006/relationships/image" Target="../media/image38.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notesSlide" Target="../notesSlides/notesSlide46.xml"/><Relationship Id="rId5" Type="http://schemas.openxmlformats.org/officeDocument/2006/relationships/slideLayout" Target="../slideLayouts/slideLayout8.xml"/><Relationship Id="rId4" Type="http://schemas.openxmlformats.org/officeDocument/2006/relationships/video" Target="../media/media7.mp4"/><Relationship Id="rId9" Type="http://schemas.openxmlformats.org/officeDocument/2006/relationships/image" Target="../media/image40.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8.pn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41.png"/><Relationship Id="rId4" Type="http://schemas.openxmlformats.org/officeDocument/2006/relationships/notesSlide" Target="../notesSlides/notesSlide49.xml"/></Relationships>
</file>

<file path=ppt/slides/_rels/slide5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0.xml"/><Relationship Id="rId1" Type="http://schemas.openxmlformats.org/officeDocument/2006/relationships/slideLayout" Target="../slideLayouts/slideLayout9.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www.facebook.com/profile.php?id=66106992" TargetMode="External"/><Relationship Id="rId1" Type="http://schemas.openxmlformats.org/officeDocument/2006/relationships/slideLayout" Target="../slideLayouts/slideLayout8.xml"/><Relationship Id="rId5" Type="http://schemas.openxmlformats.org/officeDocument/2006/relationships/image" Target="../media/image48.png"/><Relationship Id="rId4" Type="http://schemas.openxmlformats.org/officeDocument/2006/relationships/image" Target="../media/image47.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hyperlink" Target="http://www.uptodate.com" TargetMode="Externa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hyperlink" Target="http://www.uptodate.com" TargetMode="Externa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sz="2500" b="1" dirty="0" smtClean="0"/>
              <a:t>ACL reconstruction and Meniscus Repair Rehab </a:t>
            </a:r>
            <a:r>
              <a:rPr lang="en-US" dirty="0"/>
              <a:t/>
            </a:r>
            <a:br>
              <a:rPr lang="en-US" dirty="0"/>
            </a:br>
            <a:r>
              <a:rPr lang="en-US" sz="2200" dirty="0" smtClean="0"/>
              <a:t>For the Collegiate Athlete</a:t>
            </a:r>
            <a:endParaRPr lang="en-US" sz="2200" dirty="0"/>
          </a:p>
        </p:txBody>
      </p:sp>
      <p:sp>
        <p:nvSpPr>
          <p:cNvPr id="3" name="Subtitle 2"/>
          <p:cNvSpPr>
            <a:spLocks noGrp="1"/>
          </p:cNvSpPr>
          <p:nvPr>
            <p:ph type="subTitle" idx="1"/>
          </p:nvPr>
        </p:nvSpPr>
        <p:spPr/>
        <p:txBody>
          <a:bodyPr/>
          <a:lstStyle/>
          <a:p>
            <a:r>
              <a:rPr lang="en-US" dirty="0" smtClean="0"/>
              <a:t>Gary Johnson LAT, ATC, CSCS, SPT</a:t>
            </a:r>
          </a:p>
          <a:p>
            <a:r>
              <a:rPr lang="en-US" dirty="0" smtClean="0"/>
              <a:t>UNC DPT 2015</a:t>
            </a:r>
            <a:endParaRPr lang="en-US" dirty="0"/>
          </a:p>
        </p:txBody>
      </p:sp>
    </p:spTree>
    <p:extLst>
      <p:ext uri="{BB962C8B-B14F-4D97-AF65-F5344CB8AC3E}">
        <p14:creationId xmlns:p14="http://schemas.microsoft.com/office/powerpoint/2010/main" val="41235838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How is the ACL Injured?</a:t>
            </a:r>
            <a:endParaRPr lang="en-US" dirty="0"/>
          </a:p>
        </p:txBody>
      </p:sp>
      <p:pic>
        <p:nvPicPr>
          <p:cNvPr id="8" name="Picture Placeholder 7"/>
          <p:cNvPicPr>
            <a:picLocks noGrp="1" noChangeAspect="1"/>
          </p:cNvPicPr>
          <p:nvPr>
            <p:ph type="pic" idx="1"/>
          </p:nvPr>
        </p:nvPicPr>
        <p:blipFill rotWithShape="1">
          <a:blip r:embed="rId3"/>
          <a:srcRect t="-22863" b="-6906"/>
          <a:stretch/>
        </p:blipFill>
        <p:spPr>
          <a:xfrm rot="21416935">
            <a:off x="399478" y="764417"/>
            <a:ext cx="3703637" cy="5760604"/>
          </a:xfrm>
        </p:spPr>
      </p:pic>
      <p:sp>
        <p:nvSpPr>
          <p:cNvPr id="7" name="Text Placeholder 6"/>
          <p:cNvSpPr>
            <a:spLocks noGrp="1"/>
          </p:cNvSpPr>
          <p:nvPr>
            <p:ph type="body" sz="half" idx="2"/>
          </p:nvPr>
        </p:nvSpPr>
        <p:spPr>
          <a:xfrm>
            <a:off x="4477870" y="2547938"/>
            <a:ext cx="3951755" cy="3965826"/>
          </a:xfrm>
        </p:spPr>
        <p:txBody>
          <a:bodyPr>
            <a:normAutofit fontScale="92500"/>
          </a:bodyPr>
          <a:lstStyle/>
          <a:p>
            <a:pPr marL="285750" indent="-285750">
              <a:buFont typeface="Arial"/>
              <a:buChar char="•"/>
            </a:pPr>
            <a:r>
              <a:rPr lang="en-US" dirty="0" smtClean="0"/>
              <a:t>The ACL is the primary restraint of anterior translation of the tibia in relation to the femur (Prevents knee hyperextension)</a:t>
            </a:r>
          </a:p>
          <a:p>
            <a:pPr marL="285750" indent="-285750">
              <a:buFont typeface="Arial"/>
              <a:buChar char="•"/>
            </a:pPr>
            <a:r>
              <a:rPr lang="en-US" dirty="0" smtClean="0"/>
              <a:t>Valgus Injuries?</a:t>
            </a:r>
          </a:p>
          <a:p>
            <a:pPr marL="285750" indent="-285750">
              <a:buClr>
                <a:srgbClr val="FFFF00"/>
              </a:buClr>
              <a:buFont typeface="Arial"/>
              <a:buChar char="•"/>
            </a:pPr>
            <a:r>
              <a:rPr lang="en-US" dirty="0" smtClean="0"/>
              <a:t>GENU VALGUM: Latin - Definition</a:t>
            </a:r>
            <a:endParaRPr lang="en-US" sz="1600" dirty="0" smtClean="0"/>
          </a:p>
          <a:p>
            <a:pPr marL="1200150" lvl="2" indent="-285750">
              <a:buFont typeface="Arial"/>
              <a:buChar char="•"/>
            </a:pPr>
            <a:r>
              <a:rPr lang="en-US" sz="1600" dirty="0" smtClean="0"/>
              <a:t>Genu</a:t>
            </a:r>
            <a:r>
              <a:rPr lang="en-US" sz="1600" dirty="0" smtClean="0">
                <a:sym typeface="Wingdings"/>
              </a:rPr>
              <a:t> Knee </a:t>
            </a:r>
          </a:p>
          <a:p>
            <a:pPr marL="1200150" lvl="2" indent="-285750">
              <a:buFont typeface="Arial"/>
              <a:buChar char="•"/>
            </a:pPr>
            <a:r>
              <a:rPr lang="en-US" sz="1600" dirty="0" smtClean="0">
                <a:sym typeface="Wingdings"/>
              </a:rPr>
              <a:t>Valgus bent outwards</a:t>
            </a:r>
          </a:p>
          <a:p>
            <a:pPr marL="1200150" lvl="2" indent="-285750">
              <a:buFont typeface="Arial"/>
              <a:buChar char="•"/>
            </a:pPr>
            <a:endParaRPr lang="en-US" sz="1600" dirty="0" smtClean="0">
              <a:sym typeface="Wingdings"/>
            </a:endParaRPr>
          </a:p>
          <a:p>
            <a:pPr marL="285750" indent="-285750">
              <a:buFont typeface="Arial"/>
              <a:buChar char="•"/>
            </a:pPr>
            <a:r>
              <a:rPr lang="en-US" dirty="0" smtClean="0">
                <a:sym typeface="Wingdings"/>
              </a:rPr>
              <a:t>How does this knee position affect the ACL?</a:t>
            </a:r>
            <a:endParaRPr lang="en-US" dirty="0" smtClean="0"/>
          </a:p>
          <a:p>
            <a:pPr marL="742950" lvl="1" indent="-285750">
              <a:buFont typeface="Arial"/>
              <a:buChar char="•"/>
            </a:pPr>
            <a:endParaRPr lang="en-US" dirty="0"/>
          </a:p>
        </p:txBody>
      </p:sp>
    </p:spTree>
    <p:extLst>
      <p:ext uri="{BB962C8B-B14F-4D97-AF65-F5344CB8AC3E}">
        <p14:creationId xmlns:p14="http://schemas.microsoft.com/office/powerpoint/2010/main" val="38123342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533399" y="1927897"/>
            <a:ext cx="3429000" cy="775693"/>
          </a:xfrm>
        </p:spPr>
        <p:txBody>
          <a:bodyPr/>
          <a:lstStyle/>
          <a:p>
            <a:r>
              <a:rPr lang="en-US" sz="2400" dirty="0" smtClean="0"/>
              <a:t>Dynamic Structures for Dynamic Movement</a:t>
            </a:r>
            <a:endParaRPr lang="en-US" sz="2400" dirty="0"/>
          </a:p>
        </p:txBody>
      </p:sp>
      <p:pic>
        <p:nvPicPr>
          <p:cNvPr id="4" name="Content Placeholder 3"/>
          <p:cNvPicPr>
            <a:picLocks noGrp="1" noChangeAspect="1"/>
          </p:cNvPicPr>
          <p:nvPr>
            <p:ph idx="1"/>
          </p:nvPr>
        </p:nvPicPr>
        <p:blipFill rotWithShape="1">
          <a:blip r:embed="rId3"/>
          <a:srcRect l="-1" t="-27544" r="-2004" b="-32413"/>
          <a:stretch/>
        </p:blipFill>
        <p:spPr>
          <a:xfrm>
            <a:off x="4505325" y="-231775"/>
            <a:ext cx="4638675" cy="7261225"/>
          </a:xfrm>
        </p:spPr>
      </p:pic>
      <p:sp>
        <p:nvSpPr>
          <p:cNvPr id="8" name="Text Placeholder 7"/>
          <p:cNvSpPr>
            <a:spLocks noGrp="1"/>
          </p:cNvSpPr>
          <p:nvPr>
            <p:ph type="body" sz="half" idx="2"/>
          </p:nvPr>
        </p:nvSpPr>
        <p:spPr>
          <a:xfrm>
            <a:off x="533400" y="2980236"/>
            <a:ext cx="3429000" cy="3043109"/>
          </a:xfrm>
        </p:spPr>
        <p:txBody>
          <a:bodyPr>
            <a:normAutofit fontScale="92500"/>
          </a:bodyPr>
          <a:lstStyle/>
          <a:p>
            <a:pPr algn="l"/>
            <a:r>
              <a:rPr lang="en-US" sz="2000" dirty="0" smtClean="0"/>
              <a:t>A 2009 Study by Quatman and Hewett.</a:t>
            </a:r>
          </a:p>
          <a:p>
            <a:pPr marL="800100" lvl="1" indent="-342900">
              <a:buFont typeface="Arial"/>
              <a:buChar char="•"/>
            </a:pPr>
            <a:r>
              <a:rPr lang="en-US" sz="1900" dirty="0"/>
              <a:t>ACL injuries are multiplanar, don’t just occur in sagittal </a:t>
            </a:r>
            <a:r>
              <a:rPr lang="en-US" sz="1900" dirty="0" smtClean="0"/>
              <a:t>plane. (Females)</a:t>
            </a:r>
          </a:p>
          <a:p>
            <a:pPr marL="742950" lvl="1" indent="-285750">
              <a:buFont typeface="Arial"/>
              <a:buChar char="•"/>
            </a:pPr>
            <a:r>
              <a:rPr lang="en-US" sz="1900" dirty="0" smtClean="0"/>
              <a:t>Load sharing amongst knee ligaments is intricate and complex</a:t>
            </a:r>
            <a:r>
              <a:rPr lang="en-US" sz="1500" dirty="0" smtClean="0"/>
              <a:t>.</a:t>
            </a:r>
          </a:p>
          <a:p>
            <a:pPr marL="742950" lvl="1" indent="-285750">
              <a:buFont typeface="Arial"/>
              <a:buChar char="•"/>
            </a:pPr>
            <a:endParaRPr lang="en-US" dirty="0"/>
          </a:p>
        </p:txBody>
      </p:sp>
    </p:spTree>
    <p:extLst>
      <p:ext uri="{BB962C8B-B14F-4D97-AF65-F5344CB8AC3E}">
        <p14:creationId xmlns:p14="http://schemas.microsoft.com/office/powerpoint/2010/main" val="421378027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Quatman </a:t>
            </a:r>
            <a:r>
              <a:rPr lang="en-US" dirty="0"/>
              <a:t>and Hewett cont.</a:t>
            </a:r>
          </a:p>
        </p:txBody>
      </p:sp>
      <p:pic>
        <p:nvPicPr>
          <p:cNvPr id="8" name="Content Placeholder 7"/>
          <p:cNvPicPr>
            <a:picLocks noGrp="1" noChangeAspect="1"/>
          </p:cNvPicPr>
          <p:nvPr>
            <p:ph idx="1"/>
          </p:nvPr>
        </p:nvPicPr>
        <p:blipFill>
          <a:blip r:embed="rId3"/>
          <a:srcRect t="-38724" b="-38724"/>
          <a:stretch>
            <a:fillRect/>
          </a:stretch>
        </p:blipFill>
        <p:spPr>
          <a:xfrm>
            <a:off x="4504766" y="232550"/>
            <a:ext cx="4258234" cy="6625450"/>
          </a:xfrm>
        </p:spPr>
      </p:pic>
      <p:sp>
        <p:nvSpPr>
          <p:cNvPr id="7" name="Text Placeholder 6"/>
          <p:cNvSpPr>
            <a:spLocks noGrp="1"/>
          </p:cNvSpPr>
          <p:nvPr>
            <p:ph type="body" sz="half" idx="2"/>
          </p:nvPr>
        </p:nvSpPr>
        <p:spPr/>
        <p:txBody>
          <a:bodyPr>
            <a:normAutofit lnSpcReduction="10000"/>
          </a:bodyPr>
          <a:lstStyle/>
          <a:p>
            <a:pPr marL="285750" indent="-285750" algn="l">
              <a:buFont typeface="Arial"/>
              <a:buChar char="•"/>
            </a:pPr>
            <a:r>
              <a:rPr lang="en-US" sz="1800" dirty="0" smtClean="0"/>
              <a:t>ACL and MCL offer restraint to external valgus moment.</a:t>
            </a:r>
          </a:p>
          <a:p>
            <a:pPr marL="285750" indent="-285750" algn="l">
              <a:buFont typeface="Arial"/>
              <a:buChar char="•"/>
            </a:pPr>
            <a:r>
              <a:rPr lang="en-US" sz="1800" dirty="0" smtClean="0"/>
              <a:t>MCL may have higher rupture threshold than the ACL.</a:t>
            </a:r>
          </a:p>
          <a:p>
            <a:pPr marL="285750" indent="-285750" algn="l">
              <a:buFont typeface="Arial"/>
              <a:buChar char="•"/>
            </a:pPr>
            <a:r>
              <a:rPr lang="en-US" sz="1800" dirty="0"/>
              <a:t>Why perform lateral pivot shift test if the ACL is purely a sagittal plane restraint? </a:t>
            </a:r>
            <a:endParaRPr lang="en-US" sz="1800" baseline="30000" dirty="0"/>
          </a:p>
          <a:p>
            <a:pPr marL="285750" indent="-285750" algn="l">
              <a:buFont typeface="Arial"/>
              <a:buChar char="•"/>
            </a:pPr>
            <a:endParaRPr lang="en-US" dirty="0" smtClean="0"/>
          </a:p>
        </p:txBody>
      </p:sp>
    </p:spTree>
    <p:extLst>
      <p:ext uri="{BB962C8B-B14F-4D97-AF65-F5344CB8AC3E}">
        <p14:creationId xmlns:p14="http://schemas.microsoft.com/office/powerpoint/2010/main" val="399534253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is the ACL Injured?</a:t>
            </a:r>
            <a:endParaRPr lang="en-US" baseline="30000" dirty="0"/>
          </a:p>
        </p:txBody>
      </p:sp>
      <p:sp>
        <p:nvSpPr>
          <p:cNvPr id="4" name="Text Placeholder 3"/>
          <p:cNvSpPr>
            <a:spLocks noGrp="1"/>
          </p:cNvSpPr>
          <p:nvPr>
            <p:ph type="body" sz="half" idx="2"/>
          </p:nvPr>
        </p:nvSpPr>
        <p:spPr>
          <a:xfrm>
            <a:off x="533400" y="2850775"/>
            <a:ext cx="3429000" cy="3329892"/>
          </a:xfrm>
        </p:spPr>
        <p:txBody>
          <a:bodyPr>
            <a:normAutofit fontScale="92500"/>
          </a:bodyPr>
          <a:lstStyle/>
          <a:p>
            <a:pPr marL="285750" indent="-285750" algn="l">
              <a:buFont typeface="Arial"/>
              <a:buChar char="•"/>
            </a:pPr>
            <a:r>
              <a:rPr lang="en-US" sz="1800" i="1" dirty="0" smtClean="0"/>
              <a:t>Lateral</a:t>
            </a:r>
            <a:r>
              <a:rPr lang="en-US" sz="1800" dirty="0" smtClean="0"/>
              <a:t> cut, </a:t>
            </a:r>
            <a:r>
              <a:rPr lang="en-US" sz="1800" i="1" dirty="0" smtClean="0"/>
              <a:t>pivot</a:t>
            </a:r>
            <a:r>
              <a:rPr lang="en-US" sz="1800" dirty="0" smtClean="0"/>
              <a:t> or landing from jump.</a:t>
            </a:r>
          </a:p>
          <a:p>
            <a:pPr marL="285750" indent="-285750" algn="l">
              <a:buFont typeface="Arial"/>
              <a:buChar char="•"/>
            </a:pPr>
            <a:r>
              <a:rPr lang="en-US" sz="1800" dirty="0" smtClean="0"/>
              <a:t>Contact injuries.</a:t>
            </a:r>
          </a:p>
          <a:p>
            <a:pPr marL="285750" indent="-285750" algn="l">
              <a:buFont typeface="Arial"/>
              <a:buChar char="•"/>
            </a:pPr>
            <a:r>
              <a:rPr lang="en-US" sz="1800" dirty="0" smtClean="0"/>
              <a:t>Clinical imaging of ACL injuries demonstrates valgus collapse. </a:t>
            </a:r>
            <a:endParaRPr lang="en-US" sz="1800" baseline="30000" dirty="0" smtClean="0"/>
          </a:p>
          <a:p>
            <a:pPr marL="285750" indent="-285750" algn="l">
              <a:buFont typeface="Arial"/>
              <a:buChar char="•"/>
            </a:pPr>
            <a:r>
              <a:rPr lang="en-US" sz="1800" dirty="0" smtClean="0"/>
              <a:t>Static Valgus = ACL injury?</a:t>
            </a:r>
          </a:p>
          <a:p>
            <a:pPr marL="285750" indent="-285750" algn="l">
              <a:buFont typeface="Arial"/>
              <a:buChar char="•"/>
            </a:pPr>
            <a:r>
              <a:rPr lang="en-US" sz="1800" dirty="0" smtClean="0"/>
              <a:t>ACL reflex decreases hyperextension, not valgus moment…</a:t>
            </a:r>
          </a:p>
          <a:p>
            <a:pPr marL="285750" indent="-285750" algn="l">
              <a:buFont typeface="Arial"/>
              <a:buChar char="•"/>
            </a:pPr>
            <a:endParaRPr lang="en-US" sz="1800" dirty="0" smtClean="0"/>
          </a:p>
          <a:p>
            <a:pPr marL="285750" indent="-285750" algn="l">
              <a:buFont typeface="Arial"/>
              <a:buChar char="•"/>
            </a:pPr>
            <a:endParaRPr lang="en-US" dirty="0" smtClean="0"/>
          </a:p>
          <a:p>
            <a:pPr marL="285750" indent="-285750" algn="l">
              <a:buFont typeface="Arial"/>
              <a:buChar char="•"/>
            </a:pPr>
            <a:endParaRPr lang="en-US" dirty="0"/>
          </a:p>
        </p:txBody>
      </p:sp>
      <p:pic>
        <p:nvPicPr>
          <p:cNvPr id="6" name="Content Placeholder 5"/>
          <p:cNvPicPr>
            <a:picLocks noGrp="1" noChangeAspect="1"/>
          </p:cNvPicPr>
          <p:nvPr>
            <p:ph idx="1"/>
          </p:nvPr>
        </p:nvPicPr>
        <p:blipFill>
          <a:blip r:embed="rId3"/>
          <a:srcRect l="13888" r="13888"/>
          <a:stretch>
            <a:fillRect/>
          </a:stretch>
        </p:blipFill>
        <p:spPr>
          <a:xfrm>
            <a:off x="4221238" y="36906"/>
            <a:ext cx="3386668" cy="3278987"/>
          </a:xfrm>
        </p:spPr>
      </p:pic>
      <p:pic>
        <p:nvPicPr>
          <p:cNvPr id="3" name="Picture 2"/>
          <p:cNvPicPr>
            <a:picLocks noChangeAspect="1"/>
          </p:cNvPicPr>
          <p:nvPr/>
        </p:nvPicPr>
        <p:blipFill>
          <a:blip r:embed="rId4"/>
          <a:stretch>
            <a:fillRect/>
          </a:stretch>
        </p:blipFill>
        <p:spPr>
          <a:xfrm>
            <a:off x="4221238" y="3315893"/>
            <a:ext cx="4922762" cy="3215536"/>
          </a:xfrm>
          <a:prstGeom prst="rect">
            <a:avLst/>
          </a:prstGeom>
        </p:spPr>
      </p:pic>
      <p:cxnSp>
        <p:nvCxnSpPr>
          <p:cNvPr id="7" name="Straight Arrow Connector 6"/>
          <p:cNvCxnSpPr/>
          <p:nvPr/>
        </p:nvCxnSpPr>
        <p:spPr>
          <a:xfrm>
            <a:off x="6350000" y="4959048"/>
            <a:ext cx="12095" cy="27819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flipV="1">
            <a:off x="6350000" y="5237238"/>
            <a:ext cx="12095" cy="27819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824712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Why doesn’t a sprained ACL heal?</a:t>
            </a:r>
            <a:endParaRPr lang="en-US" dirty="0"/>
          </a:p>
        </p:txBody>
      </p:sp>
      <p:sp>
        <p:nvSpPr>
          <p:cNvPr id="6" name="Content Placeholder 5"/>
          <p:cNvSpPr>
            <a:spLocks noGrp="1"/>
          </p:cNvSpPr>
          <p:nvPr>
            <p:ph sz="half" idx="1"/>
          </p:nvPr>
        </p:nvSpPr>
        <p:spPr/>
        <p:txBody>
          <a:bodyPr>
            <a:normAutofit/>
          </a:bodyPr>
          <a:lstStyle/>
          <a:p>
            <a:pPr marL="285750" indent="-285750">
              <a:buFont typeface="Arial"/>
              <a:buChar char="•"/>
            </a:pPr>
            <a:r>
              <a:rPr lang="en-US" sz="2500" dirty="0" smtClean="0"/>
              <a:t>Scar tissue vs. normal tissue</a:t>
            </a:r>
          </a:p>
          <a:p>
            <a:pPr marL="285750" indent="-285750">
              <a:buFont typeface="Arial"/>
              <a:buChar char="•"/>
            </a:pPr>
            <a:r>
              <a:rPr lang="en-US" sz="2500" dirty="0" smtClean="0"/>
              <a:t>Inability to form “</a:t>
            </a:r>
            <a:r>
              <a:rPr lang="en-US" sz="2500" i="1" dirty="0" smtClean="0"/>
              <a:t>Fibrin Clot</a:t>
            </a:r>
            <a:r>
              <a:rPr lang="en-US" sz="2500" dirty="0" smtClean="0"/>
              <a:t>” in rupture.</a:t>
            </a:r>
          </a:p>
          <a:p>
            <a:pPr marL="285750" indent="-285750">
              <a:buFont typeface="Arial"/>
              <a:buChar char="•"/>
            </a:pPr>
            <a:r>
              <a:rPr lang="en-US" sz="2500" dirty="0" smtClean="0"/>
              <a:t>Surgical procedure using fibrin clot </a:t>
            </a:r>
            <a:r>
              <a:rPr lang="en-US" sz="2500" dirty="0" smtClean="0">
                <a:sym typeface="Wingdings"/>
              </a:rPr>
              <a:t></a:t>
            </a:r>
            <a:endParaRPr lang="en-US" sz="2500" dirty="0"/>
          </a:p>
        </p:txBody>
      </p:sp>
      <p:pic>
        <p:nvPicPr>
          <p:cNvPr id="10" name="Content Placeholder 9" descr="Fibrin clot.jpg"/>
          <p:cNvPicPr>
            <a:picLocks noGrp="1" noChangeAspect="1"/>
          </p:cNvPicPr>
          <p:nvPr>
            <p:ph sz="half" idx="2"/>
          </p:nvPr>
        </p:nvPicPr>
        <p:blipFill>
          <a:blip r:embed="rId3">
            <a:extLst>
              <a:ext uri="{28A0092B-C50C-407E-A947-70E740481C1C}">
                <a14:useLocalDpi xmlns:a14="http://schemas.microsoft.com/office/drawing/2010/main" val="0"/>
              </a:ext>
            </a:extLst>
          </a:blip>
          <a:srcRect l="9739" r="9739"/>
          <a:stretch>
            <a:fillRect/>
          </a:stretch>
        </p:blipFill>
        <p:spPr>
          <a:xfrm>
            <a:off x="4751388" y="3024188"/>
            <a:ext cx="3657600" cy="3376612"/>
          </a:xfrm>
        </p:spPr>
      </p:pic>
    </p:spTree>
    <p:extLst>
      <p:ext uri="{BB962C8B-B14F-4D97-AF65-F5344CB8AC3E}">
        <p14:creationId xmlns:p14="http://schemas.microsoft.com/office/powerpoint/2010/main" val="301714119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ACL </a:t>
            </a:r>
            <a:r>
              <a:rPr lang="en-US" dirty="0"/>
              <a:t>R</a:t>
            </a:r>
            <a:r>
              <a:rPr lang="en-US" dirty="0" smtClean="0"/>
              <a:t>econstruction Grafts</a:t>
            </a:r>
            <a:endParaRPr lang="en-US" dirty="0"/>
          </a:p>
        </p:txBody>
      </p:sp>
      <p:sp>
        <p:nvSpPr>
          <p:cNvPr id="3" name="Content Placeholder 2"/>
          <p:cNvSpPr>
            <a:spLocks noGrp="1"/>
          </p:cNvSpPr>
          <p:nvPr>
            <p:ph sz="half" idx="1"/>
          </p:nvPr>
        </p:nvSpPr>
        <p:spPr/>
        <p:txBody>
          <a:bodyPr/>
          <a:lstStyle/>
          <a:p>
            <a:pPr>
              <a:buFont typeface="Wingdings" charset="2"/>
              <a:buChar char="Ø"/>
            </a:pPr>
            <a:r>
              <a:rPr lang="en-US" dirty="0" smtClean="0"/>
              <a:t>Bone-patella-tendon-bone.</a:t>
            </a:r>
          </a:p>
          <a:p>
            <a:pPr>
              <a:buFont typeface="Wingdings" charset="2"/>
              <a:buChar char="Ø"/>
            </a:pPr>
            <a:r>
              <a:rPr lang="en-US" dirty="0" smtClean="0"/>
              <a:t>Hamstring (Gracilis and semitendinosus)</a:t>
            </a:r>
          </a:p>
          <a:p>
            <a:pPr>
              <a:buFont typeface="Wingdings" charset="2"/>
              <a:buChar char="Ø"/>
            </a:pPr>
            <a:r>
              <a:rPr lang="en-US" dirty="0" smtClean="0"/>
              <a:t>Allograft</a:t>
            </a:r>
          </a:p>
          <a:p>
            <a:pPr>
              <a:buFont typeface="Wingdings" charset="2"/>
              <a:buChar char="Ø"/>
            </a:pPr>
            <a:r>
              <a:rPr lang="en-US" dirty="0" smtClean="0"/>
              <a:t>Xenograft</a:t>
            </a:r>
            <a:endParaRPr lang="en-US" dirty="0"/>
          </a:p>
        </p:txBody>
      </p:sp>
      <p:pic>
        <p:nvPicPr>
          <p:cNvPr id="5" name="Content Placeholder 4"/>
          <p:cNvPicPr>
            <a:picLocks noGrp="1" noChangeAspect="1"/>
          </p:cNvPicPr>
          <p:nvPr>
            <p:ph sz="half" idx="2"/>
          </p:nvPr>
        </p:nvPicPr>
        <p:blipFill>
          <a:blip r:embed="rId3"/>
          <a:srcRect l="-30903" r="-30903"/>
          <a:stretch>
            <a:fillRect/>
          </a:stretch>
        </p:blipFill>
        <p:spPr>
          <a:xfrm>
            <a:off x="4751294" y="3024188"/>
            <a:ext cx="4586464" cy="3833812"/>
          </a:xfrm>
        </p:spPr>
      </p:pic>
    </p:spTree>
    <p:extLst>
      <p:ext uri="{BB962C8B-B14F-4D97-AF65-F5344CB8AC3E}">
        <p14:creationId xmlns:p14="http://schemas.microsoft.com/office/powerpoint/2010/main" val="8757881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Menisci Anatomy</a:t>
            </a:r>
            <a:endParaRPr lang="en-US" dirty="0"/>
          </a:p>
        </p:txBody>
      </p:sp>
      <p:sp>
        <p:nvSpPr>
          <p:cNvPr id="6" name="Text Placeholder 5"/>
          <p:cNvSpPr>
            <a:spLocks noGrp="1"/>
          </p:cNvSpPr>
          <p:nvPr>
            <p:ph type="body" idx="1"/>
          </p:nvPr>
        </p:nvSpPr>
        <p:spPr/>
        <p:txBody>
          <a:bodyPr/>
          <a:lstStyle/>
          <a:p>
            <a:r>
              <a:rPr lang="en-US" sz="3000" dirty="0"/>
              <a:t>Medial Meniscus</a:t>
            </a:r>
          </a:p>
          <a:p>
            <a:endParaRPr lang="en-US" dirty="0"/>
          </a:p>
        </p:txBody>
      </p:sp>
      <p:sp>
        <p:nvSpPr>
          <p:cNvPr id="3" name="Content Placeholder 2"/>
          <p:cNvSpPr>
            <a:spLocks noGrp="1"/>
          </p:cNvSpPr>
          <p:nvPr>
            <p:ph sz="half" idx="2"/>
          </p:nvPr>
        </p:nvSpPr>
        <p:spPr/>
        <p:txBody>
          <a:bodyPr>
            <a:normAutofit lnSpcReduction="10000"/>
          </a:bodyPr>
          <a:lstStyle/>
          <a:p>
            <a:pPr lvl="1"/>
            <a:r>
              <a:rPr lang="en-US" sz="2600" dirty="0" smtClean="0"/>
              <a:t>C-shaped</a:t>
            </a:r>
          </a:p>
          <a:p>
            <a:pPr lvl="1"/>
            <a:r>
              <a:rPr lang="en-US" sz="2600" dirty="0" smtClean="0"/>
              <a:t>Attached to MCL and H/S</a:t>
            </a:r>
          </a:p>
          <a:p>
            <a:pPr lvl="1"/>
            <a:r>
              <a:rPr lang="en-US" sz="2600" dirty="0"/>
              <a:t>Less m</a:t>
            </a:r>
            <a:r>
              <a:rPr lang="en-US" sz="2600" dirty="0" smtClean="0"/>
              <a:t>obile</a:t>
            </a:r>
          </a:p>
          <a:p>
            <a:pPr lvl="1"/>
            <a:r>
              <a:rPr lang="en-US" sz="2600" dirty="0" smtClean="0"/>
              <a:t>More commonly injured</a:t>
            </a:r>
          </a:p>
          <a:p>
            <a:pPr lvl="1"/>
            <a:endParaRPr lang="en-US" dirty="0"/>
          </a:p>
        </p:txBody>
      </p:sp>
      <p:sp>
        <p:nvSpPr>
          <p:cNvPr id="7" name="Text Placeholder 6"/>
          <p:cNvSpPr>
            <a:spLocks noGrp="1"/>
          </p:cNvSpPr>
          <p:nvPr>
            <p:ph type="body" sz="quarter" idx="3"/>
          </p:nvPr>
        </p:nvSpPr>
        <p:spPr/>
        <p:txBody>
          <a:bodyPr/>
          <a:lstStyle/>
          <a:p>
            <a:r>
              <a:rPr lang="en-US" sz="3000" dirty="0"/>
              <a:t>Lateral Meniscus</a:t>
            </a:r>
          </a:p>
          <a:p>
            <a:endParaRPr lang="en-US" dirty="0"/>
          </a:p>
        </p:txBody>
      </p:sp>
      <p:sp>
        <p:nvSpPr>
          <p:cNvPr id="4" name="Content Placeholder 3"/>
          <p:cNvSpPr>
            <a:spLocks noGrp="1"/>
          </p:cNvSpPr>
          <p:nvPr>
            <p:ph sz="quarter" idx="4"/>
          </p:nvPr>
        </p:nvSpPr>
        <p:spPr/>
        <p:txBody>
          <a:bodyPr>
            <a:normAutofit/>
          </a:bodyPr>
          <a:lstStyle/>
          <a:p>
            <a:pPr lvl="1"/>
            <a:r>
              <a:rPr lang="en-US" sz="2400" dirty="0" smtClean="0"/>
              <a:t>O-shaped</a:t>
            </a:r>
          </a:p>
          <a:p>
            <a:pPr lvl="1"/>
            <a:r>
              <a:rPr lang="en-US" sz="2400" dirty="0" smtClean="0"/>
              <a:t>More mobile</a:t>
            </a:r>
          </a:p>
          <a:p>
            <a:pPr marL="349250" lvl="1" indent="0">
              <a:buNone/>
            </a:pPr>
            <a:endParaRPr lang="en-US" dirty="0" smtClean="0"/>
          </a:p>
        </p:txBody>
      </p:sp>
    </p:spTree>
    <p:extLst>
      <p:ext uri="{BB962C8B-B14F-4D97-AF65-F5344CB8AC3E}">
        <p14:creationId xmlns:p14="http://schemas.microsoft.com/office/powerpoint/2010/main" val="24452433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500" dirty="0" smtClean="0"/>
              <a:t>Menisci Anatomy</a:t>
            </a:r>
            <a:endParaRPr lang="en-US" sz="3500" dirty="0"/>
          </a:p>
        </p:txBody>
      </p:sp>
      <p:pic>
        <p:nvPicPr>
          <p:cNvPr id="7" name="Picture Placeholder 6"/>
          <p:cNvPicPr>
            <a:picLocks noGrp="1" noChangeAspect="1"/>
          </p:cNvPicPr>
          <p:nvPr>
            <p:ph type="pic" idx="1"/>
          </p:nvPr>
        </p:nvPicPr>
        <p:blipFill>
          <a:blip r:embed="rId3"/>
          <a:srcRect t="-48918" b="-48918"/>
          <a:stretch>
            <a:fillRect/>
          </a:stretch>
        </p:blipFill>
        <p:spPr>
          <a:xfrm rot="21416935">
            <a:off x="412483" y="653451"/>
            <a:ext cx="3777052" cy="6468583"/>
          </a:xfrm>
        </p:spPr>
      </p:pic>
      <p:sp>
        <p:nvSpPr>
          <p:cNvPr id="6" name="Text Placeholder 5"/>
          <p:cNvSpPr>
            <a:spLocks noGrp="1"/>
          </p:cNvSpPr>
          <p:nvPr>
            <p:ph type="body" sz="half" idx="2"/>
          </p:nvPr>
        </p:nvSpPr>
        <p:spPr>
          <a:xfrm>
            <a:off x="4477870" y="2547937"/>
            <a:ext cx="3951755" cy="3928101"/>
          </a:xfrm>
        </p:spPr>
        <p:txBody>
          <a:bodyPr>
            <a:normAutofit/>
          </a:bodyPr>
          <a:lstStyle/>
          <a:p>
            <a:pPr marL="285750" indent="-285750">
              <a:buFont typeface="Arial"/>
              <a:buChar char="•"/>
            </a:pPr>
            <a:r>
              <a:rPr lang="en-US" sz="2200" dirty="0" smtClean="0"/>
              <a:t>Primarily Composed of Type I collagen fibers.</a:t>
            </a:r>
          </a:p>
          <a:p>
            <a:pPr marL="285750" indent="-285750">
              <a:buClr>
                <a:srgbClr val="FFFF00"/>
              </a:buClr>
              <a:buFont typeface="Arial"/>
              <a:buChar char="•"/>
            </a:pPr>
            <a:r>
              <a:rPr lang="en-US" sz="2200" dirty="0" smtClean="0"/>
              <a:t>Periphery is vascular, while the central portion is avascular (poor healing).</a:t>
            </a:r>
          </a:p>
          <a:p>
            <a:pPr marL="285750" indent="-285750">
              <a:buClr>
                <a:srgbClr val="FFFF00"/>
              </a:buClr>
              <a:buFont typeface="Arial"/>
              <a:buChar char="•"/>
            </a:pPr>
            <a:r>
              <a:rPr lang="en-US" sz="2200" dirty="0" smtClean="0"/>
              <a:t>Alignment of fibers is mostly  “circumferential”, with decreased “radial” oriented fibers</a:t>
            </a:r>
            <a:r>
              <a:rPr lang="en-US" sz="2500" dirty="0" smtClean="0"/>
              <a:t>.</a:t>
            </a:r>
            <a:endParaRPr lang="en-US" sz="2500" dirty="0"/>
          </a:p>
        </p:txBody>
      </p:sp>
    </p:spTree>
    <p:extLst>
      <p:ext uri="{BB962C8B-B14F-4D97-AF65-F5344CB8AC3E}">
        <p14:creationId xmlns:p14="http://schemas.microsoft.com/office/powerpoint/2010/main" val="320748248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p:cNvPicPr>
            <a:picLocks noGrp="1" noChangeAspect="1"/>
          </p:cNvPicPr>
          <p:nvPr>
            <p:ph idx="4294967295"/>
          </p:nvPr>
        </p:nvPicPr>
        <p:blipFill>
          <a:blip r:embed="rId3"/>
          <a:srcRect t="1973" b="1973"/>
          <a:stretch>
            <a:fillRect/>
          </a:stretch>
        </p:blipFill>
        <p:spPr>
          <a:xfrm>
            <a:off x="1031609" y="204788"/>
            <a:ext cx="7158749" cy="3389312"/>
          </a:xfrm>
        </p:spPr>
      </p:pic>
      <p:pic>
        <p:nvPicPr>
          <p:cNvPr id="14" name="Picture 13"/>
          <p:cNvPicPr>
            <a:picLocks noChangeAspect="1"/>
          </p:cNvPicPr>
          <p:nvPr/>
        </p:nvPicPr>
        <p:blipFill>
          <a:blip r:embed="rId4"/>
          <a:stretch>
            <a:fillRect/>
          </a:stretch>
        </p:blipFill>
        <p:spPr>
          <a:xfrm>
            <a:off x="1031610" y="3594100"/>
            <a:ext cx="7178815" cy="3263900"/>
          </a:xfrm>
          <a:prstGeom prst="rect">
            <a:avLst/>
          </a:prstGeom>
          <a:ln>
            <a:solidFill>
              <a:srgbClr val="FF0000"/>
            </a:solidFill>
          </a:ln>
        </p:spPr>
      </p:pic>
      <p:sp>
        <p:nvSpPr>
          <p:cNvPr id="18" name="Freeform 17"/>
          <p:cNvSpPr/>
          <p:nvPr/>
        </p:nvSpPr>
        <p:spPr>
          <a:xfrm>
            <a:off x="3890863" y="578442"/>
            <a:ext cx="824160" cy="1370657"/>
          </a:xfrm>
          <a:custGeom>
            <a:avLst/>
            <a:gdLst>
              <a:gd name="connsiteX0" fmla="*/ 937320 w 1012761"/>
              <a:gd name="connsiteY0" fmla="*/ 113174 h 1710195"/>
              <a:gd name="connsiteX1" fmla="*/ 937320 w 1012761"/>
              <a:gd name="connsiteY1" fmla="*/ 113174 h 1710195"/>
              <a:gd name="connsiteX2" fmla="*/ 698426 w 1012761"/>
              <a:gd name="connsiteY2" fmla="*/ 50300 h 1710195"/>
              <a:gd name="connsiteX3" fmla="*/ 622985 w 1012761"/>
              <a:gd name="connsiteY3" fmla="*/ 25150 h 1710195"/>
              <a:gd name="connsiteX4" fmla="*/ 509825 w 1012761"/>
              <a:gd name="connsiteY4" fmla="*/ 0 h 1710195"/>
              <a:gd name="connsiteX5" fmla="*/ 333797 w 1012761"/>
              <a:gd name="connsiteY5" fmla="*/ 12575 h 1710195"/>
              <a:gd name="connsiteX6" fmla="*/ 270930 w 1012761"/>
              <a:gd name="connsiteY6" fmla="*/ 75449 h 1710195"/>
              <a:gd name="connsiteX7" fmla="*/ 208063 w 1012761"/>
              <a:gd name="connsiteY7" fmla="*/ 150898 h 1710195"/>
              <a:gd name="connsiteX8" fmla="*/ 170343 w 1012761"/>
              <a:gd name="connsiteY8" fmla="*/ 251497 h 1710195"/>
              <a:gd name="connsiteX9" fmla="*/ 132623 w 1012761"/>
              <a:gd name="connsiteY9" fmla="*/ 314371 h 1710195"/>
              <a:gd name="connsiteX10" fmla="*/ 107476 w 1012761"/>
              <a:gd name="connsiteY10" fmla="*/ 377245 h 1710195"/>
              <a:gd name="connsiteX11" fmla="*/ 94903 w 1012761"/>
              <a:gd name="connsiteY11" fmla="*/ 427545 h 1710195"/>
              <a:gd name="connsiteX12" fmla="*/ 57183 w 1012761"/>
              <a:gd name="connsiteY12" fmla="*/ 490419 h 1710195"/>
              <a:gd name="connsiteX13" fmla="*/ 44609 w 1012761"/>
              <a:gd name="connsiteY13" fmla="*/ 540718 h 1710195"/>
              <a:gd name="connsiteX14" fmla="*/ 32036 w 1012761"/>
              <a:gd name="connsiteY14" fmla="*/ 603592 h 1710195"/>
              <a:gd name="connsiteX15" fmla="*/ 19463 w 1012761"/>
              <a:gd name="connsiteY15" fmla="*/ 641317 h 1710195"/>
              <a:gd name="connsiteX16" fmla="*/ 19463 w 1012761"/>
              <a:gd name="connsiteY16" fmla="*/ 1182035 h 1710195"/>
              <a:gd name="connsiteX17" fmla="*/ 57183 w 1012761"/>
              <a:gd name="connsiteY17" fmla="*/ 1257484 h 1710195"/>
              <a:gd name="connsiteX18" fmla="*/ 157770 w 1012761"/>
              <a:gd name="connsiteY18" fmla="*/ 1370657 h 1710195"/>
              <a:gd name="connsiteX19" fmla="*/ 208063 w 1012761"/>
              <a:gd name="connsiteY19" fmla="*/ 1408382 h 1710195"/>
              <a:gd name="connsiteX20" fmla="*/ 358944 w 1012761"/>
              <a:gd name="connsiteY20" fmla="*/ 1483831 h 1710195"/>
              <a:gd name="connsiteX21" fmla="*/ 434384 w 1012761"/>
              <a:gd name="connsiteY21" fmla="*/ 1521555 h 1710195"/>
              <a:gd name="connsiteX22" fmla="*/ 484678 w 1012761"/>
              <a:gd name="connsiteY22" fmla="*/ 1559280 h 1710195"/>
              <a:gd name="connsiteX23" fmla="*/ 648132 w 1012761"/>
              <a:gd name="connsiteY23" fmla="*/ 1609579 h 1710195"/>
              <a:gd name="connsiteX24" fmla="*/ 710999 w 1012761"/>
              <a:gd name="connsiteY24" fmla="*/ 1622154 h 1710195"/>
              <a:gd name="connsiteX25" fmla="*/ 824160 w 1012761"/>
              <a:gd name="connsiteY25" fmla="*/ 1659878 h 1710195"/>
              <a:gd name="connsiteX26" fmla="*/ 874453 w 1012761"/>
              <a:gd name="connsiteY26" fmla="*/ 1672453 h 1710195"/>
              <a:gd name="connsiteX27" fmla="*/ 949894 w 1012761"/>
              <a:gd name="connsiteY27" fmla="*/ 1697603 h 1710195"/>
              <a:gd name="connsiteX28" fmla="*/ 1012761 w 1012761"/>
              <a:gd name="connsiteY28" fmla="*/ 1710178 h 1710195"/>
              <a:gd name="connsiteX29" fmla="*/ 1012761 w 1012761"/>
              <a:gd name="connsiteY29" fmla="*/ 1710178 h 1710195"/>
              <a:gd name="connsiteX30" fmla="*/ 1012761 w 1012761"/>
              <a:gd name="connsiteY30" fmla="*/ 1710178 h 1710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12761" h="1710195">
                <a:moveTo>
                  <a:pt x="937320" y="113174"/>
                </a:moveTo>
                <a:lnTo>
                  <a:pt x="937320" y="113174"/>
                </a:lnTo>
                <a:lnTo>
                  <a:pt x="698426" y="50300"/>
                </a:lnTo>
                <a:cubicBezTo>
                  <a:pt x="672900" y="43152"/>
                  <a:pt x="648701" y="31580"/>
                  <a:pt x="622985" y="25150"/>
                </a:cubicBezTo>
                <a:cubicBezTo>
                  <a:pt x="551959" y="7391"/>
                  <a:pt x="589637" y="15964"/>
                  <a:pt x="509825" y="0"/>
                </a:cubicBezTo>
                <a:cubicBezTo>
                  <a:pt x="451149" y="4192"/>
                  <a:pt x="391727" y="2351"/>
                  <a:pt x="333797" y="12575"/>
                </a:cubicBezTo>
                <a:cubicBezTo>
                  <a:pt x="297765" y="18934"/>
                  <a:pt x="290197" y="52326"/>
                  <a:pt x="270930" y="75449"/>
                </a:cubicBezTo>
                <a:cubicBezTo>
                  <a:pt x="190254" y="172271"/>
                  <a:pt x="270498" y="57236"/>
                  <a:pt x="208063" y="150898"/>
                </a:cubicBezTo>
                <a:cubicBezTo>
                  <a:pt x="197180" y="183551"/>
                  <a:pt x="185380" y="221419"/>
                  <a:pt x="170343" y="251497"/>
                </a:cubicBezTo>
                <a:cubicBezTo>
                  <a:pt x="159414" y="273358"/>
                  <a:pt x="143552" y="292510"/>
                  <a:pt x="132623" y="314371"/>
                </a:cubicBezTo>
                <a:cubicBezTo>
                  <a:pt x="122529" y="334561"/>
                  <a:pt x="114613" y="355831"/>
                  <a:pt x="107476" y="377245"/>
                </a:cubicBezTo>
                <a:cubicBezTo>
                  <a:pt x="102011" y="393641"/>
                  <a:pt x="101921" y="411752"/>
                  <a:pt x="94903" y="427545"/>
                </a:cubicBezTo>
                <a:cubicBezTo>
                  <a:pt x="84978" y="449879"/>
                  <a:pt x="69756" y="469461"/>
                  <a:pt x="57183" y="490419"/>
                </a:cubicBezTo>
                <a:cubicBezTo>
                  <a:pt x="52992" y="507185"/>
                  <a:pt x="48358" y="523847"/>
                  <a:pt x="44609" y="540718"/>
                </a:cubicBezTo>
                <a:cubicBezTo>
                  <a:pt x="39973" y="561582"/>
                  <a:pt x="37219" y="582857"/>
                  <a:pt x="32036" y="603592"/>
                </a:cubicBezTo>
                <a:cubicBezTo>
                  <a:pt x="28822" y="616451"/>
                  <a:pt x="23654" y="628742"/>
                  <a:pt x="19463" y="641317"/>
                </a:cubicBezTo>
                <a:cubicBezTo>
                  <a:pt x="-1917" y="855133"/>
                  <a:pt x="-10691" y="888007"/>
                  <a:pt x="19463" y="1182035"/>
                </a:cubicBezTo>
                <a:cubicBezTo>
                  <a:pt x="22331" y="1210006"/>
                  <a:pt x="43529" y="1232904"/>
                  <a:pt x="57183" y="1257484"/>
                </a:cubicBezTo>
                <a:cubicBezTo>
                  <a:pt x="80522" y="1299500"/>
                  <a:pt x="122319" y="1344065"/>
                  <a:pt x="157770" y="1370657"/>
                </a:cubicBezTo>
                <a:cubicBezTo>
                  <a:pt x="174534" y="1383232"/>
                  <a:pt x="189798" y="1398107"/>
                  <a:pt x="208063" y="1408382"/>
                </a:cubicBezTo>
                <a:cubicBezTo>
                  <a:pt x="257071" y="1435953"/>
                  <a:pt x="308650" y="1458681"/>
                  <a:pt x="358944" y="1483831"/>
                </a:cubicBezTo>
                <a:cubicBezTo>
                  <a:pt x="384091" y="1496406"/>
                  <a:pt x="411893" y="1504684"/>
                  <a:pt x="434384" y="1521555"/>
                </a:cubicBezTo>
                <a:cubicBezTo>
                  <a:pt x="451149" y="1534130"/>
                  <a:pt x="465934" y="1549907"/>
                  <a:pt x="484678" y="1559280"/>
                </a:cubicBezTo>
                <a:cubicBezTo>
                  <a:pt x="505383" y="1569634"/>
                  <a:pt x="630956" y="1605284"/>
                  <a:pt x="648132" y="1609579"/>
                </a:cubicBezTo>
                <a:cubicBezTo>
                  <a:pt x="668865" y="1614763"/>
                  <a:pt x="690451" y="1616282"/>
                  <a:pt x="710999" y="1622154"/>
                </a:cubicBezTo>
                <a:cubicBezTo>
                  <a:pt x="749230" y="1633078"/>
                  <a:pt x="785586" y="1650233"/>
                  <a:pt x="824160" y="1659878"/>
                </a:cubicBezTo>
                <a:cubicBezTo>
                  <a:pt x="840924" y="1664070"/>
                  <a:pt x="857902" y="1667487"/>
                  <a:pt x="874453" y="1672453"/>
                </a:cubicBezTo>
                <a:cubicBezTo>
                  <a:pt x="899842" y="1680071"/>
                  <a:pt x="924505" y="1689985"/>
                  <a:pt x="949894" y="1697603"/>
                </a:cubicBezTo>
                <a:cubicBezTo>
                  <a:pt x="995194" y="1711195"/>
                  <a:pt x="985104" y="1710178"/>
                  <a:pt x="1012761" y="1710178"/>
                </a:cubicBezTo>
                <a:lnTo>
                  <a:pt x="1012761" y="1710178"/>
                </a:lnTo>
                <a:lnTo>
                  <a:pt x="1012761" y="1710178"/>
                </a:ln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21" name="Freeform 20"/>
          <p:cNvSpPr/>
          <p:nvPr/>
        </p:nvSpPr>
        <p:spPr>
          <a:xfrm>
            <a:off x="3718607" y="465269"/>
            <a:ext cx="1449057" cy="1483830"/>
          </a:xfrm>
          <a:custGeom>
            <a:avLst/>
            <a:gdLst>
              <a:gd name="connsiteX0" fmla="*/ 1159869 w 1549692"/>
              <a:gd name="connsiteY0" fmla="*/ 1571854 h 1571854"/>
              <a:gd name="connsiteX1" fmla="*/ 594067 w 1549692"/>
              <a:gd name="connsiteY1" fmla="*/ 1546704 h 1571854"/>
              <a:gd name="connsiteX2" fmla="*/ 468333 w 1549692"/>
              <a:gd name="connsiteY2" fmla="*/ 1534130 h 1571854"/>
              <a:gd name="connsiteX3" fmla="*/ 355172 w 1549692"/>
              <a:gd name="connsiteY3" fmla="*/ 1496405 h 1571854"/>
              <a:gd name="connsiteX4" fmla="*/ 229438 w 1549692"/>
              <a:gd name="connsiteY4" fmla="*/ 1420956 h 1571854"/>
              <a:gd name="connsiteX5" fmla="*/ 191718 w 1549692"/>
              <a:gd name="connsiteY5" fmla="*/ 1383232 h 1571854"/>
              <a:gd name="connsiteX6" fmla="*/ 141425 w 1549692"/>
              <a:gd name="connsiteY6" fmla="*/ 1307783 h 1571854"/>
              <a:gd name="connsiteX7" fmla="*/ 116278 w 1549692"/>
              <a:gd name="connsiteY7" fmla="*/ 1270058 h 1571854"/>
              <a:gd name="connsiteX8" fmla="*/ 91131 w 1549692"/>
              <a:gd name="connsiteY8" fmla="*/ 1232334 h 1571854"/>
              <a:gd name="connsiteX9" fmla="*/ 78558 w 1549692"/>
              <a:gd name="connsiteY9" fmla="*/ 1194609 h 1571854"/>
              <a:gd name="connsiteX10" fmla="*/ 53411 w 1549692"/>
              <a:gd name="connsiteY10" fmla="*/ 1094010 h 1571854"/>
              <a:gd name="connsiteX11" fmla="*/ 28264 w 1549692"/>
              <a:gd name="connsiteY11" fmla="*/ 754490 h 1571854"/>
              <a:gd name="connsiteX12" fmla="*/ 78558 w 1549692"/>
              <a:gd name="connsiteY12" fmla="*/ 276646 h 1571854"/>
              <a:gd name="connsiteX13" fmla="*/ 141425 w 1549692"/>
              <a:gd name="connsiteY13" fmla="*/ 213772 h 1571854"/>
              <a:gd name="connsiteX14" fmla="*/ 179145 w 1549692"/>
              <a:gd name="connsiteY14" fmla="*/ 163473 h 1571854"/>
              <a:gd name="connsiteX15" fmla="*/ 216865 w 1549692"/>
              <a:gd name="connsiteY15" fmla="*/ 150898 h 1571854"/>
              <a:gd name="connsiteX16" fmla="*/ 317452 w 1549692"/>
              <a:gd name="connsiteY16" fmla="*/ 100599 h 1571854"/>
              <a:gd name="connsiteX17" fmla="*/ 405466 w 1549692"/>
              <a:gd name="connsiteY17" fmla="*/ 62874 h 1571854"/>
              <a:gd name="connsiteX18" fmla="*/ 455759 w 1549692"/>
              <a:gd name="connsiteY18" fmla="*/ 37724 h 1571854"/>
              <a:gd name="connsiteX19" fmla="*/ 506053 w 1549692"/>
              <a:gd name="connsiteY19" fmla="*/ 25150 h 1571854"/>
              <a:gd name="connsiteX20" fmla="*/ 594067 w 1549692"/>
              <a:gd name="connsiteY20" fmla="*/ 0 h 1571854"/>
              <a:gd name="connsiteX21" fmla="*/ 920975 w 1549692"/>
              <a:gd name="connsiteY21" fmla="*/ 12575 h 1571854"/>
              <a:gd name="connsiteX22" fmla="*/ 958695 w 1549692"/>
              <a:gd name="connsiteY22" fmla="*/ 25150 h 1571854"/>
              <a:gd name="connsiteX23" fmla="*/ 1046709 w 1549692"/>
              <a:gd name="connsiteY23" fmla="*/ 100599 h 1571854"/>
              <a:gd name="connsiteX24" fmla="*/ 1147296 w 1549692"/>
              <a:gd name="connsiteY24" fmla="*/ 176048 h 1571854"/>
              <a:gd name="connsiteX25" fmla="*/ 1222736 w 1549692"/>
              <a:gd name="connsiteY25" fmla="*/ 251497 h 1571854"/>
              <a:gd name="connsiteX26" fmla="*/ 1323324 w 1549692"/>
              <a:gd name="connsiteY26" fmla="*/ 339520 h 1571854"/>
              <a:gd name="connsiteX27" fmla="*/ 1361044 w 1549692"/>
              <a:gd name="connsiteY27" fmla="*/ 389820 h 1571854"/>
              <a:gd name="connsiteX28" fmla="*/ 1398764 w 1549692"/>
              <a:gd name="connsiteY28" fmla="*/ 414969 h 1571854"/>
              <a:gd name="connsiteX29" fmla="*/ 1474204 w 1549692"/>
              <a:gd name="connsiteY29" fmla="*/ 515568 h 1571854"/>
              <a:gd name="connsiteX30" fmla="*/ 1511924 w 1549692"/>
              <a:gd name="connsiteY30" fmla="*/ 628742 h 1571854"/>
              <a:gd name="connsiteX31" fmla="*/ 1549645 w 1549692"/>
              <a:gd name="connsiteY31" fmla="*/ 679041 h 157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549692" h="1571854">
                <a:moveTo>
                  <a:pt x="1159869" y="1571854"/>
                </a:moveTo>
                <a:lnTo>
                  <a:pt x="594067" y="1546704"/>
                </a:lnTo>
                <a:cubicBezTo>
                  <a:pt x="552034" y="1543992"/>
                  <a:pt x="510244" y="1538321"/>
                  <a:pt x="468333" y="1534130"/>
                </a:cubicBezTo>
                <a:cubicBezTo>
                  <a:pt x="430613" y="1521555"/>
                  <a:pt x="390735" y="1514189"/>
                  <a:pt x="355172" y="1496405"/>
                </a:cubicBezTo>
                <a:cubicBezTo>
                  <a:pt x="315486" y="1476559"/>
                  <a:pt x="259781" y="1451302"/>
                  <a:pt x="229438" y="1420956"/>
                </a:cubicBezTo>
                <a:cubicBezTo>
                  <a:pt x="216865" y="1408381"/>
                  <a:pt x="202634" y="1397269"/>
                  <a:pt x="191718" y="1383232"/>
                </a:cubicBezTo>
                <a:cubicBezTo>
                  <a:pt x="173163" y="1359373"/>
                  <a:pt x="158189" y="1332933"/>
                  <a:pt x="141425" y="1307783"/>
                </a:cubicBezTo>
                <a:lnTo>
                  <a:pt x="116278" y="1270058"/>
                </a:lnTo>
                <a:lnTo>
                  <a:pt x="91131" y="1232334"/>
                </a:lnTo>
                <a:cubicBezTo>
                  <a:pt x="86940" y="1219759"/>
                  <a:pt x="82045" y="1207397"/>
                  <a:pt x="78558" y="1194609"/>
                </a:cubicBezTo>
                <a:cubicBezTo>
                  <a:pt x="69464" y="1161262"/>
                  <a:pt x="53411" y="1094010"/>
                  <a:pt x="53411" y="1094010"/>
                </a:cubicBezTo>
                <a:cubicBezTo>
                  <a:pt x="45406" y="1005948"/>
                  <a:pt x="28264" y="831817"/>
                  <a:pt x="28264" y="754490"/>
                </a:cubicBezTo>
                <a:cubicBezTo>
                  <a:pt x="28264" y="78699"/>
                  <a:pt x="-61352" y="444557"/>
                  <a:pt x="78558" y="276646"/>
                </a:cubicBezTo>
                <a:cubicBezTo>
                  <a:pt x="130947" y="213772"/>
                  <a:pt x="72269" y="259881"/>
                  <a:pt x="141425" y="213772"/>
                </a:cubicBezTo>
                <a:cubicBezTo>
                  <a:pt x="153998" y="197006"/>
                  <a:pt x="163046" y="176890"/>
                  <a:pt x="179145" y="163473"/>
                </a:cubicBezTo>
                <a:cubicBezTo>
                  <a:pt x="189326" y="154988"/>
                  <a:pt x="204800" y="156383"/>
                  <a:pt x="216865" y="150898"/>
                </a:cubicBezTo>
                <a:cubicBezTo>
                  <a:pt x="250992" y="135384"/>
                  <a:pt x="283923" y="117365"/>
                  <a:pt x="317452" y="100599"/>
                </a:cubicBezTo>
                <a:cubicBezTo>
                  <a:pt x="484279" y="17176"/>
                  <a:pt x="275947" y="118390"/>
                  <a:pt x="405466" y="62874"/>
                </a:cubicBezTo>
                <a:cubicBezTo>
                  <a:pt x="422694" y="55490"/>
                  <a:pt x="438209" y="44306"/>
                  <a:pt x="455759" y="37724"/>
                </a:cubicBezTo>
                <a:cubicBezTo>
                  <a:pt x="471939" y="31656"/>
                  <a:pt x="489437" y="29898"/>
                  <a:pt x="506053" y="25150"/>
                </a:cubicBezTo>
                <a:cubicBezTo>
                  <a:pt x="632360" y="-10941"/>
                  <a:pt x="436787" y="39325"/>
                  <a:pt x="594067" y="0"/>
                </a:cubicBezTo>
                <a:cubicBezTo>
                  <a:pt x="703036" y="4192"/>
                  <a:pt x="812184" y="5071"/>
                  <a:pt x="920975" y="12575"/>
                </a:cubicBezTo>
                <a:cubicBezTo>
                  <a:pt x="934197" y="13487"/>
                  <a:pt x="947188" y="18574"/>
                  <a:pt x="958695" y="25150"/>
                </a:cubicBezTo>
                <a:cubicBezTo>
                  <a:pt x="1022150" y="61414"/>
                  <a:pt x="995075" y="58348"/>
                  <a:pt x="1046709" y="100599"/>
                </a:cubicBezTo>
                <a:cubicBezTo>
                  <a:pt x="1079146" y="127142"/>
                  <a:pt x="1117661" y="146409"/>
                  <a:pt x="1147296" y="176048"/>
                </a:cubicBezTo>
                <a:cubicBezTo>
                  <a:pt x="1172443" y="201198"/>
                  <a:pt x="1194285" y="230157"/>
                  <a:pt x="1222736" y="251497"/>
                </a:cubicBezTo>
                <a:cubicBezTo>
                  <a:pt x="1271069" y="287750"/>
                  <a:pt x="1281891" y="292162"/>
                  <a:pt x="1323324" y="339520"/>
                </a:cubicBezTo>
                <a:cubicBezTo>
                  <a:pt x="1337124" y="355293"/>
                  <a:pt x="1346226" y="375000"/>
                  <a:pt x="1361044" y="389820"/>
                </a:cubicBezTo>
                <a:cubicBezTo>
                  <a:pt x="1371729" y="400506"/>
                  <a:pt x="1388079" y="404283"/>
                  <a:pt x="1398764" y="414969"/>
                </a:cubicBezTo>
                <a:cubicBezTo>
                  <a:pt x="1428625" y="444834"/>
                  <a:pt x="1450991" y="480745"/>
                  <a:pt x="1474204" y="515568"/>
                </a:cubicBezTo>
                <a:cubicBezTo>
                  <a:pt x="1483188" y="551506"/>
                  <a:pt x="1492199" y="597179"/>
                  <a:pt x="1511924" y="628742"/>
                </a:cubicBezTo>
                <a:cubicBezTo>
                  <a:pt x="1552609" y="693845"/>
                  <a:pt x="1549645" y="642928"/>
                  <a:pt x="1549645" y="679041"/>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cxnSp>
        <p:nvCxnSpPr>
          <p:cNvPr id="26" name="Straight Arrow Connector 25"/>
          <p:cNvCxnSpPr/>
          <p:nvPr/>
        </p:nvCxnSpPr>
        <p:spPr>
          <a:xfrm>
            <a:off x="5934641" y="1295209"/>
            <a:ext cx="1772849" cy="12574"/>
          </a:xfrm>
          <a:prstGeom prst="straightConnector1">
            <a:avLst/>
          </a:prstGeom>
          <a:ln>
            <a:solidFill>
              <a:schemeClr val="tx1">
                <a:lumMod val="95000"/>
                <a:lumOff val="5000"/>
              </a:schemeClr>
            </a:solidFill>
            <a:prstDash val="dash"/>
            <a:headEnd type="arrow"/>
            <a:tailEnd type="arrow"/>
          </a:ln>
        </p:spPr>
        <p:style>
          <a:lnRef idx="2">
            <a:schemeClr val="accent1"/>
          </a:lnRef>
          <a:fillRef idx="0">
            <a:schemeClr val="accent1"/>
          </a:fillRef>
          <a:effectRef idx="1">
            <a:schemeClr val="accent1"/>
          </a:effectRef>
          <a:fontRef idx="minor">
            <a:schemeClr val="tx1"/>
          </a:fontRef>
        </p:style>
      </p:cxnSp>
      <p:sp>
        <p:nvSpPr>
          <p:cNvPr id="28" name="Freeform 27"/>
          <p:cNvSpPr/>
          <p:nvPr/>
        </p:nvSpPr>
        <p:spPr>
          <a:xfrm>
            <a:off x="3897751" y="4174845"/>
            <a:ext cx="1269913" cy="1207673"/>
          </a:xfrm>
          <a:custGeom>
            <a:avLst/>
            <a:gdLst>
              <a:gd name="connsiteX0" fmla="*/ 1169326 w 1169326"/>
              <a:gd name="connsiteY0" fmla="*/ 591017 h 1207673"/>
              <a:gd name="connsiteX1" fmla="*/ 1156752 w 1169326"/>
              <a:gd name="connsiteY1" fmla="*/ 528143 h 1207673"/>
              <a:gd name="connsiteX2" fmla="*/ 1131605 w 1169326"/>
              <a:gd name="connsiteY2" fmla="*/ 465269 h 1207673"/>
              <a:gd name="connsiteX3" fmla="*/ 1093885 w 1169326"/>
              <a:gd name="connsiteY3" fmla="*/ 377245 h 1207673"/>
              <a:gd name="connsiteX4" fmla="*/ 1056165 w 1169326"/>
              <a:gd name="connsiteY4" fmla="*/ 276646 h 1207673"/>
              <a:gd name="connsiteX5" fmla="*/ 1043592 w 1169326"/>
              <a:gd name="connsiteY5" fmla="*/ 213772 h 1207673"/>
              <a:gd name="connsiteX6" fmla="*/ 1005872 w 1169326"/>
              <a:gd name="connsiteY6" fmla="*/ 188623 h 1207673"/>
              <a:gd name="connsiteX7" fmla="*/ 905284 w 1169326"/>
              <a:gd name="connsiteY7" fmla="*/ 113173 h 1207673"/>
              <a:gd name="connsiteX8" fmla="*/ 854991 w 1169326"/>
              <a:gd name="connsiteY8" fmla="*/ 88024 h 1207673"/>
              <a:gd name="connsiteX9" fmla="*/ 754404 w 1169326"/>
              <a:gd name="connsiteY9" fmla="*/ 25150 h 1207673"/>
              <a:gd name="connsiteX10" fmla="*/ 540656 w 1169326"/>
              <a:gd name="connsiteY10" fmla="*/ 0 h 1207673"/>
              <a:gd name="connsiteX11" fmla="*/ 150881 w 1169326"/>
              <a:gd name="connsiteY11" fmla="*/ 12575 h 1207673"/>
              <a:gd name="connsiteX12" fmla="*/ 100587 w 1169326"/>
              <a:gd name="connsiteY12" fmla="*/ 25150 h 1207673"/>
              <a:gd name="connsiteX13" fmla="*/ 50294 w 1169326"/>
              <a:gd name="connsiteY13" fmla="*/ 88024 h 1207673"/>
              <a:gd name="connsiteX14" fmla="*/ 37720 w 1169326"/>
              <a:gd name="connsiteY14" fmla="*/ 138323 h 1207673"/>
              <a:gd name="connsiteX15" fmla="*/ 25147 w 1169326"/>
              <a:gd name="connsiteY15" fmla="*/ 201197 h 1207673"/>
              <a:gd name="connsiteX16" fmla="*/ 12573 w 1169326"/>
              <a:gd name="connsiteY16" fmla="*/ 238922 h 1207673"/>
              <a:gd name="connsiteX17" fmla="*/ 0 w 1169326"/>
              <a:gd name="connsiteY17" fmla="*/ 603592 h 1207673"/>
              <a:gd name="connsiteX18" fmla="*/ 12573 w 1169326"/>
              <a:gd name="connsiteY18" fmla="*/ 1005987 h 1207673"/>
              <a:gd name="connsiteX19" fmla="*/ 25147 w 1169326"/>
              <a:gd name="connsiteY19" fmla="*/ 1043711 h 1207673"/>
              <a:gd name="connsiteX20" fmla="*/ 100587 w 1169326"/>
              <a:gd name="connsiteY20" fmla="*/ 1119160 h 1207673"/>
              <a:gd name="connsiteX21" fmla="*/ 150881 w 1169326"/>
              <a:gd name="connsiteY21" fmla="*/ 1131735 h 1207673"/>
              <a:gd name="connsiteX22" fmla="*/ 188601 w 1169326"/>
              <a:gd name="connsiteY22" fmla="*/ 1144310 h 1207673"/>
              <a:gd name="connsiteX23" fmla="*/ 276615 w 1169326"/>
              <a:gd name="connsiteY23" fmla="*/ 1156885 h 1207673"/>
              <a:gd name="connsiteX24" fmla="*/ 326908 w 1169326"/>
              <a:gd name="connsiteY24" fmla="*/ 1169460 h 1207673"/>
              <a:gd name="connsiteX25" fmla="*/ 414922 w 1169326"/>
              <a:gd name="connsiteY25" fmla="*/ 1182034 h 1207673"/>
              <a:gd name="connsiteX26" fmla="*/ 691537 w 1169326"/>
              <a:gd name="connsiteY26" fmla="*/ 1207184 h 1207673"/>
              <a:gd name="connsiteX27" fmla="*/ 754404 w 1169326"/>
              <a:gd name="connsiteY27" fmla="*/ 1207184 h 1207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69326" h="1207673">
                <a:moveTo>
                  <a:pt x="1169326" y="591017"/>
                </a:moveTo>
                <a:cubicBezTo>
                  <a:pt x="1165135" y="570059"/>
                  <a:pt x="1162893" y="548615"/>
                  <a:pt x="1156752" y="528143"/>
                </a:cubicBezTo>
                <a:cubicBezTo>
                  <a:pt x="1150266" y="506523"/>
                  <a:pt x="1139530" y="486404"/>
                  <a:pt x="1131605" y="465269"/>
                </a:cubicBezTo>
                <a:cubicBezTo>
                  <a:pt x="1103853" y="391254"/>
                  <a:pt x="1138044" y="465571"/>
                  <a:pt x="1093885" y="377245"/>
                </a:cubicBezTo>
                <a:cubicBezTo>
                  <a:pt x="1046459" y="187513"/>
                  <a:pt x="1121913" y="473916"/>
                  <a:pt x="1056165" y="276646"/>
                </a:cubicBezTo>
                <a:cubicBezTo>
                  <a:pt x="1049407" y="256370"/>
                  <a:pt x="1054195" y="232329"/>
                  <a:pt x="1043592" y="213772"/>
                </a:cubicBezTo>
                <a:cubicBezTo>
                  <a:pt x="1036095" y="200651"/>
                  <a:pt x="1018093" y="197512"/>
                  <a:pt x="1005872" y="188623"/>
                </a:cubicBezTo>
                <a:cubicBezTo>
                  <a:pt x="971976" y="163969"/>
                  <a:pt x="942772" y="131919"/>
                  <a:pt x="905284" y="113173"/>
                </a:cubicBezTo>
                <a:cubicBezTo>
                  <a:pt x="888520" y="104790"/>
                  <a:pt x="870885" y="97959"/>
                  <a:pt x="854991" y="88024"/>
                </a:cubicBezTo>
                <a:cubicBezTo>
                  <a:pt x="795651" y="50932"/>
                  <a:pt x="818121" y="49046"/>
                  <a:pt x="754404" y="25150"/>
                </a:cubicBezTo>
                <a:cubicBezTo>
                  <a:pt x="694418" y="2653"/>
                  <a:pt x="584348" y="3361"/>
                  <a:pt x="540656" y="0"/>
                </a:cubicBezTo>
                <a:cubicBezTo>
                  <a:pt x="410731" y="4192"/>
                  <a:pt x="280662" y="5158"/>
                  <a:pt x="150881" y="12575"/>
                </a:cubicBezTo>
                <a:cubicBezTo>
                  <a:pt x="133628" y="13561"/>
                  <a:pt x="114411" y="14781"/>
                  <a:pt x="100587" y="25150"/>
                </a:cubicBezTo>
                <a:cubicBezTo>
                  <a:pt x="79117" y="41254"/>
                  <a:pt x="67058" y="67066"/>
                  <a:pt x="50294" y="88024"/>
                </a:cubicBezTo>
                <a:cubicBezTo>
                  <a:pt x="46103" y="104790"/>
                  <a:pt x="41469" y="121452"/>
                  <a:pt x="37720" y="138323"/>
                </a:cubicBezTo>
                <a:cubicBezTo>
                  <a:pt x="33084" y="159187"/>
                  <a:pt x="30330" y="180462"/>
                  <a:pt x="25147" y="201197"/>
                </a:cubicBezTo>
                <a:cubicBezTo>
                  <a:pt x="21932" y="214056"/>
                  <a:pt x="16764" y="226347"/>
                  <a:pt x="12573" y="238922"/>
                </a:cubicBezTo>
                <a:cubicBezTo>
                  <a:pt x="8382" y="360479"/>
                  <a:pt x="0" y="481963"/>
                  <a:pt x="0" y="603592"/>
                </a:cubicBezTo>
                <a:cubicBezTo>
                  <a:pt x="0" y="737789"/>
                  <a:pt x="4918" y="872008"/>
                  <a:pt x="12573" y="1005987"/>
                </a:cubicBezTo>
                <a:cubicBezTo>
                  <a:pt x="13329" y="1019220"/>
                  <a:pt x="17010" y="1033248"/>
                  <a:pt x="25147" y="1043711"/>
                </a:cubicBezTo>
                <a:cubicBezTo>
                  <a:pt x="46980" y="1071785"/>
                  <a:pt x="66084" y="1110533"/>
                  <a:pt x="100587" y="1119160"/>
                </a:cubicBezTo>
                <a:cubicBezTo>
                  <a:pt x="117352" y="1123352"/>
                  <a:pt x="134265" y="1126987"/>
                  <a:pt x="150881" y="1131735"/>
                </a:cubicBezTo>
                <a:cubicBezTo>
                  <a:pt x="163625" y="1135376"/>
                  <a:pt x="175605" y="1141710"/>
                  <a:pt x="188601" y="1144310"/>
                </a:cubicBezTo>
                <a:cubicBezTo>
                  <a:pt x="217661" y="1150123"/>
                  <a:pt x="247457" y="1151583"/>
                  <a:pt x="276615" y="1156885"/>
                </a:cubicBezTo>
                <a:cubicBezTo>
                  <a:pt x="293617" y="1159977"/>
                  <a:pt x="309906" y="1166369"/>
                  <a:pt x="326908" y="1169460"/>
                </a:cubicBezTo>
                <a:cubicBezTo>
                  <a:pt x="356066" y="1174762"/>
                  <a:pt x="385546" y="1178117"/>
                  <a:pt x="414922" y="1182034"/>
                </a:cubicBezTo>
                <a:cubicBezTo>
                  <a:pt x="529414" y="1197301"/>
                  <a:pt x="559217" y="1200219"/>
                  <a:pt x="691537" y="1207184"/>
                </a:cubicBezTo>
                <a:cubicBezTo>
                  <a:pt x="712464" y="1208286"/>
                  <a:pt x="733448" y="1207184"/>
                  <a:pt x="754404" y="1207184"/>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cxnSp>
        <p:nvCxnSpPr>
          <p:cNvPr id="31" name="Straight Connector 30"/>
          <p:cNvCxnSpPr/>
          <p:nvPr/>
        </p:nvCxnSpPr>
        <p:spPr>
          <a:xfrm flipV="1">
            <a:off x="3595991" y="1307783"/>
            <a:ext cx="811941" cy="12574"/>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sp>
        <p:nvSpPr>
          <p:cNvPr id="35" name="Freeform 34"/>
          <p:cNvSpPr/>
          <p:nvPr/>
        </p:nvSpPr>
        <p:spPr>
          <a:xfrm>
            <a:off x="3718607" y="4149695"/>
            <a:ext cx="1459074" cy="1358082"/>
          </a:xfrm>
          <a:custGeom>
            <a:avLst/>
            <a:gdLst>
              <a:gd name="connsiteX0" fmla="*/ 1459074 w 1459074"/>
              <a:gd name="connsiteY0" fmla="*/ 691616 h 1534130"/>
              <a:gd name="connsiteX1" fmla="*/ 1433927 w 1459074"/>
              <a:gd name="connsiteY1" fmla="*/ 377245 h 1534130"/>
              <a:gd name="connsiteX2" fmla="*/ 1421354 w 1459074"/>
              <a:gd name="connsiteY2" fmla="*/ 314371 h 1534130"/>
              <a:gd name="connsiteX3" fmla="*/ 1408780 w 1459074"/>
              <a:gd name="connsiteY3" fmla="*/ 276647 h 1534130"/>
              <a:gd name="connsiteX4" fmla="*/ 1371060 w 1459074"/>
              <a:gd name="connsiteY4" fmla="*/ 264072 h 1534130"/>
              <a:gd name="connsiteX5" fmla="*/ 1345913 w 1459074"/>
              <a:gd name="connsiteY5" fmla="*/ 226347 h 1534130"/>
              <a:gd name="connsiteX6" fmla="*/ 1232753 w 1459074"/>
              <a:gd name="connsiteY6" fmla="*/ 163473 h 1534130"/>
              <a:gd name="connsiteX7" fmla="*/ 1195033 w 1459074"/>
              <a:gd name="connsiteY7" fmla="*/ 138323 h 1534130"/>
              <a:gd name="connsiteX8" fmla="*/ 1169886 w 1459074"/>
              <a:gd name="connsiteY8" fmla="*/ 100599 h 1534130"/>
              <a:gd name="connsiteX9" fmla="*/ 1056725 w 1459074"/>
              <a:gd name="connsiteY9" fmla="*/ 50299 h 1534130"/>
              <a:gd name="connsiteX10" fmla="*/ 1019005 w 1459074"/>
              <a:gd name="connsiteY10" fmla="*/ 37725 h 1534130"/>
              <a:gd name="connsiteX11" fmla="*/ 817831 w 1459074"/>
              <a:gd name="connsiteY11" fmla="*/ 0 h 1534130"/>
              <a:gd name="connsiteX12" fmla="*/ 264602 w 1459074"/>
              <a:gd name="connsiteY12" fmla="*/ 12575 h 1534130"/>
              <a:gd name="connsiteX13" fmla="*/ 226881 w 1459074"/>
              <a:gd name="connsiteY13" fmla="*/ 25150 h 1534130"/>
              <a:gd name="connsiteX14" fmla="*/ 151441 w 1459074"/>
              <a:gd name="connsiteY14" fmla="*/ 75449 h 1534130"/>
              <a:gd name="connsiteX15" fmla="*/ 113721 w 1459074"/>
              <a:gd name="connsiteY15" fmla="*/ 113174 h 1534130"/>
              <a:gd name="connsiteX16" fmla="*/ 50854 w 1459074"/>
              <a:gd name="connsiteY16" fmla="*/ 339521 h 1534130"/>
              <a:gd name="connsiteX17" fmla="*/ 38280 w 1459074"/>
              <a:gd name="connsiteY17" fmla="*/ 389820 h 1534130"/>
              <a:gd name="connsiteX18" fmla="*/ 25707 w 1459074"/>
              <a:gd name="connsiteY18" fmla="*/ 440119 h 1534130"/>
              <a:gd name="connsiteX19" fmla="*/ 13134 w 1459074"/>
              <a:gd name="connsiteY19" fmla="*/ 1257484 h 1534130"/>
              <a:gd name="connsiteX20" fmla="*/ 50854 w 1459074"/>
              <a:gd name="connsiteY20" fmla="*/ 1332933 h 1534130"/>
              <a:gd name="connsiteX21" fmla="*/ 113721 w 1459074"/>
              <a:gd name="connsiteY21" fmla="*/ 1408382 h 1534130"/>
              <a:gd name="connsiteX22" fmla="*/ 289748 w 1459074"/>
              <a:gd name="connsiteY22" fmla="*/ 1483831 h 1534130"/>
              <a:gd name="connsiteX23" fmla="*/ 352615 w 1459074"/>
              <a:gd name="connsiteY23" fmla="*/ 1508980 h 1534130"/>
              <a:gd name="connsiteX24" fmla="*/ 402909 w 1459074"/>
              <a:gd name="connsiteY24" fmla="*/ 1521555 h 1534130"/>
              <a:gd name="connsiteX25" fmla="*/ 440629 w 1459074"/>
              <a:gd name="connsiteY25" fmla="*/ 1534130 h 1534130"/>
              <a:gd name="connsiteX26" fmla="*/ 830404 w 1459074"/>
              <a:gd name="connsiteY26" fmla="*/ 1521555 h 1534130"/>
              <a:gd name="connsiteX27" fmla="*/ 956138 w 1459074"/>
              <a:gd name="connsiteY27" fmla="*/ 1483831 h 1534130"/>
              <a:gd name="connsiteX28" fmla="*/ 993858 w 1459074"/>
              <a:gd name="connsiteY28" fmla="*/ 1471256 h 1534130"/>
              <a:gd name="connsiteX29" fmla="*/ 1031578 w 1459074"/>
              <a:gd name="connsiteY29" fmla="*/ 1458681 h 1534130"/>
              <a:gd name="connsiteX30" fmla="*/ 1107019 w 1459074"/>
              <a:gd name="connsiteY30" fmla="*/ 1420956 h 153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59074" h="1534130">
                <a:moveTo>
                  <a:pt x="1459074" y="691616"/>
                </a:moveTo>
                <a:cubicBezTo>
                  <a:pt x="1440433" y="300133"/>
                  <a:pt x="1468898" y="534640"/>
                  <a:pt x="1433927" y="377245"/>
                </a:cubicBezTo>
                <a:cubicBezTo>
                  <a:pt x="1429291" y="356381"/>
                  <a:pt x="1426537" y="335106"/>
                  <a:pt x="1421354" y="314371"/>
                </a:cubicBezTo>
                <a:cubicBezTo>
                  <a:pt x="1418140" y="301512"/>
                  <a:pt x="1418152" y="286020"/>
                  <a:pt x="1408780" y="276647"/>
                </a:cubicBezTo>
                <a:cubicBezTo>
                  <a:pt x="1399409" y="267275"/>
                  <a:pt x="1383633" y="268264"/>
                  <a:pt x="1371060" y="264072"/>
                </a:cubicBezTo>
                <a:cubicBezTo>
                  <a:pt x="1362678" y="251497"/>
                  <a:pt x="1357286" y="236299"/>
                  <a:pt x="1345913" y="226347"/>
                </a:cubicBezTo>
                <a:cubicBezTo>
                  <a:pt x="1240193" y="133831"/>
                  <a:pt x="1307588" y="200895"/>
                  <a:pt x="1232753" y="163473"/>
                </a:cubicBezTo>
                <a:cubicBezTo>
                  <a:pt x="1219237" y="156714"/>
                  <a:pt x="1207606" y="146706"/>
                  <a:pt x="1195033" y="138323"/>
                </a:cubicBezTo>
                <a:cubicBezTo>
                  <a:pt x="1186651" y="125748"/>
                  <a:pt x="1180572" y="111286"/>
                  <a:pt x="1169886" y="100599"/>
                </a:cubicBezTo>
                <a:cubicBezTo>
                  <a:pt x="1139998" y="70707"/>
                  <a:pt x="1094079" y="62751"/>
                  <a:pt x="1056725" y="50299"/>
                </a:cubicBezTo>
                <a:cubicBezTo>
                  <a:pt x="1044152" y="46108"/>
                  <a:pt x="1032031" y="40168"/>
                  <a:pt x="1019005" y="37725"/>
                </a:cubicBezTo>
                <a:lnTo>
                  <a:pt x="817831" y="0"/>
                </a:lnTo>
                <a:lnTo>
                  <a:pt x="264602" y="12575"/>
                </a:lnTo>
                <a:cubicBezTo>
                  <a:pt x="251360" y="13139"/>
                  <a:pt x="238467" y="18713"/>
                  <a:pt x="226881" y="25150"/>
                </a:cubicBezTo>
                <a:cubicBezTo>
                  <a:pt x="200462" y="39829"/>
                  <a:pt x="172811" y="54076"/>
                  <a:pt x="151441" y="75449"/>
                </a:cubicBezTo>
                <a:lnTo>
                  <a:pt x="113721" y="113174"/>
                </a:lnTo>
                <a:cubicBezTo>
                  <a:pt x="72179" y="237814"/>
                  <a:pt x="95005" y="162897"/>
                  <a:pt x="50854" y="339521"/>
                </a:cubicBezTo>
                <a:lnTo>
                  <a:pt x="38280" y="389820"/>
                </a:lnTo>
                <a:lnTo>
                  <a:pt x="25707" y="440119"/>
                </a:lnTo>
                <a:cubicBezTo>
                  <a:pt x="1483" y="864081"/>
                  <a:pt x="-11271" y="854762"/>
                  <a:pt x="13134" y="1257484"/>
                </a:cubicBezTo>
                <a:cubicBezTo>
                  <a:pt x="14869" y="1286118"/>
                  <a:pt x="36161" y="1310890"/>
                  <a:pt x="50854" y="1332933"/>
                </a:cubicBezTo>
                <a:cubicBezTo>
                  <a:pt x="68678" y="1386411"/>
                  <a:pt x="54999" y="1369229"/>
                  <a:pt x="113721" y="1408382"/>
                </a:cubicBezTo>
                <a:cubicBezTo>
                  <a:pt x="225742" y="1483071"/>
                  <a:pt x="181872" y="1465849"/>
                  <a:pt x="289748" y="1483831"/>
                </a:cubicBezTo>
                <a:cubicBezTo>
                  <a:pt x="310704" y="1492214"/>
                  <a:pt x="331203" y="1501842"/>
                  <a:pt x="352615" y="1508980"/>
                </a:cubicBezTo>
                <a:cubicBezTo>
                  <a:pt x="369009" y="1514445"/>
                  <a:pt x="386293" y="1516807"/>
                  <a:pt x="402909" y="1521555"/>
                </a:cubicBezTo>
                <a:cubicBezTo>
                  <a:pt x="415653" y="1525196"/>
                  <a:pt x="428056" y="1529938"/>
                  <a:pt x="440629" y="1534130"/>
                </a:cubicBezTo>
                <a:cubicBezTo>
                  <a:pt x="570554" y="1529938"/>
                  <a:pt x="700623" y="1528972"/>
                  <a:pt x="830404" y="1521555"/>
                </a:cubicBezTo>
                <a:cubicBezTo>
                  <a:pt x="853336" y="1520244"/>
                  <a:pt x="945720" y="1487304"/>
                  <a:pt x="956138" y="1483831"/>
                </a:cubicBezTo>
                <a:lnTo>
                  <a:pt x="993858" y="1471256"/>
                </a:lnTo>
                <a:cubicBezTo>
                  <a:pt x="1006431" y="1467064"/>
                  <a:pt x="1019724" y="1464609"/>
                  <a:pt x="1031578" y="1458681"/>
                </a:cubicBezTo>
                <a:lnTo>
                  <a:pt x="1107019" y="1420956"/>
                </a:ln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cxnSp>
        <p:nvCxnSpPr>
          <p:cNvPr id="37" name="Straight Connector 36"/>
          <p:cNvCxnSpPr/>
          <p:nvPr/>
        </p:nvCxnSpPr>
        <p:spPr>
          <a:xfrm>
            <a:off x="3595991" y="4740712"/>
            <a:ext cx="811941" cy="0"/>
          </a:xfrm>
          <a:prstGeom prst="line">
            <a:avLst/>
          </a:prstGeom>
          <a:ln>
            <a:solidFill>
              <a:srgbClr val="05295B"/>
            </a:solidFill>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a:off x="6777059" y="3722151"/>
            <a:ext cx="12573" cy="2112572"/>
          </a:xfrm>
          <a:prstGeom prst="straightConnector1">
            <a:avLst/>
          </a:prstGeom>
          <a:ln>
            <a:solidFill>
              <a:schemeClr val="tx1"/>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1778495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What is a Bucket Handle Meniscus Tear_.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08000" y="1143000"/>
            <a:ext cx="8128000" cy="4572000"/>
          </a:xfrm>
          <a:prstGeom prst="rect">
            <a:avLst/>
          </a:prstGeom>
        </p:spPr>
      </p:pic>
    </p:spTree>
    <p:extLst>
      <p:ext uri="{BB962C8B-B14F-4D97-AF65-F5344CB8AC3E}">
        <p14:creationId xmlns:p14="http://schemas.microsoft.com/office/powerpoint/2010/main" val="16874677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Objectives</a:t>
            </a:r>
            <a:endParaRPr lang="en-US" dirty="0"/>
          </a:p>
        </p:txBody>
      </p:sp>
      <p:sp>
        <p:nvSpPr>
          <p:cNvPr id="3" name="Content Placeholder 2"/>
          <p:cNvSpPr>
            <a:spLocks noGrp="1"/>
          </p:cNvSpPr>
          <p:nvPr>
            <p:ph idx="1"/>
          </p:nvPr>
        </p:nvSpPr>
        <p:spPr/>
        <p:txBody>
          <a:bodyPr>
            <a:normAutofit fontScale="85000" lnSpcReduction="20000"/>
          </a:bodyPr>
          <a:lstStyle/>
          <a:p>
            <a:r>
              <a:rPr lang="en-US" sz="2600" b="1" dirty="0">
                <a:latin typeface="Times New Roman"/>
                <a:cs typeface="Times New Roman"/>
              </a:rPr>
              <a:t>Increased understanding of tissue healing properties in ACL reconstruction and meniscus repairs</a:t>
            </a:r>
            <a:r>
              <a:rPr lang="en-US" sz="2600" b="1" dirty="0" smtClean="0">
                <a:latin typeface="Times New Roman"/>
                <a:cs typeface="Times New Roman"/>
              </a:rPr>
              <a:t>.</a:t>
            </a:r>
          </a:p>
          <a:p>
            <a:r>
              <a:rPr lang="en-US" sz="2600" b="1" dirty="0" smtClean="0">
                <a:latin typeface="Times New Roman"/>
                <a:cs typeface="Times New Roman"/>
              </a:rPr>
              <a:t>Increased understanding of rehabilitation timeline of two common sports medicine injuries.</a:t>
            </a:r>
          </a:p>
          <a:p>
            <a:r>
              <a:rPr lang="en-US" sz="2600" b="1" dirty="0" smtClean="0">
                <a:latin typeface="Times New Roman"/>
                <a:cs typeface="Times New Roman"/>
              </a:rPr>
              <a:t>Enhancement of intervention techniques when leading or assisting with an athlete rehabbing from a lower extremity post-surgical knee injury.</a:t>
            </a:r>
          </a:p>
          <a:p>
            <a:r>
              <a:rPr lang="en-US" sz="2600" b="1" dirty="0" smtClean="0">
                <a:latin typeface="Times New Roman"/>
                <a:cs typeface="Times New Roman"/>
              </a:rPr>
              <a:t>Enhancement of therapeutic exercise “tool bag”.</a:t>
            </a:r>
          </a:p>
          <a:p>
            <a:endParaRPr lang="en-US" dirty="0"/>
          </a:p>
        </p:txBody>
      </p:sp>
    </p:spTree>
    <p:extLst>
      <p:ext uri="{BB962C8B-B14F-4D97-AF65-F5344CB8AC3E}">
        <p14:creationId xmlns:p14="http://schemas.microsoft.com/office/powerpoint/2010/main" val="55747617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Meniscus Mechanism of Injury</a:t>
            </a:r>
            <a:endParaRPr lang="en-US" dirty="0"/>
          </a:p>
        </p:txBody>
      </p:sp>
      <p:pic>
        <p:nvPicPr>
          <p:cNvPr id="9" name="Picture Placeholder 8"/>
          <p:cNvPicPr>
            <a:picLocks noGrp="1" noChangeAspect="1"/>
          </p:cNvPicPr>
          <p:nvPr>
            <p:ph type="pic" idx="1"/>
          </p:nvPr>
        </p:nvPicPr>
        <p:blipFill>
          <a:blip r:embed="rId3"/>
          <a:srcRect l="20821" r="20821"/>
          <a:stretch>
            <a:fillRect/>
          </a:stretch>
        </p:blipFill>
        <p:spPr>
          <a:xfrm rot="21416935">
            <a:off x="414338" y="1322388"/>
            <a:ext cx="3703637" cy="5202237"/>
          </a:xfrm>
        </p:spPr>
      </p:pic>
      <p:sp>
        <p:nvSpPr>
          <p:cNvPr id="8" name="Text Placeholder 7"/>
          <p:cNvSpPr>
            <a:spLocks noGrp="1"/>
          </p:cNvSpPr>
          <p:nvPr>
            <p:ph type="body" sz="half" idx="2"/>
          </p:nvPr>
        </p:nvSpPr>
        <p:spPr/>
        <p:txBody>
          <a:bodyPr>
            <a:normAutofit/>
          </a:bodyPr>
          <a:lstStyle/>
          <a:p>
            <a:pPr marL="285750" indent="-285750">
              <a:buFont typeface="Arial"/>
              <a:buChar char="•"/>
            </a:pPr>
            <a:r>
              <a:rPr lang="en-US" sz="2300" dirty="0" smtClean="0"/>
              <a:t>Posterior horn of medial meniscus is most common sight of injury… why?</a:t>
            </a:r>
          </a:p>
          <a:p>
            <a:pPr marL="285750" indent="-285750">
              <a:buFont typeface="Arial"/>
              <a:buChar char="•"/>
            </a:pPr>
            <a:r>
              <a:rPr lang="en-US" sz="2300" dirty="0" smtClean="0"/>
              <a:t>Why is there a flexion ROM limitation with post-operative meniscus repairs?</a:t>
            </a:r>
            <a:endParaRPr lang="en-US" sz="2300" dirty="0"/>
          </a:p>
        </p:txBody>
      </p:sp>
    </p:spTree>
    <p:extLst>
      <p:ext uri="{BB962C8B-B14F-4D97-AF65-F5344CB8AC3E}">
        <p14:creationId xmlns:p14="http://schemas.microsoft.com/office/powerpoint/2010/main" val="400015538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u="sng" dirty="0" smtClean="0"/>
              <a:t>Meniscus Repair Surgery</a:t>
            </a:r>
            <a:endParaRPr lang="en-US" u="sng" dirty="0"/>
          </a:p>
        </p:txBody>
      </p:sp>
      <p:sp>
        <p:nvSpPr>
          <p:cNvPr id="12" name="Text Placeholder 11"/>
          <p:cNvSpPr>
            <a:spLocks noGrp="1"/>
          </p:cNvSpPr>
          <p:nvPr>
            <p:ph type="body" sz="half" idx="2"/>
          </p:nvPr>
        </p:nvSpPr>
        <p:spPr/>
        <p:txBody>
          <a:bodyPr>
            <a:normAutofit fontScale="92500" lnSpcReduction="10000"/>
          </a:bodyPr>
          <a:lstStyle/>
          <a:p>
            <a:pPr algn="l"/>
            <a:endParaRPr lang="en-US" sz="2400" dirty="0" smtClean="0"/>
          </a:p>
          <a:p>
            <a:pPr algn="l"/>
            <a:r>
              <a:rPr lang="en-US" sz="2400" dirty="0" smtClean="0"/>
              <a:t>SEVERAL variations in surgical repair.</a:t>
            </a:r>
          </a:p>
          <a:p>
            <a:pPr algn="l"/>
            <a:endParaRPr lang="en-US" sz="2400" dirty="0"/>
          </a:p>
          <a:p>
            <a:pPr algn="l"/>
            <a:r>
              <a:rPr lang="en-US" sz="2400" dirty="0" smtClean="0"/>
              <a:t>Strong evidence for double vertical suture repair in longitudinal meniscus tears.</a:t>
            </a:r>
          </a:p>
          <a:p>
            <a:endParaRPr lang="en-US" sz="2400" dirty="0"/>
          </a:p>
          <a:p>
            <a:endParaRPr lang="en-US" sz="2400" dirty="0" smtClean="0"/>
          </a:p>
        </p:txBody>
      </p:sp>
      <p:pic>
        <p:nvPicPr>
          <p:cNvPr id="15" name="Content Placeholder 14"/>
          <p:cNvPicPr>
            <a:picLocks noGrp="1" noChangeAspect="1"/>
          </p:cNvPicPr>
          <p:nvPr>
            <p:ph idx="1"/>
          </p:nvPr>
        </p:nvPicPr>
        <p:blipFill rotWithShape="1">
          <a:blip r:embed="rId3"/>
          <a:srcRect t="-25750" b="-19384"/>
          <a:stretch/>
        </p:blipFill>
        <p:spPr>
          <a:xfrm>
            <a:off x="4249807" y="990600"/>
            <a:ext cx="4790463" cy="5648912"/>
          </a:xfrm>
        </p:spPr>
      </p:pic>
    </p:spTree>
    <p:extLst>
      <p:ext uri="{BB962C8B-B14F-4D97-AF65-F5344CB8AC3E}">
        <p14:creationId xmlns:p14="http://schemas.microsoft.com/office/powerpoint/2010/main" val="39101434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smtClean="0"/>
              <a:t>Meniscus Repair</a:t>
            </a:r>
            <a:endParaRPr lang="en-US" dirty="0"/>
          </a:p>
        </p:txBody>
      </p:sp>
      <p:pic>
        <p:nvPicPr>
          <p:cNvPr id="7" name="Meniscus Tear and Repair with Sutures.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311400" y="3011488"/>
            <a:ext cx="4519613" cy="3389312"/>
          </a:xfrm>
        </p:spPr>
      </p:pic>
    </p:spTree>
    <p:extLst>
      <p:ext uri="{BB962C8B-B14F-4D97-AF65-F5344CB8AC3E}">
        <p14:creationId xmlns:p14="http://schemas.microsoft.com/office/powerpoint/2010/main" val="10196556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fullScrn="1">
              <p:cMediaNode vol="80000">
                <p:cTn id="7" fill="hold" display="0">
                  <p:stCondLst>
                    <p:cond delay="indefinite"/>
                  </p:stCondLst>
                </p:cTn>
                <p:tgtEl>
                  <p:spTgt spid="7"/>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ACL and Meniscus Rehab</a:t>
            </a:r>
            <a:endParaRPr lang="en-US" dirty="0"/>
          </a:p>
        </p:txBody>
      </p:sp>
      <p:sp>
        <p:nvSpPr>
          <p:cNvPr id="6" name="Text Placeholder 5"/>
          <p:cNvSpPr>
            <a:spLocks noGrp="1"/>
          </p:cNvSpPr>
          <p:nvPr>
            <p:ph type="body" idx="1"/>
          </p:nvPr>
        </p:nvSpPr>
        <p:spPr/>
        <p:txBody>
          <a:bodyPr/>
          <a:lstStyle/>
          <a:p>
            <a:r>
              <a:rPr lang="en-US" dirty="0" smtClean="0"/>
              <a:t>Outpatient Clinic</a:t>
            </a:r>
            <a:endParaRPr lang="en-US" dirty="0"/>
          </a:p>
        </p:txBody>
      </p:sp>
      <p:sp>
        <p:nvSpPr>
          <p:cNvPr id="7" name="Content Placeholder 6"/>
          <p:cNvSpPr>
            <a:spLocks noGrp="1"/>
          </p:cNvSpPr>
          <p:nvPr>
            <p:ph sz="half" idx="2"/>
          </p:nvPr>
        </p:nvSpPr>
        <p:spPr/>
        <p:txBody>
          <a:bodyPr>
            <a:normAutofit fontScale="92500" lnSpcReduction="10000"/>
          </a:bodyPr>
          <a:lstStyle/>
          <a:p>
            <a:r>
              <a:rPr lang="en-US" dirty="0" smtClean="0"/>
              <a:t>Surgeon directed</a:t>
            </a:r>
          </a:p>
          <a:p>
            <a:r>
              <a:rPr lang="en-US" dirty="0" smtClean="0"/>
              <a:t>Physical therapist in charge of rehab</a:t>
            </a:r>
          </a:p>
          <a:p>
            <a:r>
              <a:rPr lang="en-US" dirty="0" smtClean="0"/>
              <a:t>1-3 rehab sessions a week</a:t>
            </a:r>
          </a:p>
          <a:p>
            <a:r>
              <a:rPr lang="en-US" dirty="0" smtClean="0"/>
              <a:t>Extensive home exercise program</a:t>
            </a:r>
          </a:p>
          <a:p>
            <a:r>
              <a:rPr lang="en-US" dirty="0" smtClean="0"/>
              <a:t>Timeline is more flexible</a:t>
            </a:r>
            <a:endParaRPr lang="en-US" dirty="0"/>
          </a:p>
        </p:txBody>
      </p:sp>
      <p:sp>
        <p:nvSpPr>
          <p:cNvPr id="8" name="Text Placeholder 7"/>
          <p:cNvSpPr>
            <a:spLocks noGrp="1"/>
          </p:cNvSpPr>
          <p:nvPr>
            <p:ph type="body" sz="quarter" idx="3"/>
          </p:nvPr>
        </p:nvSpPr>
        <p:spPr/>
        <p:txBody>
          <a:bodyPr/>
          <a:lstStyle/>
          <a:p>
            <a:r>
              <a:rPr lang="en-US" dirty="0" smtClean="0"/>
              <a:t>Collegiate Setting</a:t>
            </a:r>
            <a:endParaRPr lang="en-US" dirty="0"/>
          </a:p>
        </p:txBody>
      </p:sp>
      <p:sp>
        <p:nvSpPr>
          <p:cNvPr id="9" name="Content Placeholder 8"/>
          <p:cNvSpPr>
            <a:spLocks noGrp="1"/>
          </p:cNvSpPr>
          <p:nvPr>
            <p:ph sz="quarter" idx="4"/>
          </p:nvPr>
        </p:nvSpPr>
        <p:spPr/>
        <p:txBody>
          <a:bodyPr>
            <a:normAutofit fontScale="85000" lnSpcReduction="10000"/>
          </a:bodyPr>
          <a:lstStyle/>
          <a:p>
            <a:r>
              <a:rPr lang="en-US" dirty="0" smtClean="0"/>
              <a:t>Surgeon directed</a:t>
            </a:r>
          </a:p>
          <a:p>
            <a:r>
              <a:rPr lang="en-US" dirty="0" smtClean="0"/>
              <a:t>Physical therapist, athletic trainer, strength and conditioning coaches, dieticians, students etc.</a:t>
            </a:r>
          </a:p>
          <a:p>
            <a:r>
              <a:rPr lang="en-US" dirty="0" smtClean="0"/>
              <a:t>Multiple rehab sessions a day, 5-7 days a week</a:t>
            </a:r>
          </a:p>
          <a:p>
            <a:pPr>
              <a:buClr>
                <a:srgbClr val="FFFF00"/>
              </a:buClr>
            </a:pPr>
            <a:r>
              <a:rPr lang="en-US" dirty="0" smtClean="0"/>
              <a:t>Timeline = </a:t>
            </a:r>
            <a:r>
              <a:rPr lang="en-US" dirty="0" smtClean="0">
                <a:solidFill>
                  <a:srgbClr val="FF0000"/>
                </a:solidFill>
              </a:rPr>
              <a:t>pressure</a:t>
            </a:r>
            <a:r>
              <a:rPr lang="en-US" dirty="0" smtClean="0"/>
              <a:t>!</a:t>
            </a:r>
          </a:p>
          <a:p>
            <a:endParaRPr lang="en-US" dirty="0" smtClean="0"/>
          </a:p>
          <a:p>
            <a:endParaRPr lang="en-US" dirty="0"/>
          </a:p>
        </p:txBody>
      </p:sp>
    </p:spTree>
    <p:extLst>
      <p:ext uri="{BB962C8B-B14F-4D97-AF65-F5344CB8AC3E}">
        <p14:creationId xmlns:p14="http://schemas.microsoft.com/office/powerpoint/2010/main" val="295645654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Collegiate Athlete and Rehab</a:t>
            </a:r>
            <a:endParaRPr lang="en-US" dirty="0"/>
          </a:p>
        </p:txBody>
      </p:sp>
      <p:sp>
        <p:nvSpPr>
          <p:cNvPr id="11" name="Content Placeholder 10"/>
          <p:cNvSpPr>
            <a:spLocks noGrp="1"/>
          </p:cNvSpPr>
          <p:nvPr>
            <p:ph idx="1"/>
          </p:nvPr>
        </p:nvSpPr>
        <p:spPr/>
        <p:txBody>
          <a:bodyPr/>
          <a:lstStyle/>
          <a:p>
            <a:pPr>
              <a:buFont typeface="Wingdings" charset="2"/>
              <a:buChar char="Ø"/>
            </a:pPr>
            <a:r>
              <a:rPr lang="en-US" dirty="0" smtClean="0"/>
              <a:t>Diet </a:t>
            </a:r>
          </a:p>
          <a:p>
            <a:pPr>
              <a:buFont typeface="Wingdings" charset="2"/>
              <a:buChar char="Ø"/>
            </a:pPr>
            <a:r>
              <a:rPr lang="en-US" dirty="0" smtClean="0"/>
              <a:t>Weight</a:t>
            </a:r>
          </a:p>
          <a:p>
            <a:pPr>
              <a:buFont typeface="Wingdings" charset="2"/>
              <a:buChar char="Ø"/>
            </a:pPr>
            <a:r>
              <a:rPr lang="en-US" dirty="0" smtClean="0"/>
              <a:t>Psyche</a:t>
            </a:r>
          </a:p>
          <a:p>
            <a:pPr>
              <a:buFont typeface="Wingdings" charset="2"/>
              <a:buChar char="Ø"/>
            </a:pPr>
            <a:r>
              <a:rPr lang="en-US" sz="3500" b="1" i="1" u="sng" dirty="0" smtClean="0">
                <a:solidFill>
                  <a:srgbClr val="FF0000"/>
                </a:solidFill>
              </a:rPr>
              <a:t>REFER</a:t>
            </a:r>
            <a:r>
              <a:rPr lang="en-US" dirty="0" smtClean="0"/>
              <a:t> when appropriate!! </a:t>
            </a:r>
          </a:p>
          <a:p>
            <a:endParaRPr lang="en-US" dirty="0" smtClean="0"/>
          </a:p>
          <a:p>
            <a:endParaRPr lang="en-US" dirty="0" smtClean="0"/>
          </a:p>
        </p:txBody>
      </p:sp>
    </p:spTree>
    <p:extLst>
      <p:ext uri="{BB962C8B-B14F-4D97-AF65-F5344CB8AC3E}">
        <p14:creationId xmlns:p14="http://schemas.microsoft.com/office/powerpoint/2010/main" val="361412716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Your responsibilities…</a:t>
            </a:r>
            <a:endParaRPr lang="en-US" dirty="0"/>
          </a:p>
        </p:txBody>
      </p:sp>
      <p:sp>
        <p:nvSpPr>
          <p:cNvPr id="3" name="Content Placeholder 2"/>
          <p:cNvSpPr>
            <a:spLocks noGrp="1"/>
          </p:cNvSpPr>
          <p:nvPr>
            <p:ph idx="1"/>
          </p:nvPr>
        </p:nvSpPr>
        <p:spPr/>
        <p:txBody>
          <a:bodyPr/>
          <a:lstStyle/>
          <a:p>
            <a:pPr>
              <a:buFont typeface="Wingdings" charset="2"/>
              <a:buChar char="Ø"/>
            </a:pPr>
            <a:r>
              <a:rPr lang="en-US" dirty="0" smtClean="0"/>
              <a:t>Know your role</a:t>
            </a:r>
          </a:p>
          <a:p>
            <a:pPr>
              <a:buFont typeface="Wingdings" charset="2"/>
              <a:buChar char="Ø"/>
            </a:pPr>
            <a:r>
              <a:rPr lang="en-US" dirty="0" smtClean="0"/>
              <a:t>Delegation</a:t>
            </a:r>
          </a:p>
          <a:p>
            <a:pPr>
              <a:buFont typeface="Wingdings" charset="2"/>
              <a:buChar char="Ø"/>
            </a:pPr>
            <a:r>
              <a:rPr lang="en-US" dirty="0" smtClean="0"/>
              <a:t>Ask for help</a:t>
            </a:r>
            <a:endParaRPr lang="en-US" dirty="0"/>
          </a:p>
        </p:txBody>
      </p:sp>
    </p:spTree>
    <p:extLst>
      <p:ext uri="{BB962C8B-B14F-4D97-AF65-F5344CB8AC3E}">
        <p14:creationId xmlns:p14="http://schemas.microsoft.com/office/powerpoint/2010/main" val="398290132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rgbClr val="FF0000"/>
                </a:solidFill>
              </a:rPr>
              <a:t>P</a:t>
            </a:r>
            <a:r>
              <a:rPr lang="en-US" dirty="0" smtClean="0"/>
              <a:t>re-surgery Rehabilitation</a:t>
            </a:r>
            <a:endParaRPr lang="en-US" baseline="30000" dirty="0"/>
          </a:p>
        </p:txBody>
      </p:sp>
      <p:sp>
        <p:nvSpPr>
          <p:cNvPr id="5" name="Content Placeholder 4"/>
          <p:cNvSpPr>
            <a:spLocks noGrp="1"/>
          </p:cNvSpPr>
          <p:nvPr>
            <p:ph idx="1"/>
          </p:nvPr>
        </p:nvSpPr>
        <p:spPr/>
        <p:txBody>
          <a:bodyPr/>
          <a:lstStyle/>
          <a:p>
            <a:r>
              <a:rPr lang="en-US" dirty="0" smtClean="0"/>
              <a:t>Goals</a:t>
            </a:r>
          </a:p>
          <a:p>
            <a:pPr lvl="1"/>
            <a:r>
              <a:rPr lang="en-US" dirty="0" smtClean="0"/>
              <a:t>Protect injured tissue and unstable joint</a:t>
            </a:r>
          </a:p>
          <a:p>
            <a:pPr lvl="1"/>
            <a:r>
              <a:rPr lang="en-US" dirty="0" smtClean="0"/>
              <a:t>Reduce edema and minimize pain</a:t>
            </a:r>
          </a:p>
          <a:p>
            <a:pPr lvl="1"/>
            <a:r>
              <a:rPr lang="en-US" dirty="0" smtClean="0"/>
              <a:t>Increase ROM and strength</a:t>
            </a:r>
          </a:p>
        </p:txBody>
      </p:sp>
    </p:spTree>
    <p:extLst>
      <p:ext uri="{BB962C8B-B14F-4D97-AF65-F5344CB8AC3E}">
        <p14:creationId xmlns:p14="http://schemas.microsoft.com/office/powerpoint/2010/main" val="153075132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Pre-surgery </a:t>
            </a:r>
            <a:r>
              <a:rPr lang="en-US" dirty="0" smtClean="0"/>
              <a:t>Rehabilitation</a:t>
            </a:r>
            <a:endParaRPr lang="en-US" dirty="0"/>
          </a:p>
        </p:txBody>
      </p:sp>
      <p:pic>
        <p:nvPicPr>
          <p:cNvPr id="11" name="Content Placeholder 10"/>
          <p:cNvPicPr>
            <a:picLocks noGrp="1" noChangeAspect="1"/>
          </p:cNvPicPr>
          <p:nvPr>
            <p:ph idx="1"/>
          </p:nvPr>
        </p:nvPicPr>
        <p:blipFill>
          <a:blip r:embed="rId3"/>
          <a:srcRect t="-106979" b="-106979"/>
          <a:stretch>
            <a:fillRect/>
          </a:stretch>
        </p:blipFill>
        <p:spPr>
          <a:xfrm>
            <a:off x="4505325" y="-1434253"/>
            <a:ext cx="4257675" cy="5257800"/>
          </a:xfrm>
        </p:spPr>
      </p:pic>
      <p:sp>
        <p:nvSpPr>
          <p:cNvPr id="10" name="Text Placeholder 9"/>
          <p:cNvSpPr>
            <a:spLocks noGrp="1"/>
          </p:cNvSpPr>
          <p:nvPr>
            <p:ph type="body" sz="half" idx="2"/>
          </p:nvPr>
        </p:nvSpPr>
        <p:spPr/>
        <p:txBody>
          <a:bodyPr/>
          <a:lstStyle/>
          <a:p>
            <a:pPr marL="285750" indent="-285750" algn="l">
              <a:buFont typeface="Arial"/>
              <a:buChar char="•"/>
            </a:pPr>
            <a:r>
              <a:rPr lang="en-US" dirty="0" smtClean="0"/>
              <a:t>R.I.C.E.</a:t>
            </a:r>
          </a:p>
          <a:p>
            <a:pPr marL="285750" indent="-285750" algn="l">
              <a:buFont typeface="Arial"/>
              <a:buChar char="•"/>
            </a:pPr>
            <a:r>
              <a:rPr lang="en-US" dirty="0" smtClean="0"/>
              <a:t>Gait training</a:t>
            </a:r>
          </a:p>
          <a:p>
            <a:pPr marL="285750" indent="-285750" algn="l">
              <a:buFont typeface="Arial"/>
              <a:buChar char="•"/>
            </a:pPr>
            <a:r>
              <a:rPr lang="en-US" dirty="0" smtClean="0"/>
              <a:t>Quad sets (QS)</a:t>
            </a:r>
          </a:p>
          <a:p>
            <a:pPr marL="285750" indent="-285750" algn="l">
              <a:buFont typeface="Arial"/>
              <a:buChar char="•"/>
            </a:pPr>
            <a:r>
              <a:rPr lang="en-US" dirty="0" smtClean="0"/>
              <a:t>Flexion AROM and PROM</a:t>
            </a:r>
          </a:p>
          <a:p>
            <a:pPr marL="285750" indent="-285750" algn="l">
              <a:buFont typeface="Arial"/>
              <a:buChar char="•"/>
            </a:pPr>
            <a:r>
              <a:rPr lang="en-US" sz="2000" b="1" u="sng" dirty="0" smtClean="0">
                <a:solidFill>
                  <a:srgbClr val="FF0000"/>
                </a:solidFill>
              </a:rPr>
              <a:t>EDUCATE PATIENT</a:t>
            </a:r>
          </a:p>
          <a:p>
            <a:pPr marL="285750" indent="-285750" algn="l">
              <a:buFont typeface="Arial"/>
              <a:buChar char="•"/>
            </a:pPr>
            <a:endParaRPr lang="en-US" dirty="0" smtClean="0"/>
          </a:p>
          <a:p>
            <a:pPr marL="285750" indent="-285750" algn="l">
              <a:buFont typeface="Arial"/>
              <a:buChar char="•"/>
            </a:pPr>
            <a:endParaRPr lang="en-US" dirty="0" smtClean="0"/>
          </a:p>
          <a:p>
            <a:pPr algn="l"/>
            <a:endParaRPr lang="en-US" dirty="0"/>
          </a:p>
        </p:txBody>
      </p:sp>
      <p:cxnSp>
        <p:nvCxnSpPr>
          <p:cNvPr id="14" name="Straight Arrow Connector 13"/>
          <p:cNvCxnSpPr/>
          <p:nvPr/>
        </p:nvCxnSpPr>
        <p:spPr>
          <a:xfrm>
            <a:off x="7119647" y="954997"/>
            <a:ext cx="12573" cy="33952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4"/>
          <a:stretch>
            <a:fillRect/>
          </a:stretch>
        </p:blipFill>
        <p:spPr>
          <a:xfrm>
            <a:off x="4505323" y="1994747"/>
            <a:ext cx="4257675" cy="1651955"/>
          </a:xfrm>
          <a:prstGeom prst="rect">
            <a:avLst/>
          </a:prstGeom>
        </p:spPr>
      </p:pic>
      <p:pic>
        <p:nvPicPr>
          <p:cNvPr id="5" name="Picture 4" descr="Batman.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05325" y="3735523"/>
            <a:ext cx="4257673" cy="2740516"/>
          </a:xfrm>
          <a:prstGeom prst="rect">
            <a:avLst/>
          </a:prstGeom>
        </p:spPr>
      </p:pic>
    </p:spTree>
    <p:extLst>
      <p:ext uri="{BB962C8B-B14F-4D97-AF65-F5344CB8AC3E}">
        <p14:creationId xmlns:p14="http://schemas.microsoft.com/office/powerpoint/2010/main" val="333912834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Phase </a:t>
            </a:r>
            <a:r>
              <a:rPr lang="en-US" dirty="0" smtClean="0">
                <a:solidFill>
                  <a:srgbClr val="FF0000"/>
                </a:solidFill>
              </a:rPr>
              <a:t>I</a:t>
            </a:r>
            <a:r>
              <a:rPr lang="en-US" dirty="0" smtClean="0"/>
              <a:t> ACL Reconstruction (ACL-R)</a:t>
            </a:r>
            <a:endParaRPr lang="en-US" dirty="0"/>
          </a:p>
        </p:txBody>
      </p:sp>
      <p:sp>
        <p:nvSpPr>
          <p:cNvPr id="6" name="Content Placeholder 5"/>
          <p:cNvSpPr>
            <a:spLocks noGrp="1"/>
          </p:cNvSpPr>
          <p:nvPr>
            <p:ph idx="1"/>
          </p:nvPr>
        </p:nvSpPr>
        <p:spPr/>
        <p:txBody>
          <a:bodyPr/>
          <a:lstStyle/>
          <a:p>
            <a:r>
              <a:rPr lang="en-US" dirty="0" smtClean="0"/>
              <a:t>1 day to 4 weeks post surgery</a:t>
            </a:r>
          </a:p>
          <a:p>
            <a:r>
              <a:rPr lang="en-US" dirty="0" smtClean="0"/>
              <a:t>Goals</a:t>
            </a:r>
            <a:endParaRPr lang="en-US" baseline="30000" dirty="0" smtClean="0"/>
          </a:p>
          <a:p>
            <a:r>
              <a:rPr lang="en-US" dirty="0" smtClean="0"/>
              <a:t>Tissue</a:t>
            </a:r>
            <a:endParaRPr lang="en-US" baseline="30000" dirty="0"/>
          </a:p>
        </p:txBody>
      </p:sp>
    </p:spTree>
    <p:extLst>
      <p:ext uri="{BB962C8B-B14F-4D97-AF65-F5344CB8AC3E}">
        <p14:creationId xmlns:p14="http://schemas.microsoft.com/office/powerpoint/2010/main" val="14451950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Phase </a:t>
            </a:r>
            <a:r>
              <a:rPr lang="en-US" dirty="0" smtClean="0">
                <a:solidFill>
                  <a:srgbClr val="FF0000"/>
                </a:solidFill>
              </a:rPr>
              <a:t>I</a:t>
            </a:r>
            <a:r>
              <a:rPr lang="en-US" dirty="0" smtClean="0"/>
              <a:t> Meniscus Repair</a:t>
            </a:r>
            <a:endParaRPr lang="en-US" dirty="0"/>
          </a:p>
        </p:txBody>
      </p:sp>
      <p:sp>
        <p:nvSpPr>
          <p:cNvPr id="3" name="Content Placeholder 2"/>
          <p:cNvSpPr>
            <a:spLocks noGrp="1"/>
          </p:cNvSpPr>
          <p:nvPr>
            <p:ph idx="1"/>
          </p:nvPr>
        </p:nvSpPr>
        <p:spPr/>
        <p:txBody>
          <a:bodyPr/>
          <a:lstStyle/>
          <a:p>
            <a:r>
              <a:rPr lang="en-US" dirty="0" smtClean="0"/>
              <a:t>1 day to 6-weeks post surgery</a:t>
            </a:r>
          </a:p>
          <a:p>
            <a:r>
              <a:rPr lang="en-US" dirty="0" smtClean="0"/>
              <a:t>Goals</a:t>
            </a:r>
            <a:endParaRPr lang="en-US" baseline="30000" dirty="0" smtClean="0"/>
          </a:p>
          <a:p>
            <a:r>
              <a:rPr lang="en-US" dirty="0" smtClean="0"/>
              <a:t> Tissue</a:t>
            </a:r>
            <a:endParaRPr lang="en-US" baseline="30000" dirty="0"/>
          </a:p>
        </p:txBody>
      </p:sp>
    </p:spTree>
    <p:extLst>
      <p:ext uri="{BB962C8B-B14F-4D97-AF65-F5344CB8AC3E}">
        <p14:creationId xmlns:p14="http://schemas.microsoft.com/office/powerpoint/2010/main" val="20690085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Sports Medicine</a:t>
            </a:r>
            <a:endParaRPr lang="en-US" dirty="0"/>
          </a:p>
        </p:txBody>
      </p:sp>
      <p:sp>
        <p:nvSpPr>
          <p:cNvPr id="3" name="Content Placeholder 2"/>
          <p:cNvSpPr>
            <a:spLocks noGrp="1"/>
          </p:cNvSpPr>
          <p:nvPr>
            <p:ph idx="1"/>
          </p:nvPr>
        </p:nvSpPr>
        <p:spPr/>
        <p:txBody>
          <a:bodyPr>
            <a:normAutofit fontScale="92500" lnSpcReduction="20000"/>
          </a:bodyPr>
          <a:lstStyle/>
          <a:p>
            <a:pPr marL="514350" indent="-514350">
              <a:buFont typeface="+mj-lt"/>
              <a:buAutoNum type="arabicPeriod"/>
            </a:pPr>
            <a:r>
              <a:rPr lang="en-US" b="1" dirty="0"/>
              <a:t>Management of the medical problems of exercising individuals at all ages and all levels of participation.</a:t>
            </a:r>
          </a:p>
          <a:p>
            <a:pPr marL="514350" indent="-514350">
              <a:buFont typeface="+mj-lt"/>
              <a:buAutoNum type="arabicPeriod"/>
            </a:pPr>
            <a:r>
              <a:rPr lang="en-US" b="1" dirty="0"/>
              <a:t>The pathophysiology, biomechanics and optimization of human performance.</a:t>
            </a:r>
          </a:p>
          <a:p>
            <a:pPr marL="514350" indent="-514350">
              <a:buFont typeface="+mj-lt"/>
              <a:buAutoNum type="arabicPeriod"/>
            </a:pPr>
            <a:r>
              <a:rPr lang="en-US" b="1" dirty="0"/>
              <a:t>The use of exercise as a therapeutic modality in the treatment and prevention of disease.</a:t>
            </a:r>
          </a:p>
          <a:p>
            <a:pPr marL="514350" indent="-514350">
              <a:buFont typeface="+mj-lt"/>
              <a:buAutoNum type="arabicPeriod"/>
            </a:pPr>
            <a:r>
              <a:rPr lang="en-US" b="1" dirty="0"/>
              <a:t>The promotion of health and the prevention of disease or injury at a population level.</a:t>
            </a:r>
          </a:p>
          <a:p>
            <a:endParaRPr lang="en-US" dirty="0"/>
          </a:p>
        </p:txBody>
      </p:sp>
    </p:spTree>
    <p:extLst>
      <p:ext uri="{BB962C8B-B14F-4D97-AF65-F5344CB8AC3E}">
        <p14:creationId xmlns:p14="http://schemas.microsoft.com/office/powerpoint/2010/main" val="76817798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Phase I Exercises</a:t>
            </a:r>
            <a:endParaRPr lang="en-US" dirty="0"/>
          </a:p>
        </p:txBody>
      </p:sp>
      <p:pic>
        <p:nvPicPr>
          <p:cNvPr id="8" name="Picture Placeholder 7"/>
          <p:cNvPicPr>
            <a:picLocks noGrp="1" noChangeAspect="1"/>
          </p:cNvPicPr>
          <p:nvPr>
            <p:ph idx="1"/>
          </p:nvPr>
        </p:nvPicPr>
        <p:blipFill>
          <a:blip r:embed="rId3"/>
          <a:srcRect t="-31383" b="-31383"/>
          <a:stretch>
            <a:fillRect/>
          </a:stretch>
        </p:blipFill>
        <p:spPr>
          <a:xfrm>
            <a:off x="4246459" y="-1168034"/>
            <a:ext cx="4897541" cy="6047376"/>
          </a:xfrm>
        </p:spPr>
      </p:pic>
      <p:sp>
        <p:nvSpPr>
          <p:cNvPr id="7" name="Text Placeholder 6"/>
          <p:cNvSpPr>
            <a:spLocks noGrp="1"/>
          </p:cNvSpPr>
          <p:nvPr>
            <p:ph type="body" sz="half" idx="2"/>
          </p:nvPr>
        </p:nvSpPr>
        <p:spPr/>
        <p:txBody>
          <a:bodyPr>
            <a:normAutofit fontScale="92500" lnSpcReduction="20000"/>
          </a:bodyPr>
          <a:lstStyle/>
          <a:p>
            <a:pPr marL="285750" indent="-285750" algn="l">
              <a:buFont typeface="Arial"/>
              <a:buChar char="•"/>
            </a:pPr>
            <a:r>
              <a:rPr lang="en-US" sz="1700" dirty="0" smtClean="0"/>
              <a:t>Modalities for pain and swelling</a:t>
            </a:r>
          </a:p>
          <a:p>
            <a:pPr marL="285750" indent="-285750" algn="l">
              <a:buFont typeface="Arial"/>
              <a:buChar char="•"/>
            </a:pPr>
            <a:r>
              <a:rPr lang="en-US" sz="1700" dirty="0" smtClean="0"/>
              <a:t>QS</a:t>
            </a:r>
          </a:p>
          <a:p>
            <a:pPr marL="285750" indent="-285750" algn="l">
              <a:buFont typeface="Arial"/>
              <a:buChar char="•"/>
            </a:pPr>
            <a:r>
              <a:rPr lang="en-US" sz="1700" dirty="0" smtClean="0"/>
              <a:t>Heel slides</a:t>
            </a:r>
          </a:p>
          <a:p>
            <a:pPr marL="285750" indent="-285750" algn="l">
              <a:buFont typeface="Arial"/>
              <a:buChar char="•"/>
            </a:pPr>
            <a:r>
              <a:rPr lang="en-US" sz="1700" dirty="0" smtClean="0"/>
              <a:t>Terminal knee extensions (TKE)</a:t>
            </a:r>
          </a:p>
          <a:p>
            <a:pPr marL="285750" indent="-285750" algn="l">
              <a:buFont typeface="Arial"/>
              <a:buChar char="•"/>
            </a:pPr>
            <a:r>
              <a:rPr lang="en-US" sz="1700" dirty="0" smtClean="0"/>
              <a:t>Patellar mobilizations</a:t>
            </a:r>
          </a:p>
          <a:p>
            <a:pPr marL="285750" indent="-285750" algn="l">
              <a:buFont typeface="Arial"/>
              <a:buChar char="•"/>
            </a:pPr>
            <a:r>
              <a:rPr lang="en-US" sz="1700" dirty="0" smtClean="0"/>
              <a:t>Gluteal strengthening </a:t>
            </a:r>
          </a:p>
          <a:p>
            <a:pPr marL="285750" indent="-285750" algn="l">
              <a:buFont typeface="Arial"/>
              <a:buChar char="•"/>
            </a:pPr>
            <a:r>
              <a:rPr lang="en-US" sz="1700" dirty="0" smtClean="0"/>
              <a:t>Modalities for quad strength</a:t>
            </a:r>
          </a:p>
          <a:p>
            <a:pPr marL="285750" indent="-285750" algn="l">
              <a:buFont typeface="Arial"/>
              <a:buChar char="•"/>
            </a:pPr>
            <a:r>
              <a:rPr lang="en-US" sz="1700" dirty="0" smtClean="0"/>
              <a:t>Gait Training</a:t>
            </a:r>
          </a:p>
          <a:p>
            <a:pPr marL="285750" indent="-285750">
              <a:buFont typeface="Arial"/>
              <a:buChar char="•"/>
            </a:pPr>
            <a:endParaRPr lang="en-US" dirty="0" smtClean="0"/>
          </a:p>
          <a:p>
            <a:pPr marL="285750" indent="-285750">
              <a:buFont typeface="Arial"/>
              <a:buChar char="•"/>
            </a:pPr>
            <a:endParaRPr lang="en-US" dirty="0"/>
          </a:p>
        </p:txBody>
      </p:sp>
      <p:pic>
        <p:nvPicPr>
          <p:cNvPr id="9" name="Picture 8"/>
          <p:cNvPicPr>
            <a:picLocks noChangeAspect="1"/>
          </p:cNvPicPr>
          <p:nvPr/>
        </p:nvPicPr>
        <p:blipFill>
          <a:blip r:embed="rId4"/>
          <a:stretch>
            <a:fillRect/>
          </a:stretch>
        </p:blipFill>
        <p:spPr>
          <a:xfrm>
            <a:off x="5117285" y="4176123"/>
            <a:ext cx="3234513" cy="2127969"/>
          </a:xfrm>
          <a:prstGeom prst="rect">
            <a:avLst/>
          </a:prstGeom>
        </p:spPr>
      </p:pic>
      <p:sp>
        <p:nvSpPr>
          <p:cNvPr id="10" name="Action Button: Help 9">
            <a:hlinkClick r:id="" action="ppaction://noaction" highlightClick="1"/>
          </p:cNvPr>
          <p:cNvSpPr/>
          <p:nvPr/>
        </p:nvSpPr>
        <p:spPr>
          <a:xfrm>
            <a:off x="6299129" y="4970728"/>
            <a:ext cx="859555" cy="731177"/>
          </a:xfrm>
          <a:prstGeom prst="actionButtonHelp">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4648852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795409" y="166760"/>
            <a:ext cx="7716838" cy="1447800"/>
          </a:xfrm>
        </p:spPr>
        <p:txBody>
          <a:bodyPr/>
          <a:lstStyle/>
          <a:p>
            <a:pPr algn="ctr"/>
            <a:r>
              <a:rPr lang="en-US" dirty="0" smtClean="0">
                <a:solidFill>
                  <a:srgbClr val="FF0000"/>
                </a:solidFill>
              </a:rPr>
              <a:t>Patellar Mobilizations</a:t>
            </a:r>
            <a:endParaRPr lang="en-US" dirty="0">
              <a:solidFill>
                <a:srgbClr val="FF0000"/>
              </a:solidFill>
            </a:endParaRPr>
          </a:p>
        </p:txBody>
      </p:sp>
      <p:pic>
        <p:nvPicPr>
          <p:cNvPr id="6" name="physical therapy guru- patellar mobilization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08000" y="1901169"/>
            <a:ext cx="8128000" cy="4572000"/>
          </a:xfrm>
          <a:prstGeom prst="rect">
            <a:avLst/>
          </a:prstGeom>
          <a:solidFill>
            <a:srgbClr val="FFFFFF">
              <a:shade val="85000"/>
            </a:srgbClr>
          </a:solidFill>
          <a:ln w="88900" cap="sq">
            <a:solidFill>
              <a:srgbClr val="FFFFFF"/>
            </a:solidFill>
            <a:prstDash val="solid"/>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199816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Phase I Rehab</a:t>
            </a:r>
            <a:endParaRPr lang="en-US" dirty="0"/>
          </a:p>
        </p:txBody>
      </p:sp>
      <p:sp>
        <p:nvSpPr>
          <p:cNvPr id="2" name="Text Placeholder 1"/>
          <p:cNvSpPr>
            <a:spLocks noGrp="1"/>
          </p:cNvSpPr>
          <p:nvPr>
            <p:ph type="body" idx="1"/>
          </p:nvPr>
        </p:nvSpPr>
        <p:spPr/>
        <p:txBody>
          <a:bodyPr/>
          <a:lstStyle/>
          <a:p>
            <a:r>
              <a:rPr lang="en-US" dirty="0" smtClean="0"/>
              <a:t>ACL-R</a:t>
            </a:r>
            <a:endParaRPr lang="en-US" dirty="0"/>
          </a:p>
        </p:txBody>
      </p:sp>
      <p:sp>
        <p:nvSpPr>
          <p:cNvPr id="6" name="Content Placeholder 5"/>
          <p:cNvSpPr>
            <a:spLocks noGrp="1"/>
          </p:cNvSpPr>
          <p:nvPr>
            <p:ph sz="half" idx="2"/>
          </p:nvPr>
        </p:nvSpPr>
        <p:spPr/>
        <p:txBody>
          <a:bodyPr/>
          <a:lstStyle/>
          <a:p>
            <a:r>
              <a:rPr lang="en-US" dirty="0" smtClean="0"/>
              <a:t>Precautions</a:t>
            </a:r>
          </a:p>
          <a:p>
            <a:pPr lvl="1"/>
            <a:r>
              <a:rPr lang="en-US" dirty="0" smtClean="0"/>
              <a:t>OKC vs. CKC</a:t>
            </a:r>
          </a:p>
          <a:p>
            <a:pPr lvl="1"/>
            <a:r>
              <a:rPr lang="en-US" dirty="0" smtClean="0"/>
              <a:t>ROM precautions</a:t>
            </a:r>
          </a:p>
          <a:p>
            <a:pPr lvl="1"/>
            <a:r>
              <a:rPr lang="en-US" dirty="0" smtClean="0"/>
              <a:t>WB status</a:t>
            </a:r>
          </a:p>
          <a:p>
            <a:pPr lvl="1"/>
            <a:r>
              <a:rPr lang="en-US" dirty="0" smtClean="0"/>
              <a:t>Brace wear</a:t>
            </a:r>
          </a:p>
          <a:p>
            <a:endParaRPr lang="en-US" dirty="0"/>
          </a:p>
        </p:txBody>
      </p:sp>
      <p:sp>
        <p:nvSpPr>
          <p:cNvPr id="3" name="Text Placeholder 2"/>
          <p:cNvSpPr>
            <a:spLocks noGrp="1"/>
          </p:cNvSpPr>
          <p:nvPr>
            <p:ph type="body" sz="quarter" idx="3"/>
          </p:nvPr>
        </p:nvSpPr>
        <p:spPr/>
        <p:txBody>
          <a:bodyPr/>
          <a:lstStyle/>
          <a:p>
            <a:r>
              <a:rPr lang="en-US" dirty="0" smtClean="0"/>
              <a:t>Meniscus</a:t>
            </a:r>
            <a:endParaRPr lang="en-US" dirty="0"/>
          </a:p>
        </p:txBody>
      </p:sp>
      <p:sp>
        <p:nvSpPr>
          <p:cNvPr id="4" name="Content Placeholder 3"/>
          <p:cNvSpPr>
            <a:spLocks noGrp="1"/>
          </p:cNvSpPr>
          <p:nvPr>
            <p:ph sz="quarter" idx="4"/>
          </p:nvPr>
        </p:nvSpPr>
        <p:spPr/>
        <p:txBody>
          <a:bodyPr/>
          <a:lstStyle/>
          <a:p>
            <a:r>
              <a:rPr lang="en-US" dirty="0" smtClean="0"/>
              <a:t>Precautions</a:t>
            </a:r>
          </a:p>
          <a:p>
            <a:pPr lvl="1"/>
            <a:r>
              <a:rPr lang="en-US" dirty="0" smtClean="0"/>
              <a:t>Limit flexion to 90 degrees</a:t>
            </a:r>
          </a:p>
          <a:p>
            <a:pPr lvl="1"/>
            <a:r>
              <a:rPr lang="en-US" dirty="0" smtClean="0"/>
              <a:t>WB status</a:t>
            </a:r>
          </a:p>
          <a:p>
            <a:pPr lvl="1"/>
            <a:r>
              <a:rPr lang="en-US" dirty="0" smtClean="0"/>
              <a:t>Brace</a:t>
            </a:r>
          </a:p>
          <a:p>
            <a:endParaRPr lang="en-US" dirty="0" smtClean="0"/>
          </a:p>
          <a:p>
            <a:endParaRPr lang="en-US" dirty="0"/>
          </a:p>
        </p:txBody>
      </p:sp>
    </p:spTree>
    <p:extLst>
      <p:ext uri="{BB962C8B-B14F-4D97-AF65-F5344CB8AC3E}">
        <p14:creationId xmlns:p14="http://schemas.microsoft.com/office/powerpoint/2010/main" val="396684508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3"/>
          <a:srcRect l="1862" r="1862"/>
          <a:stretch>
            <a:fillRect/>
          </a:stretch>
        </p:blipFill>
        <p:spPr>
          <a:xfrm>
            <a:off x="354835" y="1316832"/>
            <a:ext cx="7716838" cy="2646922"/>
          </a:xfrm>
        </p:spPr>
      </p:pic>
      <p:sp>
        <p:nvSpPr>
          <p:cNvPr id="2" name="Title 1"/>
          <p:cNvSpPr>
            <a:spLocks noGrp="1"/>
          </p:cNvSpPr>
          <p:nvPr>
            <p:ph type="title" idx="4294967295"/>
          </p:nvPr>
        </p:nvSpPr>
        <p:spPr>
          <a:xfrm>
            <a:off x="1008478" y="213816"/>
            <a:ext cx="7716838" cy="1447800"/>
          </a:xfrm>
        </p:spPr>
        <p:txBody>
          <a:bodyPr/>
          <a:lstStyle/>
          <a:p>
            <a:pPr algn="ctr"/>
            <a:r>
              <a:rPr lang="en-US"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41275" dist="12700" dir="12000000" algn="tl" rotWithShape="0">
                    <a:srgbClr val="000000">
                      <a:alpha val="40000"/>
                    </a:srgbClr>
                  </a:outerShdw>
                </a:effectLst>
              </a:rPr>
              <a:t>Extension Lag</a:t>
            </a:r>
            <a:endParaRPr lang="en-US"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41275" dist="12700" dir="12000000" algn="tl" rotWithShape="0">
                  <a:srgbClr val="000000">
                    <a:alpha val="40000"/>
                  </a:srgbClr>
                </a:outerShdw>
              </a:effectLst>
            </a:endParaRPr>
          </a:p>
        </p:txBody>
      </p:sp>
      <p:pic>
        <p:nvPicPr>
          <p:cNvPr id="5" name="Picture 4"/>
          <p:cNvPicPr>
            <a:picLocks noChangeAspect="1"/>
          </p:cNvPicPr>
          <p:nvPr/>
        </p:nvPicPr>
        <p:blipFill>
          <a:blip r:embed="rId4"/>
          <a:stretch>
            <a:fillRect/>
          </a:stretch>
        </p:blipFill>
        <p:spPr>
          <a:xfrm>
            <a:off x="354835" y="3963754"/>
            <a:ext cx="7716838" cy="2604020"/>
          </a:xfrm>
          <a:prstGeom prst="rect">
            <a:avLst/>
          </a:prstGeom>
        </p:spPr>
      </p:pic>
      <p:cxnSp>
        <p:nvCxnSpPr>
          <p:cNvPr id="7" name="Straight Connector 6"/>
          <p:cNvCxnSpPr/>
          <p:nvPr/>
        </p:nvCxnSpPr>
        <p:spPr>
          <a:xfrm>
            <a:off x="1008478" y="5426110"/>
            <a:ext cx="2873737" cy="115449"/>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9" name="Straight Connector 8"/>
          <p:cNvCxnSpPr/>
          <p:nvPr/>
        </p:nvCxnSpPr>
        <p:spPr>
          <a:xfrm flipV="1">
            <a:off x="3810267" y="5220867"/>
            <a:ext cx="3220125" cy="32069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0" name="&quot;No&quot; Symbol 9"/>
          <p:cNvSpPr/>
          <p:nvPr/>
        </p:nvSpPr>
        <p:spPr>
          <a:xfrm>
            <a:off x="4271172" y="2756958"/>
            <a:ext cx="822960" cy="822960"/>
          </a:xfrm>
          <a:prstGeom prst="noSmoking">
            <a:avLst/>
          </a:prstGeom>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1" name="Smiley Face 10"/>
          <p:cNvSpPr/>
          <p:nvPr/>
        </p:nvSpPr>
        <p:spPr>
          <a:xfrm>
            <a:off x="3983903" y="5744814"/>
            <a:ext cx="822960" cy="822960"/>
          </a:xfrm>
          <a:prstGeom prst="smileyFace">
            <a:avLst/>
          </a:prstGeom>
          <a:solidFill>
            <a:srgbClr val="FFFF00"/>
          </a:solid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295497362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Phase </a:t>
            </a:r>
            <a:r>
              <a:rPr lang="en-US" dirty="0" smtClean="0">
                <a:solidFill>
                  <a:srgbClr val="FF0000"/>
                </a:solidFill>
              </a:rPr>
              <a:t>II</a:t>
            </a:r>
            <a:r>
              <a:rPr lang="en-US" dirty="0" smtClean="0"/>
              <a:t> ACL-R</a:t>
            </a:r>
            <a:endParaRPr lang="en-US" dirty="0"/>
          </a:p>
        </p:txBody>
      </p:sp>
      <p:sp>
        <p:nvSpPr>
          <p:cNvPr id="3" name="Content Placeholder 2"/>
          <p:cNvSpPr>
            <a:spLocks noGrp="1"/>
          </p:cNvSpPr>
          <p:nvPr>
            <p:ph idx="1"/>
          </p:nvPr>
        </p:nvSpPr>
        <p:spPr/>
        <p:txBody>
          <a:bodyPr/>
          <a:lstStyle/>
          <a:p>
            <a:r>
              <a:rPr lang="en-US" dirty="0" smtClean="0"/>
              <a:t>4-10 weeks post-surgery</a:t>
            </a:r>
          </a:p>
          <a:p>
            <a:r>
              <a:rPr lang="en-US" dirty="0" smtClean="0"/>
              <a:t>Goals</a:t>
            </a:r>
            <a:endParaRPr lang="en-US" baseline="30000" dirty="0" smtClean="0"/>
          </a:p>
          <a:p>
            <a:r>
              <a:rPr lang="en-US" dirty="0" smtClean="0"/>
              <a:t>Tissue</a:t>
            </a:r>
            <a:endParaRPr lang="en-US" baseline="30000" dirty="0" smtClean="0"/>
          </a:p>
          <a:p>
            <a:r>
              <a:rPr lang="en-US" dirty="0" smtClean="0"/>
              <a:t>Continue all interventions from phase I</a:t>
            </a:r>
          </a:p>
          <a:p>
            <a:endParaRPr lang="en-US" dirty="0"/>
          </a:p>
        </p:txBody>
      </p:sp>
    </p:spTree>
    <p:extLst>
      <p:ext uri="{BB962C8B-B14F-4D97-AF65-F5344CB8AC3E}">
        <p14:creationId xmlns:p14="http://schemas.microsoft.com/office/powerpoint/2010/main" val="137125728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Phase </a:t>
            </a:r>
            <a:r>
              <a:rPr lang="en-US" dirty="0" smtClean="0">
                <a:solidFill>
                  <a:srgbClr val="FF0000"/>
                </a:solidFill>
              </a:rPr>
              <a:t>II</a:t>
            </a:r>
            <a:r>
              <a:rPr lang="en-US" dirty="0" smtClean="0"/>
              <a:t> Meniscus Repair</a:t>
            </a:r>
            <a:endParaRPr lang="en-US" dirty="0"/>
          </a:p>
        </p:txBody>
      </p:sp>
      <p:sp>
        <p:nvSpPr>
          <p:cNvPr id="3" name="Content Placeholder 2"/>
          <p:cNvSpPr>
            <a:spLocks noGrp="1"/>
          </p:cNvSpPr>
          <p:nvPr>
            <p:ph idx="1"/>
          </p:nvPr>
        </p:nvSpPr>
        <p:spPr/>
        <p:txBody>
          <a:bodyPr/>
          <a:lstStyle/>
          <a:p>
            <a:r>
              <a:rPr lang="en-US" dirty="0"/>
              <a:t>6</a:t>
            </a:r>
            <a:r>
              <a:rPr lang="en-US" dirty="0" smtClean="0"/>
              <a:t> -12 weeks post surgery</a:t>
            </a:r>
          </a:p>
          <a:p>
            <a:r>
              <a:rPr lang="en-US" dirty="0" smtClean="0"/>
              <a:t>Goals</a:t>
            </a:r>
            <a:endParaRPr lang="en-US" baseline="30000" dirty="0" smtClean="0"/>
          </a:p>
          <a:p>
            <a:r>
              <a:rPr lang="en-US" dirty="0" smtClean="0"/>
              <a:t>Tissue</a:t>
            </a:r>
            <a:endParaRPr lang="en-US" baseline="30000" dirty="0" smtClean="0"/>
          </a:p>
          <a:p>
            <a:r>
              <a:rPr lang="en-US" dirty="0" smtClean="0"/>
              <a:t>Continue phase I interventions</a:t>
            </a:r>
          </a:p>
          <a:p>
            <a:endParaRPr lang="en-US" dirty="0"/>
          </a:p>
        </p:txBody>
      </p:sp>
    </p:spTree>
    <p:extLst>
      <p:ext uri="{BB962C8B-B14F-4D97-AF65-F5344CB8AC3E}">
        <p14:creationId xmlns:p14="http://schemas.microsoft.com/office/powerpoint/2010/main" val="250857196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Phase </a:t>
            </a:r>
            <a:r>
              <a:rPr lang="en-US" dirty="0" smtClean="0"/>
              <a:t>II Exercises</a:t>
            </a:r>
            <a:endParaRPr lang="en-US" dirty="0"/>
          </a:p>
        </p:txBody>
      </p:sp>
      <p:sp>
        <p:nvSpPr>
          <p:cNvPr id="6" name="Text Placeholder 5"/>
          <p:cNvSpPr>
            <a:spLocks noGrp="1"/>
          </p:cNvSpPr>
          <p:nvPr>
            <p:ph type="body" sz="half" idx="2"/>
          </p:nvPr>
        </p:nvSpPr>
        <p:spPr/>
        <p:txBody>
          <a:bodyPr/>
          <a:lstStyle/>
          <a:p>
            <a:pPr marL="285750" indent="-285750" algn="l">
              <a:buFont typeface="Arial"/>
              <a:buChar char="•"/>
            </a:pPr>
            <a:r>
              <a:rPr lang="en-US" dirty="0" smtClean="0"/>
              <a:t>Dynamic balance</a:t>
            </a:r>
          </a:p>
          <a:p>
            <a:pPr marL="285750" indent="-285750" algn="l">
              <a:buFont typeface="Arial"/>
              <a:buChar char="•"/>
            </a:pPr>
            <a:r>
              <a:rPr lang="en-US" dirty="0" smtClean="0"/>
              <a:t>CKC activities</a:t>
            </a:r>
          </a:p>
          <a:p>
            <a:pPr marL="742950" lvl="1" indent="-285750">
              <a:buFont typeface="Arial"/>
              <a:buChar char="•"/>
            </a:pPr>
            <a:r>
              <a:rPr lang="en-US" dirty="0" smtClean="0"/>
              <a:t>Squats</a:t>
            </a:r>
          </a:p>
          <a:p>
            <a:pPr marL="742950" lvl="1" indent="-285750">
              <a:buFont typeface="Arial"/>
              <a:buChar char="•"/>
            </a:pPr>
            <a:r>
              <a:rPr lang="en-US" dirty="0" smtClean="0"/>
              <a:t>Calf raises</a:t>
            </a:r>
          </a:p>
          <a:p>
            <a:pPr marL="742950" lvl="1" indent="-285750">
              <a:buFont typeface="Arial"/>
              <a:buChar char="•"/>
            </a:pPr>
            <a:r>
              <a:rPr lang="en-US" dirty="0" smtClean="0"/>
              <a:t>Leg Press</a:t>
            </a:r>
          </a:p>
          <a:p>
            <a:pPr marL="742950" lvl="1" indent="-285750">
              <a:buFont typeface="Arial"/>
              <a:buChar char="•"/>
            </a:pPr>
            <a:r>
              <a:rPr lang="en-US" dirty="0" smtClean="0"/>
              <a:t>Eccentrics</a:t>
            </a:r>
          </a:p>
          <a:p>
            <a:pPr marL="285750" indent="-285750" algn="l">
              <a:buFont typeface="Arial"/>
              <a:buChar char="•"/>
            </a:pPr>
            <a:r>
              <a:rPr lang="en-US" dirty="0" smtClean="0"/>
              <a:t>OKC activities (8-weeks)</a:t>
            </a:r>
          </a:p>
          <a:p>
            <a:pPr marL="742950" lvl="1" indent="-285750">
              <a:buFont typeface="Arial"/>
              <a:buChar char="•"/>
            </a:pPr>
            <a:r>
              <a:rPr lang="en-US" dirty="0" smtClean="0"/>
              <a:t>Ball h/s curl</a:t>
            </a:r>
          </a:p>
          <a:p>
            <a:pPr marL="742950" lvl="1" indent="-285750">
              <a:buFont typeface="Arial"/>
              <a:buChar char="•"/>
            </a:pPr>
            <a:r>
              <a:rPr lang="en-US" dirty="0" smtClean="0"/>
              <a:t>Leg extension machine</a:t>
            </a:r>
          </a:p>
          <a:p>
            <a:pPr marL="285750" indent="-285750" algn="l">
              <a:buFont typeface="Arial"/>
              <a:buChar char="•"/>
            </a:pPr>
            <a:endParaRPr lang="en-US" dirty="0" smtClean="0"/>
          </a:p>
          <a:p>
            <a:pPr marL="285750" indent="-285750" algn="l">
              <a:buFont typeface="Arial"/>
              <a:buChar char="•"/>
            </a:pPr>
            <a:endParaRPr lang="en-US" dirty="0" smtClean="0"/>
          </a:p>
          <a:p>
            <a:pPr marL="285750" indent="-285750" algn="l">
              <a:buFont typeface="Arial"/>
              <a:buChar char="•"/>
            </a:pPr>
            <a:endParaRPr lang="en-US" dirty="0" smtClean="0"/>
          </a:p>
        </p:txBody>
      </p:sp>
      <p:pic>
        <p:nvPicPr>
          <p:cNvPr id="8" name="Picture 7"/>
          <p:cNvPicPr>
            <a:picLocks noChangeAspect="1"/>
          </p:cNvPicPr>
          <p:nvPr/>
        </p:nvPicPr>
        <p:blipFill>
          <a:blip r:embed="rId3"/>
          <a:stretch>
            <a:fillRect/>
          </a:stretch>
        </p:blipFill>
        <p:spPr>
          <a:xfrm>
            <a:off x="4229040" y="3577393"/>
            <a:ext cx="4815533" cy="3081668"/>
          </a:xfrm>
          <a:prstGeom prst="rect">
            <a:avLst/>
          </a:prstGeom>
        </p:spPr>
      </p:pic>
      <p:pic>
        <p:nvPicPr>
          <p:cNvPr id="10" name="Picture 9"/>
          <p:cNvPicPr>
            <a:picLocks noChangeAspect="1"/>
          </p:cNvPicPr>
          <p:nvPr/>
        </p:nvPicPr>
        <p:blipFill>
          <a:blip r:embed="rId4"/>
          <a:stretch>
            <a:fillRect/>
          </a:stretch>
        </p:blipFill>
        <p:spPr>
          <a:xfrm>
            <a:off x="4229040" y="819442"/>
            <a:ext cx="4815533" cy="2757951"/>
          </a:xfrm>
          <a:prstGeom prst="rect">
            <a:avLst/>
          </a:prstGeom>
        </p:spPr>
      </p:pic>
      <p:sp>
        <p:nvSpPr>
          <p:cNvPr id="13" name="Rectangle 12"/>
          <p:cNvSpPr/>
          <p:nvPr/>
        </p:nvSpPr>
        <p:spPr>
          <a:xfrm>
            <a:off x="5183724" y="4475329"/>
            <a:ext cx="654288" cy="17958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t>NCCU/UNC</a:t>
            </a:r>
            <a:endParaRPr lang="en-US" sz="800" dirty="0"/>
          </a:p>
        </p:txBody>
      </p:sp>
      <p:sp>
        <p:nvSpPr>
          <p:cNvPr id="16" name="Rectangle 15"/>
          <p:cNvSpPr/>
          <p:nvPr/>
        </p:nvSpPr>
        <p:spPr>
          <a:xfrm>
            <a:off x="7542010" y="1586606"/>
            <a:ext cx="654288" cy="17958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smtClean="0"/>
              <a:t>NC A&amp;T</a:t>
            </a:r>
            <a:endParaRPr lang="en-US" sz="900" dirty="0"/>
          </a:p>
        </p:txBody>
      </p:sp>
      <p:sp>
        <p:nvSpPr>
          <p:cNvPr id="17" name="Rectangle 16"/>
          <p:cNvSpPr/>
          <p:nvPr/>
        </p:nvSpPr>
        <p:spPr>
          <a:xfrm>
            <a:off x="7542010" y="4654917"/>
            <a:ext cx="654288" cy="17958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Dook</a:t>
            </a:r>
            <a:endParaRPr lang="en-US" sz="1200" dirty="0"/>
          </a:p>
        </p:txBody>
      </p:sp>
      <p:cxnSp>
        <p:nvCxnSpPr>
          <p:cNvPr id="19" name="Straight Connector 18"/>
          <p:cNvCxnSpPr/>
          <p:nvPr/>
        </p:nvCxnSpPr>
        <p:spPr>
          <a:xfrm>
            <a:off x="7542010" y="5131073"/>
            <a:ext cx="654288" cy="192416"/>
          </a:xfrm>
          <a:prstGeom prst="line">
            <a:avLst/>
          </a:prstGeom>
          <a:ln>
            <a:solidFill>
              <a:srgbClr val="DF59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91253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Phase </a:t>
            </a:r>
            <a:r>
              <a:rPr lang="en-US" dirty="0" smtClean="0"/>
              <a:t>II Rehab</a:t>
            </a:r>
            <a:endParaRPr lang="en-US" dirty="0"/>
          </a:p>
        </p:txBody>
      </p:sp>
      <p:sp>
        <p:nvSpPr>
          <p:cNvPr id="2" name="Text Placeholder 1"/>
          <p:cNvSpPr>
            <a:spLocks noGrp="1"/>
          </p:cNvSpPr>
          <p:nvPr>
            <p:ph type="body" idx="1"/>
          </p:nvPr>
        </p:nvSpPr>
        <p:spPr/>
        <p:txBody>
          <a:bodyPr/>
          <a:lstStyle/>
          <a:p>
            <a:r>
              <a:rPr lang="en-US" dirty="0" smtClean="0"/>
              <a:t>ACL-R</a:t>
            </a:r>
            <a:endParaRPr lang="en-US" dirty="0"/>
          </a:p>
        </p:txBody>
      </p:sp>
      <p:sp>
        <p:nvSpPr>
          <p:cNvPr id="6" name="Content Placeholder 5"/>
          <p:cNvSpPr>
            <a:spLocks noGrp="1"/>
          </p:cNvSpPr>
          <p:nvPr>
            <p:ph sz="half" idx="2"/>
          </p:nvPr>
        </p:nvSpPr>
        <p:spPr/>
        <p:txBody>
          <a:bodyPr>
            <a:normAutofit/>
          </a:bodyPr>
          <a:lstStyle/>
          <a:p>
            <a:r>
              <a:rPr lang="en-US" dirty="0" smtClean="0"/>
              <a:t>Precautions</a:t>
            </a:r>
          </a:p>
          <a:p>
            <a:pPr lvl="1"/>
            <a:r>
              <a:rPr lang="en-US" dirty="0" smtClean="0"/>
              <a:t>Graft is at it’s weakest</a:t>
            </a:r>
          </a:p>
          <a:p>
            <a:pPr lvl="1"/>
            <a:r>
              <a:rPr lang="en-US" dirty="0" smtClean="0"/>
              <a:t>Athletes mindset</a:t>
            </a:r>
            <a:endParaRPr lang="en-US" baseline="30000" dirty="0" smtClean="0"/>
          </a:p>
          <a:p>
            <a:pPr lvl="1"/>
            <a:r>
              <a:rPr lang="en-US" dirty="0" smtClean="0"/>
              <a:t>Physician orders</a:t>
            </a:r>
            <a:endParaRPr lang="en-US" baseline="30000" dirty="0" smtClean="0"/>
          </a:p>
          <a:p>
            <a:pPr lvl="1"/>
            <a:endParaRPr lang="en-US" dirty="0" smtClean="0"/>
          </a:p>
          <a:p>
            <a:pPr lvl="1"/>
            <a:endParaRPr lang="en-US" dirty="0"/>
          </a:p>
        </p:txBody>
      </p:sp>
      <p:sp>
        <p:nvSpPr>
          <p:cNvPr id="3" name="Text Placeholder 2"/>
          <p:cNvSpPr>
            <a:spLocks noGrp="1"/>
          </p:cNvSpPr>
          <p:nvPr>
            <p:ph type="body" sz="quarter" idx="3"/>
          </p:nvPr>
        </p:nvSpPr>
        <p:spPr/>
        <p:txBody>
          <a:bodyPr/>
          <a:lstStyle/>
          <a:p>
            <a:r>
              <a:rPr lang="en-US" dirty="0" smtClean="0"/>
              <a:t>Meniscus Repair</a:t>
            </a:r>
            <a:endParaRPr lang="en-US" dirty="0"/>
          </a:p>
        </p:txBody>
      </p:sp>
      <p:sp>
        <p:nvSpPr>
          <p:cNvPr id="4" name="Content Placeholder 3"/>
          <p:cNvSpPr>
            <a:spLocks noGrp="1"/>
          </p:cNvSpPr>
          <p:nvPr>
            <p:ph sz="quarter" idx="4"/>
          </p:nvPr>
        </p:nvSpPr>
        <p:spPr/>
        <p:txBody>
          <a:bodyPr/>
          <a:lstStyle/>
          <a:p>
            <a:r>
              <a:rPr lang="en-US" dirty="0" smtClean="0"/>
              <a:t>Precautions</a:t>
            </a:r>
          </a:p>
          <a:p>
            <a:pPr lvl="1"/>
            <a:r>
              <a:rPr lang="en-US" dirty="0" smtClean="0"/>
              <a:t>Avoid deep knee flexion in CKC</a:t>
            </a:r>
          </a:p>
          <a:p>
            <a:pPr lvl="1"/>
            <a:r>
              <a:rPr lang="en-US" dirty="0" smtClean="0"/>
              <a:t>Brace?</a:t>
            </a:r>
          </a:p>
          <a:p>
            <a:pPr marL="349250" lvl="1" indent="0">
              <a:buNone/>
            </a:pPr>
            <a:endParaRPr lang="en-US" dirty="0"/>
          </a:p>
        </p:txBody>
      </p:sp>
    </p:spTree>
    <p:extLst>
      <p:ext uri="{BB962C8B-B14F-4D97-AF65-F5344CB8AC3E}">
        <p14:creationId xmlns:p14="http://schemas.microsoft.com/office/powerpoint/2010/main" val="214362269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Phase </a:t>
            </a:r>
            <a:r>
              <a:rPr lang="en-US" dirty="0" smtClean="0">
                <a:solidFill>
                  <a:srgbClr val="FF0000"/>
                </a:solidFill>
              </a:rPr>
              <a:t>III </a:t>
            </a:r>
            <a:r>
              <a:rPr lang="en-US" dirty="0" smtClean="0"/>
              <a:t>ACL-R</a:t>
            </a:r>
            <a:endParaRPr lang="en-US" dirty="0">
              <a:solidFill>
                <a:srgbClr val="FF0000"/>
              </a:solidFill>
            </a:endParaRPr>
          </a:p>
        </p:txBody>
      </p:sp>
      <p:sp>
        <p:nvSpPr>
          <p:cNvPr id="3" name="Content Placeholder 2"/>
          <p:cNvSpPr>
            <a:spLocks noGrp="1"/>
          </p:cNvSpPr>
          <p:nvPr>
            <p:ph idx="1"/>
          </p:nvPr>
        </p:nvSpPr>
        <p:spPr/>
        <p:txBody>
          <a:bodyPr/>
          <a:lstStyle/>
          <a:p>
            <a:r>
              <a:rPr lang="en-US" dirty="0" smtClean="0"/>
              <a:t>10-16 weeks post-surgery</a:t>
            </a:r>
          </a:p>
          <a:p>
            <a:r>
              <a:rPr lang="en-US" dirty="0" smtClean="0"/>
              <a:t>Goals</a:t>
            </a:r>
          </a:p>
          <a:p>
            <a:r>
              <a:rPr lang="en-US" dirty="0" smtClean="0"/>
              <a:t>Tissue</a:t>
            </a:r>
          </a:p>
          <a:p>
            <a:r>
              <a:rPr lang="en-US" dirty="0" smtClean="0"/>
              <a:t>Continue all interventions from phase II</a:t>
            </a:r>
          </a:p>
          <a:p>
            <a:pPr lvl="1"/>
            <a:endParaRPr lang="en-US" dirty="0"/>
          </a:p>
        </p:txBody>
      </p:sp>
    </p:spTree>
    <p:extLst>
      <p:ext uri="{BB962C8B-B14F-4D97-AF65-F5344CB8AC3E}">
        <p14:creationId xmlns:p14="http://schemas.microsoft.com/office/powerpoint/2010/main" val="350119775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Phase </a:t>
            </a:r>
            <a:r>
              <a:rPr lang="en-US" dirty="0" smtClean="0">
                <a:solidFill>
                  <a:srgbClr val="FF0000"/>
                </a:solidFill>
              </a:rPr>
              <a:t>III</a:t>
            </a:r>
            <a:r>
              <a:rPr lang="en-US" dirty="0" smtClean="0"/>
              <a:t> Meniscus Repair</a:t>
            </a:r>
            <a:endParaRPr lang="en-US" dirty="0"/>
          </a:p>
        </p:txBody>
      </p:sp>
      <p:sp>
        <p:nvSpPr>
          <p:cNvPr id="3" name="Content Placeholder 2"/>
          <p:cNvSpPr>
            <a:spLocks noGrp="1"/>
          </p:cNvSpPr>
          <p:nvPr>
            <p:ph idx="1"/>
          </p:nvPr>
        </p:nvSpPr>
        <p:spPr/>
        <p:txBody>
          <a:bodyPr/>
          <a:lstStyle/>
          <a:p>
            <a:r>
              <a:rPr lang="en-US" dirty="0" smtClean="0"/>
              <a:t>12-16 weeks post surgery</a:t>
            </a:r>
          </a:p>
          <a:p>
            <a:r>
              <a:rPr lang="en-US" dirty="0" smtClean="0"/>
              <a:t>Goals</a:t>
            </a:r>
          </a:p>
          <a:p>
            <a:r>
              <a:rPr lang="en-US" dirty="0" smtClean="0"/>
              <a:t>Tissue</a:t>
            </a:r>
            <a:endParaRPr lang="en-US" dirty="0"/>
          </a:p>
        </p:txBody>
      </p:sp>
    </p:spTree>
    <p:extLst>
      <p:ext uri="{BB962C8B-B14F-4D97-AF65-F5344CB8AC3E}">
        <p14:creationId xmlns:p14="http://schemas.microsoft.com/office/powerpoint/2010/main" val="19208613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826381" y="198362"/>
            <a:ext cx="5225143" cy="563638"/>
          </a:xfrm>
        </p:spPr>
        <p:txBody>
          <a:bodyPr/>
          <a:lstStyle/>
          <a:p>
            <a:pPr algn="ctr"/>
            <a:r>
              <a:rPr lang="en-US" dirty="0" smtClean="0">
                <a:solidFill>
                  <a:srgbClr val="000000"/>
                </a:solidFill>
              </a:rPr>
              <a:t>Quick Review</a:t>
            </a:r>
            <a:endParaRPr lang="en-US" dirty="0">
              <a:solidFill>
                <a:srgbClr val="000000"/>
              </a:solidFill>
            </a:endParaRPr>
          </a:p>
        </p:txBody>
      </p:sp>
      <p:pic>
        <p:nvPicPr>
          <p:cNvPr id="4" name="Picture 3"/>
          <p:cNvPicPr>
            <a:picLocks noChangeAspect="1"/>
          </p:cNvPicPr>
          <p:nvPr/>
        </p:nvPicPr>
        <p:blipFill>
          <a:blip r:embed="rId3"/>
          <a:stretch>
            <a:fillRect/>
          </a:stretch>
        </p:blipFill>
        <p:spPr>
          <a:xfrm>
            <a:off x="1167190" y="993623"/>
            <a:ext cx="6350000" cy="5245100"/>
          </a:xfrm>
          <a:prstGeom prst="rect">
            <a:avLst/>
          </a:prstGeom>
        </p:spPr>
      </p:pic>
      <p:cxnSp>
        <p:nvCxnSpPr>
          <p:cNvPr id="6" name="Straight Connector 5"/>
          <p:cNvCxnSpPr/>
          <p:nvPr/>
        </p:nvCxnSpPr>
        <p:spPr>
          <a:xfrm flipH="1">
            <a:off x="2213429" y="1693333"/>
            <a:ext cx="12095" cy="372533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V="1">
            <a:off x="3592286" y="3676952"/>
            <a:ext cx="737809" cy="641048"/>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V="1">
            <a:off x="4838095" y="2945191"/>
            <a:ext cx="362857" cy="35076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V="1">
            <a:off x="5660571" y="3616173"/>
            <a:ext cx="1771952" cy="60779"/>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H="1">
            <a:off x="5660571" y="2860524"/>
            <a:ext cx="1856619"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5660571" y="4487333"/>
            <a:ext cx="1856619" cy="24191"/>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2914916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Phase III Exercises</a:t>
            </a:r>
            <a:endParaRPr lang="en-US" dirty="0"/>
          </a:p>
        </p:txBody>
      </p:sp>
      <p:sp>
        <p:nvSpPr>
          <p:cNvPr id="6" name="Text Placeholder 5"/>
          <p:cNvSpPr>
            <a:spLocks noGrp="1"/>
          </p:cNvSpPr>
          <p:nvPr>
            <p:ph type="body" sz="half" idx="2"/>
          </p:nvPr>
        </p:nvSpPr>
        <p:spPr/>
        <p:txBody>
          <a:bodyPr/>
          <a:lstStyle/>
          <a:p>
            <a:pPr marL="285750" indent="-285750" algn="l">
              <a:buFont typeface="Arial"/>
              <a:buChar char="•"/>
            </a:pPr>
            <a:r>
              <a:rPr lang="en-US" dirty="0" smtClean="0"/>
              <a:t>Isokinetic Testing</a:t>
            </a:r>
          </a:p>
          <a:p>
            <a:pPr marL="285750" indent="-285750" algn="l">
              <a:buFont typeface="Arial"/>
              <a:buChar char="•"/>
            </a:pPr>
            <a:r>
              <a:rPr lang="en-US" dirty="0" smtClean="0"/>
              <a:t>Running </a:t>
            </a:r>
            <a:r>
              <a:rPr lang="en-US" sz="1400" dirty="0" smtClean="0"/>
              <a:t>(Are they </a:t>
            </a:r>
            <a:r>
              <a:rPr lang="en-US" sz="1400" b="1" i="1" dirty="0" smtClean="0">
                <a:solidFill>
                  <a:srgbClr val="FF0000"/>
                </a:solidFill>
              </a:rPr>
              <a:t>ready</a:t>
            </a:r>
            <a:r>
              <a:rPr lang="en-US" sz="1400" dirty="0" smtClean="0">
                <a:solidFill>
                  <a:srgbClr val="FF0000"/>
                </a:solidFill>
              </a:rPr>
              <a:t> </a:t>
            </a:r>
            <a:r>
              <a:rPr lang="en-US" sz="1400" dirty="0" smtClean="0"/>
              <a:t>to run?)</a:t>
            </a:r>
          </a:p>
          <a:p>
            <a:pPr marL="285750" indent="-285750" algn="l">
              <a:buFont typeface="Arial"/>
              <a:buChar char="•"/>
            </a:pPr>
            <a:r>
              <a:rPr lang="en-US" dirty="0" smtClean="0"/>
              <a:t>Light agility</a:t>
            </a:r>
          </a:p>
          <a:p>
            <a:pPr marL="285750" indent="-285750" algn="l">
              <a:buFont typeface="Arial"/>
              <a:buChar char="•"/>
            </a:pPr>
            <a:r>
              <a:rPr lang="en-US" dirty="0" smtClean="0"/>
              <a:t>Begin Olympic lifts</a:t>
            </a:r>
          </a:p>
          <a:p>
            <a:pPr marL="285750" indent="-285750" algn="l">
              <a:buFont typeface="Arial"/>
              <a:buChar char="•"/>
            </a:pPr>
            <a:r>
              <a:rPr lang="en-US" dirty="0" smtClean="0"/>
              <a:t>Cardiovascular training</a:t>
            </a:r>
          </a:p>
          <a:p>
            <a:pPr marL="285750" indent="-285750" algn="l">
              <a:buFont typeface="Arial"/>
              <a:buChar char="•"/>
            </a:pPr>
            <a:r>
              <a:rPr lang="en-US" dirty="0" smtClean="0"/>
              <a:t>Strength training for power</a:t>
            </a:r>
          </a:p>
          <a:p>
            <a:pPr marL="285750" indent="-285750" algn="l">
              <a:buFont typeface="Arial"/>
              <a:buChar char="•"/>
            </a:pPr>
            <a:r>
              <a:rPr lang="en-US" dirty="0" smtClean="0"/>
              <a:t>Strength coach assistance?</a:t>
            </a:r>
          </a:p>
          <a:p>
            <a:pPr marL="285750" indent="-285750" algn="l">
              <a:buFont typeface="Arial"/>
              <a:buChar char="•"/>
            </a:pPr>
            <a:endParaRPr lang="en-US" dirty="0"/>
          </a:p>
        </p:txBody>
      </p:sp>
      <p:pic>
        <p:nvPicPr>
          <p:cNvPr id="8" name="Picture 7"/>
          <p:cNvPicPr>
            <a:picLocks noChangeAspect="1"/>
          </p:cNvPicPr>
          <p:nvPr/>
        </p:nvPicPr>
        <p:blipFill>
          <a:blip r:embed="rId5"/>
          <a:stretch>
            <a:fillRect/>
          </a:stretch>
        </p:blipFill>
        <p:spPr>
          <a:xfrm>
            <a:off x="4205958" y="4235588"/>
            <a:ext cx="2330473" cy="2155563"/>
          </a:xfrm>
          <a:prstGeom prst="rect">
            <a:avLst/>
          </a:prstGeom>
        </p:spPr>
      </p:pic>
      <p:pic>
        <p:nvPicPr>
          <p:cNvPr id="9" name="Picture 8"/>
          <p:cNvPicPr>
            <a:picLocks noChangeAspect="1"/>
          </p:cNvPicPr>
          <p:nvPr/>
        </p:nvPicPr>
        <p:blipFill>
          <a:blip r:embed="rId6"/>
          <a:stretch>
            <a:fillRect/>
          </a:stretch>
        </p:blipFill>
        <p:spPr>
          <a:xfrm>
            <a:off x="6155368" y="4235588"/>
            <a:ext cx="2988632" cy="2622412"/>
          </a:xfrm>
          <a:prstGeom prst="rect">
            <a:avLst/>
          </a:prstGeom>
        </p:spPr>
      </p:pic>
      <p:pic>
        <p:nvPicPr>
          <p:cNvPr id="3" name="Top Agility Ladder Drills - Quickness Drills - Ladder Drills for basketball.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7"/>
          <a:stretch>
            <a:fillRect/>
          </a:stretch>
        </p:blipFill>
        <p:spPr>
          <a:xfrm>
            <a:off x="4225096" y="-1"/>
            <a:ext cx="4875589" cy="3973647"/>
          </a:xfrm>
        </p:spPr>
      </p:pic>
    </p:spTree>
    <p:extLst>
      <p:ext uri="{BB962C8B-B14F-4D97-AF65-F5344CB8AC3E}">
        <p14:creationId xmlns:p14="http://schemas.microsoft.com/office/powerpoint/2010/main" val="21527890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Phase III Rehab</a:t>
            </a:r>
            <a:endParaRPr lang="en-US" dirty="0"/>
          </a:p>
        </p:txBody>
      </p:sp>
      <p:sp>
        <p:nvSpPr>
          <p:cNvPr id="2" name="Text Placeholder 1"/>
          <p:cNvSpPr>
            <a:spLocks noGrp="1"/>
          </p:cNvSpPr>
          <p:nvPr>
            <p:ph type="body" idx="1"/>
          </p:nvPr>
        </p:nvSpPr>
        <p:spPr/>
        <p:txBody>
          <a:bodyPr/>
          <a:lstStyle/>
          <a:p>
            <a:r>
              <a:rPr lang="en-US" dirty="0" smtClean="0"/>
              <a:t>ACL-R</a:t>
            </a:r>
            <a:endParaRPr lang="en-US" dirty="0"/>
          </a:p>
        </p:txBody>
      </p:sp>
      <p:sp>
        <p:nvSpPr>
          <p:cNvPr id="6" name="Content Placeholder 5"/>
          <p:cNvSpPr>
            <a:spLocks noGrp="1"/>
          </p:cNvSpPr>
          <p:nvPr>
            <p:ph sz="half" idx="2"/>
          </p:nvPr>
        </p:nvSpPr>
        <p:spPr/>
        <p:txBody>
          <a:bodyPr>
            <a:normAutofit fontScale="92500" lnSpcReduction="20000"/>
          </a:bodyPr>
          <a:lstStyle/>
          <a:p>
            <a:pPr>
              <a:buFont typeface="Wingdings" charset="2"/>
              <a:buChar char="Ø"/>
            </a:pPr>
            <a:r>
              <a:rPr lang="en-US" dirty="0" smtClean="0"/>
              <a:t>Precautions</a:t>
            </a:r>
          </a:p>
          <a:p>
            <a:pPr lvl="1">
              <a:buFont typeface="Wingdings" charset="2"/>
              <a:buChar char="Ø"/>
            </a:pPr>
            <a:r>
              <a:rPr lang="en-US" dirty="0" smtClean="0"/>
              <a:t>Wait for surgeons clearance for impact activities</a:t>
            </a:r>
          </a:p>
          <a:p>
            <a:pPr>
              <a:buFont typeface="Wingdings" charset="2"/>
              <a:buChar char="Ø"/>
            </a:pPr>
            <a:r>
              <a:rPr lang="en-US" dirty="0" smtClean="0"/>
              <a:t>Notes</a:t>
            </a:r>
          </a:p>
          <a:p>
            <a:pPr lvl="1">
              <a:buClr>
                <a:srgbClr val="FFFF00"/>
              </a:buClr>
              <a:buFont typeface="Wingdings" charset="2"/>
              <a:buChar char="Ø"/>
            </a:pPr>
            <a:r>
              <a:rPr lang="en-US" dirty="0" smtClean="0"/>
              <a:t>Continue to </a:t>
            </a:r>
            <a:r>
              <a:rPr lang="en-US" b="1" u="sng" dirty="0" smtClean="0"/>
              <a:t>challenge</a:t>
            </a:r>
            <a:r>
              <a:rPr lang="en-US" dirty="0" smtClean="0"/>
              <a:t> athlete</a:t>
            </a:r>
            <a:endParaRPr lang="en-US" baseline="30000" dirty="0" smtClean="0"/>
          </a:p>
          <a:p>
            <a:pPr lvl="1">
              <a:buFont typeface="Wingdings" charset="2"/>
              <a:buChar char="Ø"/>
            </a:pPr>
            <a:r>
              <a:rPr lang="en-US" i="1" dirty="0" smtClean="0">
                <a:solidFill>
                  <a:srgbClr val="FF0000"/>
                </a:solidFill>
              </a:rPr>
              <a:t>SLIGHT</a:t>
            </a:r>
            <a:r>
              <a:rPr lang="en-US" dirty="0" smtClean="0">
                <a:solidFill>
                  <a:srgbClr val="FF0000"/>
                </a:solidFill>
              </a:rPr>
              <a:t> </a:t>
            </a:r>
            <a:r>
              <a:rPr lang="en-US" dirty="0" smtClean="0"/>
              <a:t>Soreness and swelling normal</a:t>
            </a:r>
            <a:endParaRPr lang="en-US" dirty="0"/>
          </a:p>
        </p:txBody>
      </p:sp>
      <p:sp>
        <p:nvSpPr>
          <p:cNvPr id="3" name="Text Placeholder 2"/>
          <p:cNvSpPr>
            <a:spLocks noGrp="1"/>
          </p:cNvSpPr>
          <p:nvPr>
            <p:ph type="body" sz="quarter" idx="3"/>
          </p:nvPr>
        </p:nvSpPr>
        <p:spPr/>
        <p:txBody>
          <a:bodyPr/>
          <a:lstStyle/>
          <a:p>
            <a:r>
              <a:rPr lang="en-US" dirty="0" smtClean="0"/>
              <a:t>Meniscus Repair</a:t>
            </a:r>
            <a:endParaRPr lang="en-US" dirty="0"/>
          </a:p>
        </p:txBody>
      </p:sp>
      <p:sp>
        <p:nvSpPr>
          <p:cNvPr id="4" name="Content Placeholder 3"/>
          <p:cNvSpPr>
            <a:spLocks noGrp="1"/>
          </p:cNvSpPr>
          <p:nvPr>
            <p:ph sz="quarter" idx="4"/>
          </p:nvPr>
        </p:nvSpPr>
        <p:spPr/>
        <p:txBody>
          <a:bodyPr/>
          <a:lstStyle/>
          <a:p>
            <a:pPr>
              <a:buFont typeface="Wingdings" charset="2"/>
              <a:buChar char="Ø"/>
            </a:pPr>
            <a:r>
              <a:rPr lang="en-US" dirty="0" smtClean="0"/>
              <a:t>Precautions</a:t>
            </a:r>
          </a:p>
          <a:p>
            <a:pPr lvl="1">
              <a:buFont typeface="Wingdings" charset="2"/>
              <a:buChar char="Ø"/>
            </a:pPr>
            <a:r>
              <a:rPr lang="en-US" dirty="0" smtClean="0"/>
              <a:t>Surgeon clearance for:</a:t>
            </a:r>
            <a:endParaRPr lang="en-US" dirty="0"/>
          </a:p>
          <a:p>
            <a:pPr lvl="2">
              <a:buFont typeface="Wingdings" charset="2"/>
              <a:buChar char="Ø"/>
            </a:pPr>
            <a:r>
              <a:rPr lang="en-US" dirty="0" smtClean="0"/>
              <a:t>CKC exercises with flexion &gt;60</a:t>
            </a:r>
            <a:r>
              <a:rPr lang="en-US" baseline="30000" dirty="0" smtClean="0"/>
              <a:t>o</a:t>
            </a:r>
          </a:p>
          <a:p>
            <a:pPr lvl="2">
              <a:buFont typeface="Wingdings" charset="2"/>
              <a:buChar char="Ø"/>
            </a:pPr>
            <a:r>
              <a:rPr lang="en-US" dirty="0" smtClean="0"/>
              <a:t>Sports specific drills</a:t>
            </a:r>
            <a:endParaRPr lang="en-US" dirty="0"/>
          </a:p>
        </p:txBody>
      </p:sp>
    </p:spTree>
    <p:extLst>
      <p:ext uri="{BB962C8B-B14F-4D97-AF65-F5344CB8AC3E}">
        <p14:creationId xmlns:p14="http://schemas.microsoft.com/office/powerpoint/2010/main" val="257742350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Phase </a:t>
            </a:r>
            <a:r>
              <a:rPr lang="en-US" dirty="0" smtClean="0">
                <a:solidFill>
                  <a:srgbClr val="FF0000"/>
                </a:solidFill>
              </a:rPr>
              <a:t>IV</a:t>
            </a:r>
            <a:r>
              <a:rPr lang="en-US" dirty="0" smtClean="0"/>
              <a:t> ACL-R</a:t>
            </a:r>
            <a:endParaRPr lang="en-US" dirty="0"/>
          </a:p>
        </p:txBody>
      </p:sp>
      <p:sp>
        <p:nvSpPr>
          <p:cNvPr id="3" name="Content Placeholder 2"/>
          <p:cNvSpPr>
            <a:spLocks noGrp="1"/>
          </p:cNvSpPr>
          <p:nvPr>
            <p:ph idx="1"/>
          </p:nvPr>
        </p:nvSpPr>
        <p:spPr/>
        <p:txBody>
          <a:bodyPr/>
          <a:lstStyle/>
          <a:p>
            <a:r>
              <a:rPr lang="en-US" dirty="0" smtClean="0"/>
              <a:t>16-24 weeks post surgery</a:t>
            </a:r>
          </a:p>
          <a:p>
            <a:r>
              <a:rPr lang="en-US" dirty="0" smtClean="0"/>
              <a:t>Goals</a:t>
            </a:r>
          </a:p>
          <a:p>
            <a:r>
              <a:rPr lang="en-US" dirty="0" smtClean="0"/>
              <a:t>Tissue</a:t>
            </a:r>
          </a:p>
          <a:p>
            <a:endParaRPr lang="en-US" dirty="0"/>
          </a:p>
        </p:txBody>
      </p:sp>
    </p:spTree>
    <p:extLst>
      <p:ext uri="{BB962C8B-B14F-4D97-AF65-F5344CB8AC3E}">
        <p14:creationId xmlns:p14="http://schemas.microsoft.com/office/powerpoint/2010/main" val="192021811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Phase </a:t>
            </a:r>
            <a:r>
              <a:rPr lang="en-US" dirty="0" smtClean="0">
                <a:solidFill>
                  <a:srgbClr val="FF0000"/>
                </a:solidFill>
              </a:rPr>
              <a:t>IV</a:t>
            </a:r>
            <a:r>
              <a:rPr lang="en-US" dirty="0" smtClean="0"/>
              <a:t> Meniscus Repair</a:t>
            </a:r>
            <a:endParaRPr lang="en-US" dirty="0"/>
          </a:p>
        </p:txBody>
      </p:sp>
      <p:sp>
        <p:nvSpPr>
          <p:cNvPr id="3" name="Content Placeholder 2"/>
          <p:cNvSpPr>
            <a:spLocks noGrp="1"/>
          </p:cNvSpPr>
          <p:nvPr>
            <p:ph idx="1"/>
          </p:nvPr>
        </p:nvSpPr>
        <p:spPr/>
        <p:txBody>
          <a:bodyPr/>
          <a:lstStyle/>
          <a:p>
            <a:pPr>
              <a:buFont typeface="Arial"/>
              <a:buChar char="•"/>
            </a:pPr>
            <a:r>
              <a:rPr lang="en-US" dirty="0" smtClean="0"/>
              <a:t>16-weeks post surgery to full RTP.</a:t>
            </a:r>
          </a:p>
          <a:p>
            <a:r>
              <a:rPr lang="en-US" dirty="0" smtClean="0"/>
              <a:t>Goal</a:t>
            </a:r>
            <a:endParaRPr lang="en-US" baseline="30000" dirty="0" smtClean="0"/>
          </a:p>
          <a:p>
            <a:r>
              <a:rPr lang="en-US" dirty="0" smtClean="0"/>
              <a:t>Tissue</a:t>
            </a:r>
            <a:endParaRPr lang="en-US" baseline="30000" dirty="0" smtClean="0"/>
          </a:p>
          <a:p>
            <a:pPr marL="0" indent="0">
              <a:buNone/>
            </a:pPr>
            <a:endParaRPr lang="en-US" dirty="0"/>
          </a:p>
        </p:txBody>
      </p:sp>
    </p:spTree>
    <p:extLst>
      <p:ext uri="{BB962C8B-B14F-4D97-AF65-F5344CB8AC3E}">
        <p14:creationId xmlns:p14="http://schemas.microsoft.com/office/powerpoint/2010/main" val="94786201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Phase IV </a:t>
            </a:r>
            <a:r>
              <a:rPr lang="en-US" dirty="0" smtClean="0"/>
              <a:t>Exercises</a:t>
            </a:r>
            <a:endParaRPr lang="en-US" dirty="0"/>
          </a:p>
        </p:txBody>
      </p:sp>
      <p:sp>
        <p:nvSpPr>
          <p:cNvPr id="11" name="Text Placeholder 10"/>
          <p:cNvSpPr>
            <a:spLocks noGrp="1"/>
          </p:cNvSpPr>
          <p:nvPr>
            <p:ph idx="1"/>
          </p:nvPr>
        </p:nvSpPr>
        <p:spPr/>
        <p:txBody>
          <a:bodyPr/>
          <a:lstStyle/>
          <a:p>
            <a:pPr marL="285750" indent="-285750">
              <a:buFont typeface="Arial"/>
              <a:buChar char="•"/>
            </a:pPr>
            <a:r>
              <a:rPr lang="en-US" sz="2500" dirty="0" smtClean="0"/>
              <a:t>Aggressive </a:t>
            </a:r>
            <a:r>
              <a:rPr lang="en-US" sz="2500" dirty="0"/>
              <a:t>agility</a:t>
            </a:r>
          </a:p>
          <a:p>
            <a:pPr marL="285750" indent="-285750">
              <a:buFont typeface="Arial"/>
              <a:buChar char="•"/>
            </a:pPr>
            <a:r>
              <a:rPr lang="en-US" sz="2500" dirty="0"/>
              <a:t>Increased running distances and intensity</a:t>
            </a:r>
          </a:p>
          <a:p>
            <a:pPr marL="285750" indent="-285750">
              <a:buFont typeface="Arial"/>
              <a:buChar char="•"/>
            </a:pPr>
            <a:r>
              <a:rPr lang="en-US" sz="2500" dirty="0"/>
              <a:t>Full return to Olympic </a:t>
            </a:r>
            <a:r>
              <a:rPr lang="en-US" sz="2500" dirty="0" smtClean="0"/>
              <a:t>lifts</a:t>
            </a:r>
          </a:p>
          <a:p>
            <a:pPr marL="285750" indent="-285750">
              <a:buFont typeface="Arial"/>
              <a:buChar char="•"/>
            </a:pPr>
            <a:r>
              <a:rPr lang="en-US" sz="2500" dirty="0" smtClean="0"/>
              <a:t>Functional tests</a:t>
            </a:r>
          </a:p>
          <a:p>
            <a:pPr marL="285750" indent="-285750">
              <a:buFont typeface="Arial"/>
              <a:buChar char="•"/>
            </a:pPr>
            <a:r>
              <a:rPr lang="en-US" sz="2500" dirty="0" smtClean="0"/>
              <a:t>Plyometrics</a:t>
            </a:r>
            <a:endParaRPr lang="en-US" sz="2500" dirty="0"/>
          </a:p>
          <a:p>
            <a:endParaRPr lang="en-US" dirty="0"/>
          </a:p>
        </p:txBody>
      </p:sp>
    </p:spTree>
    <p:extLst>
      <p:ext uri="{BB962C8B-B14F-4D97-AF65-F5344CB8AC3E}">
        <p14:creationId xmlns:p14="http://schemas.microsoft.com/office/powerpoint/2010/main" val="466777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half" idx="4294967295"/>
          </p:nvPr>
        </p:nvSpPr>
        <p:spPr>
          <a:xfrm>
            <a:off x="5192713" y="2547938"/>
            <a:ext cx="3951287" cy="3700462"/>
          </a:xfrm>
        </p:spPr>
        <p:txBody>
          <a:bodyPr/>
          <a:lstStyle/>
          <a:p>
            <a:pPr marL="285750" indent="-285750">
              <a:buFont typeface="Arial"/>
              <a:buChar char="•"/>
            </a:pPr>
            <a:endParaRPr lang="en-US" dirty="0" smtClean="0"/>
          </a:p>
          <a:p>
            <a:pPr marL="285750" indent="-285750">
              <a:buFont typeface="Arial"/>
              <a:buChar char="•"/>
            </a:pPr>
            <a:endParaRPr lang="en-US" dirty="0"/>
          </a:p>
        </p:txBody>
      </p:sp>
      <p:graphicFrame>
        <p:nvGraphicFramePr>
          <p:cNvPr id="7" name="Picture Placeholder 6"/>
          <p:cNvGraphicFramePr>
            <a:graphicFrameLocks noGrp="1"/>
          </p:cNvGraphicFramePr>
          <p:nvPr>
            <p:ph type="pic" idx="4294967295"/>
            <p:extLst>
              <p:ext uri="{D42A27DB-BD31-4B8C-83A1-F6EECF244321}">
                <p14:modId xmlns:p14="http://schemas.microsoft.com/office/powerpoint/2010/main" val="2147154934"/>
              </p:ext>
            </p:extLst>
          </p:nvPr>
        </p:nvGraphicFramePr>
        <p:xfrm>
          <a:off x="192438" y="1282769"/>
          <a:ext cx="3117490" cy="2318375"/>
        </p:xfrm>
        <a:graphic>
          <a:graphicData uri="http://schemas.openxmlformats.org/drawingml/2006/table">
            <a:tbl>
              <a:tblPr firstRow="1" bandRow="1">
                <a:tableStyleId>{5C22544A-7EE6-4342-B048-85BDC9FD1C3A}</a:tableStyleId>
              </a:tblPr>
              <a:tblGrid>
                <a:gridCol w="1629306">
                  <a:extLst>
                    <a:ext uri="{9D8B030D-6E8A-4147-A177-3AD203B41FA5}">
                      <a16:colId xmlns:a16="http://schemas.microsoft.com/office/drawing/2014/main" val="20000"/>
                    </a:ext>
                  </a:extLst>
                </a:gridCol>
                <a:gridCol w="1488184">
                  <a:extLst>
                    <a:ext uri="{9D8B030D-6E8A-4147-A177-3AD203B41FA5}">
                      <a16:colId xmlns:a16="http://schemas.microsoft.com/office/drawing/2014/main" val="20001"/>
                    </a:ext>
                  </a:extLst>
                </a:gridCol>
              </a:tblGrid>
              <a:tr h="649145">
                <a:tc>
                  <a:txBody>
                    <a:bodyPr/>
                    <a:lstStyle/>
                    <a:p>
                      <a:r>
                        <a:rPr lang="en-US" dirty="0" smtClean="0"/>
                        <a:t>Plyometric Phase</a:t>
                      </a:r>
                      <a:endParaRPr lang="en-US" dirty="0"/>
                    </a:p>
                  </a:txBody>
                  <a:tcPr/>
                </a:tc>
                <a:tc>
                  <a:txBody>
                    <a:bodyPr/>
                    <a:lstStyle/>
                    <a:p>
                      <a:r>
                        <a:rPr lang="en-US" dirty="0" smtClean="0"/>
                        <a:t>Volume</a:t>
                      </a:r>
                      <a:r>
                        <a:rPr lang="en-US" baseline="0" dirty="0" smtClean="0"/>
                        <a:t> (# of Jumps)</a:t>
                      </a:r>
                      <a:endParaRPr lang="en-US" dirty="0"/>
                    </a:p>
                  </a:txBody>
                  <a:tcPr/>
                </a:tc>
                <a:extLst>
                  <a:ext uri="{0D108BD9-81ED-4DB2-BD59-A6C34878D82A}">
                    <a16:rowId xmlns:a16="http://schemas.microsoft.com/office/drawing/2014/main" val="10000"/>
                  </a:ext>
                </a:extLst>
              </a:tr>
              <a:tr h="649145">
                <a:tc>
                  <a:txBody>
                    <a:bodyPr/>
                    <a:lstStyle/>
                    <a:p>
                      <a:r>
                        <a:rPr lang="en-US" dirty="0" smtClean="0"/>
                        <a:t>Early</a:t>
                      </a:r>
                      <a:r>
                        <a:rPr lang="en-US" baseline="0" dirty="0" smtClean="0"/>
                        <a:t>/beginner</a:t>
                      </a:r>
                      <a:endParaRPr lang="en-US" dirty="0"/>
                    </a:p>
                  </a:txBody>
                  <a:tcPr/>
                </a:tc>
                <a:tc>
                  <a:txBody>
                    <a:bodyPr/>
                    <a:lstStyle/>
                    <a:p>
                      <a:r>
                        <a:rPr lang="en-US" dirty="0" smtClean="0"/>
                        <a:t>80-100</a:t>
                      </a:r>
                      <a:endParaRPr lang="en-US" dirty="0"/>
                    </a:p>
                  </a:txBody>
                  <a:tcPr/>
                </a:tc>
                <a:extLst>
                  <a:ext uri="{0D108BD9-81ED-4DB2-BD59-A6C34878D82A}">
                    <a16:rowId xmlns:a16="http://schemas.microsoft.com/office/drawing/2014/main" val="10001"/>
                  </a:ext>
                </a:extLst>
              </a:tr>
              <a:tr h="649145">
                <a:tc>
                  <a:txBody>
                    <a:bodyPr/>
                    <a:lstStyle/>
                    <a:p>
                      <a:r>
                        <a:rPr lang="en-US" dirty="0" smtClean="0"/>
                        <a:t>Intermediate</a:t>
                      </a:r>
                      <a:endParaRPr lang="en-US" dirty="0"/>
                    </a:p>
                  </a:txBody>
                  <a:tcPr/>
                </a:tc>
                <a:tc>
                  <a:txBody>
                    <a:bodyPr/>
                    <a:lstStyle/>
                    <a:p>
                      <a:r>
                        <a:rPr lang="en-US" dirty="0" smtClean="0"/>
                        <a:t>100-120</a:t>
                      </a:r>
                      <a:endParaRPr lang="en-US" dirty="0"/>
                    </a:p>
                  </a:txBody>
                  <a:tcPr/>
                </a:tc>
                <a:extLst>
                  <a:ext uri="{0D108BD9-81ED-4DB2-BD59-A6C34878D82A}">
                    <a16:rowId xmlns:a16="http://schemas.microsoft.com/office/drawing/2014/main" val="10002"/>
                  </a:ext>
                </a:extLst>
              </a:tr>
              <a:tr h="370940">
                <a:tc>
                  <a:txBody>
                    <a:bodyPr/>
                    <a:lstStyle/>
                    <a:p>
                      <a:r>
                        <a:rPr lang="en-US" dirty="0" smtClean="0"/>
                        <a:t>Advanced</a:t>
                      </a:r>
                      <a:endParaRPr lang="en-US" dirty="0"/>
                    </a:p>
                  </a:txBody>
                  <a:tcPr/>
                </a:tc>
                <a:tc>
                  <a:txBody>
                    <a:bodyPr/>
                    <a:lstStyle/>
                    <a:p>
                      <a:r>
                        <a:rPr lang="en-US" dirty="0" smtClean="0"/>
                        <a:t>120-140</a:t>
                      </a:r>
                      <a:endParaRPr lang="en-US" dirty="0"/>
                    </a:p>
                  </a:txBody>
                  <a:tcPr/>
                </a:tc>
                <a:extLst>
                  <a:ext uri="{0D108BD9-81ED-4DB2-BD59-A6C34878D82A}">
                    <a16:rowId xmlns:a16="http://schemas.microsoft.com/office/drawing/2014/main" val="10003"/>
                  </a:ext>
                </a:extLst>
              </a:tr>
            </a:tbl>
          </a:graphicData>
        </a:graphic>
      </p:graphicFrame>
      <p:sp>
        <p:nvSpPr>
          <p:cNvPr id="2" name="Title 1"/>
          <p:cNvSpPr>
            <a:spLocks noGrp="1"/>
          </p:cNvSpPr>
          <p:nvPr>
            <p:ph type="title" idx="4294967295"/>
          </p:nvPr>
        </p:nvSpPr>
        <p:spPr>
          <a:xfrm>
            <a:off x="718434" y="13374"/>
            <a:ext cx="7582047" cy="1269394"/>
          </a:xfrm>
        </p:spPr>
        <p:txBody>
          <a:bodyPr/>
          <a:lstStyle/>
          <a:p>
            <a:pPr algn="ctr"/>
            <a:r>
              <a:rPr lang="en-US" b="1" dirty="0" smtClean="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rPr>
              <a:t>Plyometrics</a:t>
            </a:r>
            <a:endParaRPr lang="en-US" b="1" dirty="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endParaRPr>
          </a:p>
        </p:txBody>
      </p:sp>
      <p:graphicFrame>
        <p:nvGraphicFramePr>
          <p:cNvPr id="10" name="Table 9"/>
          <p:cNvGraphicFramePr>
            <a:graphicFrameLocks noGrp="1"/>
          </p:cNvGraphicFramePr>
          <p:nvPr>
            <p:extLst>
              <p:ext uri="{D42A27DB-BD31-4B8C-83A1-F6EECF244321}">
                <p14:modId xmlns:p14="http://schemas.microsoft.com/office/powerpoint/2010/main" val="4182625282"/>
              </p:ext>
            </p:extLst>
          </p:nvPr>
        </p:nvGraphicFramePr>
        <p:xfrm>
          <a:off x="3425392" y="1282768"/>
          <a:ext cx="5619182" cy="5466635"/>
        </p:xfrm>
        <a:graphic>
          <a:graphicData uri="http://schemas.openxmlformats.org/drawingml/2006/table">
            <a:tbl>
              <a:tblPr firstRow="1" bandRow="1">
                <a:tableStyleId>{5C22544A-7EE6-4342-B048-85BDC9FD1C3A}</a:tableStyleId>
              </a:tblPr>
              <a:tblGrid>
                <a:gridCol w="2809591">
                  <a:extLst>
                    <a:ext uri="{9D8B030D-6E8A-4147-A177-3AD203B41FA5}">
                      <a16:colId xmlns:a16="http://schemas.microsoft.com/office/drawing/2014/main" val="20000"/>
                    </a:ext>
                  </a:extLst>
                </a:gridCol>
                <a:gridCol w="2809591">
                  <a:extLst>
                    <a:ext uri="{9D8B030D-6E8A-4147-A177-3AD203B41FA5}">
                      <a16:colId xmlns:a16="http://schemas.microsoft.com/office/drawing/2014/main" val="20001"/>
                    </a:ext>
                  </a:extLst>
                </a:gridCol>
              </a:tblGrid>
              <a:tr h="338188">
                <a:tc gridSpan="2">
                  <a:txBody>
                    <a:bodyPr/>
                    <a:lstStyle/>
                    <a:p>
                      <a:pPr algn="ctr"/>
                      <a:r>
                        <a:rPr lang="en-US" dirty="0" smtClean="0"/>
                        <a:t>Lower Body Plyometric</a:t>
                      </a:r>
                      <a:r>
                        <a:rPr lang="en-US" baseline="0" dirty="0" smtClean="0"/>
                        <a:t> Exercises Considerations</a:t>
                      </a:r>
                      <a:endParaRPr lang="en-US" dirty="0"/>
                    </a:p>
                  </a:txBody>
                  <a:tcPr/>
                </a:tc>
                <a:tc hMerge="1">
                  <a:txBody>
                    <a:bodyPr/>
                    <a:lstStyle/>
                    <a:p>
                      <a:endParaRPr lang="en-US" dirty="0"/>
                    </a:p>
                  </a:txBody>
                  <a:tcPr/>
                </a:tc>
                <a:extLst>
                  <a:ext uri="{0D108BD9-81ED-4DB2-BD59-A6C34878D82A}">
                    <a16:rowId xmlns:a16="http://schemas.microsoft.com/office/drawing/2014/main" val="10000"/>
                  </a:ext>
                </a:extLst>
              </a:tr>
              <a:tr h="591829">
                <a:tc>
                  <a:txBody>
                    <a:bodyPr/>
                    <a:lstStyle/>
                    <a:p>
                      <a:r>
                        <a:rPr lang="en-US" dirty="0" smtClean="0"/>
                        <a:t>Strength</a:t>
                      </a:r>
                      <a:endParaRPr lang="en-US" dirty="0"/>
                    </a:p>
                  </a:txBody>
                  <a:tcPr/>
                </a:tc>
                <a:tc>
                  <a:txBody>
                    <a:bodyPr/>
                    <a:lstStyle/>
                    <a:p>
                      <a:r>
                        <a:rPr lang="en-US" dirty="0" smtClean="0"/>
                        <a:t>1 RM squat at 1.5% of athletes BW.</a:t>
                      </a:r>
                      <a:endParaRPr lang="en-US" dirty="0"/>
                    </a:p>
                  </a:txBody>
                  <a:tcPr/>
                </a:tc>
                <a:extLst>
                  <a:ext uri="{0D108BD9-81ED-4DB2-BD59-A6C34878D82A}">
                    <a16:rowId xmlns:a16="http://schemas.microsoft.com/office/drawing/2014/main" val="10001"/>
                  </a:ext>
                </a:extLst>
              </a:tr>
              <a:tr h="845470">
                <a:tc>
                  <a:txBody>
                    <a:bodyPr/>
                    <a:lstStyle/>
                    <a:p>
                      <a:r>
                        <a:rPr lang="en-US" dirty="0" smtClean="0"/>
                        <a:t>Speed</a:t>
                      </a:r>
                      <a:endParaRPr lang="en-US" dirty="0"/>
                    </a:p>
                  </a:txBody>
                  <a:tcPr/>
                </a:tc>
                <a:tc>
                  <a:txBody>
                    <a:bodyPr/>
                    <a:lstStyle/>
                    <a:p>
                      <a:r>
                        <a:rPr lang="en-US" dirty="0" smtClean="0"/>
                        <a:t>Able</a:t>
                      </a:r>
                      <a:r>
                        <a:rPr lang="en-US" baseline="0" dirty="0" smtClean="0"/>
                        <a:t> to perform 5 squat reps in 5 sec with 60% BW.</a:t>
                      </a:r>
                      <a:endParaRPr lang="en-US" dirty="0"/>
                    </a:p>
                  </a:txBody>
                  <a:tcPr/>
                </a:tc>
                <a:extLst>
                  <a:ext uri="{0D108BD9-81ED-4DB2-BD59-A6C34878D82A}">
                    <a16:rowId xmlns:a16="http://schemas.microsoft.com/office/drawing/2014/main" val="10002"/>
                  </a:ext>
                </a:extLst>
              </a:tr>
              <a:tr h="803196">
                <a:tc rowSpan="3">
                  <a:txBody>
                    <a:bodyPr/>
                    <a:lstStyle/>
                    <a:p>
                      <a:r>
                        <a:rPr lang="en-US" dirty="0" smtClean="0"/>
                        <a:t>Balance</a:t>
                      </a:r>
                      <a:endParaRPr lang="en-US" dirty="0"/>
                    </a:p>
                  </a:txBody>
                  <a:tcPr/>
                </a:tc>
                <a:tc>
                  <a:txBody>
                    <a:bodyPr/>
                    <a:lstStyle/>
                    <a:p>
                      <a:pPr marL="285750" indent="-285750">
                        <a:buFont typeface="Arial"/>
                        <a:buChar char="•"/>
                      </a:pPr>
                      <a:r>
                        <a:rPr lang="en-US" dirty="0" smtClean="0"/>
                        <a:t>Beginner: SL</a:t>
                      </a:r>
                      <a:r>
                        <a:rPr lang="en-US" baseline="0" dirty="0" smtClean="0"/>
                        <a:t>B </a:t>
                      </a:r>
                      <a:r>
                        <a:rPr lang="en-US" dirty="0" smtClean="0"/>
                        <a:t>x30sec hold</a:t>
                      </a:r>
                    </a:p>
                  </a:txBody>
                  <a:tcPr/>
                </a:tc>
                <a:extLst>
                  <a:ext uri="{0D108BD9-81ED-4DB2-BD59-A6C34878D82A}">
                    <a16:rowId xmlns:a16="http://schemas.microsoft.com/office/drawing/2014/main" val="10003"/>
                  </a:ext>
                </a:extLst>
              </a:tr>
              <a:tr h="591829">
                <a:tc vMerge="1">
                  <a:txBody>
                    <a:bodyPr/>
                    <a:lstStyle/>
                    <a:p>
                      <a:endParaRPr lang="en-US"/>
                    </a:p>
                  </a:txBody>
                  <a:tcPr/>
                </a:tc>
                <a:tc>
                  <a:txBody>
                    <a:bodyPr/>
                    <a:lstStyle/>
                    <a:p>
                      <a:pPr marL="285750" marR="0" indent="-285750" algn="l" defTabSz="914400" rtl="0" eaLnBrk="1" fontAlgn="auto" latinLnBrk="0" hangingPunct="1">
                        <a:lnSpc>
                          <a:spcPct val="100000"/>
                        </a:lnSpc>
                        <a:spcBef>
                          <a:spcPts val="0"/>
                        </a:spcBef>
                        <a:spcAft>
                          <a:spcPts val="0"/>
                        </a:spcAft>
                        <a:buClrTx/>
                        <a:buSzTx/>
                        <a:buFont typeface="Arial"/>
                        <a:buChar char="•"/>
                        <a:tabLst/>
                        <a:defRPr/>
                      </a:pPr>
                      <a:r>
                        <a:rPr lang="en-US" dirty="0" smtClean="0"/>
                        <a:t>Intermediate: SL ¼ squat x30</a:t>
                      </a:r>
                      <a:r>
                        <a:rPr lang="en-US" baseline="0" dirty="0" smtClean="0"/>
                        <a:t>sec hold</a:t>
                      </a:r>
                    </a:p>
                  </a:txBody>
                  <a:tcPr/>
                </a:tc>
                <a:extLst>
                  <a:ext uri="{0D108BD9-81ED-4DB2-BD59-A6C34878D82A}">
                    <a16:rowId xmlns:a16="http://schemas.microsoft.com/office/drawing/2014/main" val="10004"/>
                  </a:ext>
                </a:extLst>
              </a:tr>
              <a:tr h="591829">
                <a:tc vMerge="1">
                  <a:txBody>
                    <a:bodyPr/>
                    <a:lstStyle/>
                    <a:p>
                      <a:endParaRPr lang="en-US"/>
                    </a:p>
                  </a:txBody>
                  <a:tcPr/>
                </a:tc>
                <a:tc>
                  <a:txBody>
                    <a:bodyPr/>
                    <a:lstStyle/>
                    <a:p>
                      <a:pPr marL="285750" marR="0" indent="-285750"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Advanced: SL half squat x30sec hold</a:t>
                      </a:r>
                      <a:endParaRPr lang="en-US" dirty="0" smtClean="0"/>
                    </a:p>
                  </a:txBody>
                  <a:tcPr/>
                </a:tc>
                <a:extLst>
                  <a:ext uri="{0D108BD9-81ED-4DB2-BD59-A6C34878D82A}">
                    <a16:rowId xmlns:a16="http://schemas.microsoft.com/office/drawing/2014/main" val="10005"/>
                  </a:ext>
                </a:extLst>
              </a:tr>
              <a:tr h="1099111">
                <a:tc>
                  <a:txBody>
                    <a:bodyPr/>
                    <a:lstStyle/>
                    <a:p>
                      <a:r>
                        <a:rPr lang="en-US" dirty="0" smtClean="0"/>
                        <a:t>Weight</a:t>
                      </a:r>
                      <a:endParaRPr lang="en-US" dirty="0"/>
                    </a:p>
                  </a:txBody>
                  <a:tcPr/>
                </a:tc>
                <a:tc>
                  <a:txBody>
                    <a:bodyPr/>
                    <a:lstStyle/>
                    <a:p>
                      <a:pPr marL="285750" indent="-285750">
                        <a:buFont typeface="Arial"/>
                        <a:buChar char="•"/>
                      </a:pPr>
                      <a:r>
                        <a:rPr lang="en-US" dirty="0" smtClean="0"/>
                        <a:t>≥ 220 Lbs.: Avoid high intensity, high volume plyo training. </a:t>
                      </a:r>
                    </a:p>
                    <a:p>
                      <a:pPr marL="285750" indent="-285750">
                        <a:buFont typeface="Arial"/>
                        <a:buChar char="•"/>
                      </a:pPr>
                      <a:r>
                        <a:rPr lang="en-US" dirty="0" smtClean="0"/>
                        <a:t>No depth jumps &gt;</a:t>
                      </a:r>
                      <a:r>
                        <a:rPr lang="en-US" baseline="0" dirty="0" smtClean="0"/>
                        <a:t> 18in.</a:t>
                      </a:r>
                      <a:endParaRPr lang="en-US" dirty="0"/>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38331185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ax Effort Plyometrics_ Depth Jump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08000" y="1103181"/>
            <a:ext cx="8128000" cy="4906856"/>
          </a:xfrm>
          <a:prstGeom prst="rect">
            <a:avLst/>
          </a:prstGeom>
        </p:spPr>
      </p:pic>
      <p:sp>
        <p:nvSpPr>
          <p:cNvPr id="3" name="Rectangle 2"/>
          <p:cNvSpPr/>
          <p:nvPr/>
        </p:nvSpPr>
        <p:spPr>
          <a:xfrm>
            <a:off x="508000" y="5118245"/>
            <a:ext cx="8128000" cy="89179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extBox 3"/>
          <p:cNvSpPr txBox="1"/>
          <p:nvPr/>
        </p:nvSpPr>
        <p:spPr>
          <a:xfrm>
            <a:off x="2437544" y="372003"/>
            <a:ext cx="4477385" cy="800219"/>
          </a:xfrm>
          <a:prstGeom prst="rect">
            <a:avLst/>
          </a:prstGeom>
          <a:noFill/>
        </p:spPr>
        <p:txBody>
          <a:bodyPr wrap="square" rtlCol="0">
            <a:spAutoFit/>
          </a:bodyPr>
          <a:lstStyle/>
          <a:p>
            <a:pPr algn="ctr"/>
            <a:r>
              <a:rPr lang="en-US" sz="4600" b="1" dirty="0" smtClean="0">
                <a:ln w="1905"/>
                <a:solidFill>
                  <a:srgbClr val="FF0000"/>
                </a:solidFill>
                <a:effectLst>
                  <a:innerShdw blurRad="69850" dist="43180" dir="5400000">
                    <a:srgbClr val="000000">
                      <a:alpha val="65000"/>
                    </a:srgbClr>
                  </a:innerShdw>
                </a:effectLst>
              </a:rPr>
              <a:t>DEPTH JUMPS</a:t>
            </a:r>
            <a:endParaRPr lang="en-US" sz="4600" b="1" dirty="0">
              <a:ln w="1905"/>
              <a:solidFill>
                <a:srgbClr val="FF0000"/>
              </a:soli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62718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7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ingle Leg Hop Testi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0"/>
            <a:ext cx="6517225" cy="3665939"/>
          </a:xfrm>
          <a:prstGeom prst="rect">
            <a:avLst/>
          </a:prstGeom>
          <a:solidFill>
            <a:srgbClr val="FFFFFF">
              <a:shade val="85000"/>
            </a:srgbClr>
          </a:solidFill>
          <a:ln w="88900" cap="sq">
            <a:solidFill>
              <a:srgbClr val="FFFFFF"/>
            </a:solidFill>
            <a:prstDash val="solid"/>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p:cNvSpPr txBox="1"/>
          <p:nvPr/>
        </p:nvSpPr>
        <p:spPr>
          <a:xfrm>
            <a:off x="6886080" y="1567649"/>
            <a:ext cx="1908341" cy="707886"/>
          </a:xfrm>
          <a:prstGeom prst="rect">
            <a:avLst/>
          </a:prstGeom>
          <a:noFill/>
        </p:spPr>
        <p:txBody>
          <a:bodyPr wrap="square" rtlCol="0">
            <a:spAutoFit/>
          </a:bodyPr>
          <a:lstStyle/>
          <a:p>
            <a:r>
              <a:rPr lang="en-US" sz="2000" b="1" dirty="0" smtClean="0">
                <a:ln w="1905"/>
                <a:effectLst>
                  <a:innerShdw blurRad="69850" dist="43180" dir="5400000">
                    <a:srgbClr val="000000">
                      <a:alpha val="65000"/>
                    </a:srgbClr>
                  </a:innerShdw>
                </a:effectLst>
              </a:rPr>
              <a:t>Y-excursion Test</a:t>
            </a:r>
            <a:endParaRPr lang="en-US" sz="2000" b="1" dirty="0">
              <a:ln w="1905"/>
              <a:effectLst>
                <a:innerShdw blurRad="69850" dist="43180" dir="5400000">
                  <a:srgbClr val="000000">
                    <a:alpha val="65000"/>
                  </a:srgbClr>
                </a:innerShdw>
              </a:effectLst>
            </a:endParaRPr>
          </a:p>
        </p:txBody>
      </p:sp>
      <p:pic>
        <p:nvPicPr>
          <p:cNvPr id="5" name="Single leg star excursion balance test.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6553200" y="2257566"/>
            <a:ext cx="2590800" cy="4572000"/>
          </a:xfrm>
          <a:prstGeom prst="rect">
            <a:avLst/>
          </a:prstGeom>
        </p:spPr>
      </p:pic>
      <p:sp>
        <p:nvSpPr>
          <p:cNvPr id="6" name="TextBox 5"/>
          <p:cNvSpPr txBox="1"/>
          <p:nvPr/>
        </p:nvSpPr>
        <p:spPr>
          <a:xfrm>
            <a:off x="4849431" y="3196659"/>
            <a:ext cx="1577989" cy="369332"/>
          </a:xfrm>
          <a:prstGeom prst="rect">
            <a:avLst/>
          </a:prstGeom>
          <a:noFill/>
        </p:spPr>
        <p:txBody>
          <a:bodyPr wrap="square" rtlCol="0">
            <a:spAutoFit/>
          </a:bodyPr>
          <a:lstStyle/>
          <a:p>
            <a:pPr algn="ctr"/>
            <a:r>
              <a:rPr lang="en-US" b="1" dirty="0">
                <a:ln w="1905"/>
                <a:solidFill>
                  <a:srgbClr val="000000"/>
                </a:solidFill>
                <a:effectLst>
                  <a:innerShdw blurRad="69850" dist="43180" dir="5400000">
                    <a:srgbClr val="000000">
                      <a:alpha val="65000"/>
                    </a:srgbClr>
                  </a:innerShdw>
                </a:effectLst>
              </a:rPr>
              <a:t>Hop Tests</a:t>
            </a:r>
          </a:p>
        </p:txBody>
      </p:sp>
      <p:pic>
        <p:nvPicPr>
          <p:cNvPr id="14" name="Picture 13"/>
          <p:cNvPicPr>
            <a:picLocks noChangeAspect="1"/>
          </p:cNvPicPr>
          <p:nvPr/>
        </p:nvPicPr>
        <p:blipFill>
          <a:blip r:embed="rId9"/>
          <a:stretch>
            <a:fillRect/>
          </a:stretch>
        </p:blipFill>
        <p:spPr>
          <a:xfrm>
            <a:off x="105146" y="4657126"/>
            <a:ext cx="6412079" cy="2172440"/>
          </a:xfrm>
          <a:prstGeom prst="rect">
            <a:avLst/>
          </a:prstGeom>
        </p:spPr>
      </p:pic>
    </p:spTree>
    <p:extLst>
      <p:ext uri="{BB962C8B-B14F-4D97-AF65-F5344CB8AC3E}">
        <p14:creationId xmlns:p14="http://schemas.microsoft.com/office/powerpoint/2010/main" val="8090716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video>
              <p:cMediaNode vol="80000">
                <p:cTn id="13" fill="hold" display="0">
                  <p:stCondLst>
                    <p:cond delay="indefinite"/>
                  </p:stCondLst>
                </p:cTn>
                <p:tgtEl>
                  <p:spTgt spid="5"/>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Phase IV Rehab</a:t>
            </a:r>
            <a:endParaRPr lang="en-US" dirty="0"/>
          </a:p>
        </p:txBody>
      </p:sp>
      <p:sp>
        <p:nvSpPr>
          <p:cNvPr id="3" name="Content Placeholder 2"/>
          <p:cNvSpPr>
            <a:spLocks noGrp="1"/>
          </p:cNvSpPr>
          <p:nvPr>
            <p:ph idx="1"/>
          </p:nvPr>
        </p:nvSpPr>
        <p:spPr/>
        <p:txBody>
          <a:bodyPr/>
          <a:lstStyle/>
          <a:p>
            <a:r>
              <a:rPr lang="en-US" dirty="0" smtClean="0"/>
              <a:t>Precautions</a:t>
            </a:r>
          </a:p>
          <a:p>
            <a:pPr lvl="1"/>
            <a:r>
              <a:rPr lang="en-US" dirty="0" smtClean="0"/>
              <a:t>Athlete </a:t>
            </a:r>
            <a:r>
              <a:rPr lang="en-US" i="1" dirty="0" smtClean="0"/>
              <a:t>assumes</a:t>
            </a:r>
            <a:r>
              <a:rPr lang="en-US" dirty="0" smtClean="0"/>
              <a:t> they are free to do EVERYTHING</a:t>
            </a:r>
            <a:endParaRPr lang="en-US" baseline="30000" dirty="0" smtClean="0"/>
          </a:p>
          <a:p>
            <a:r>
              <a:rPr lang="en-US" dirty="0" smtClean="0"/>
              <a:t>Notes</a:t>
            </a:r>
          </a:p>
          <a:p>
            <a:pPr lvl="1"/>
            <a:r>
              <a:rPr lang="en-US" dirty="0" smtClean="0"/>
              <a:t>Surgeon may prescribe brace for RTP</a:t>
            </a:r>
            <a:endParaRPr lang="en-US" baseline="30000" dirty="0"/>
          </a:p>
        </p:txBody>
      </p:sp>
    </p:spTree>
    <p:extLst>
      <p:ext uri="{BB962C8B-B14F-4D97-AF65-F5344CB8AC3E}">
        <p14:creationId xmlns:p14="http://schemas.microsoft.com/office/powerpoint/2010/main" val="304780107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Phase </a:t>
            </a:r>
            <a:r>
              <a:rPr lang="en-US" dirty="0" smtClean="0">
                <a:solidFill>
                  <a:srgbClr val="FF0000"/>
                </a:solidFill>
              </a:rPr>
              <a:t>V</a:t>
            </a:r>
            <a:r>
              <a:rPr lang="en-US" dirty="0" smtClean="0"/>
              <a:t> ACL-R</a:t>
            </a:r>
            <a:endParaRPr lang="en-US" dirty="0"/>
          </a:p>
        </p:txBody>
      </p:sp>
      <p:sp>
        <p:nvSpPr>
          <p:cNvPr id="3" name="Content Placeholder 2"/>
          <p:cNvSpPr>
            <a:spLocks noGrp="1"/>
          </p:cNvSpPr>
          <p:nvPr>
            <p:ph idx="1"/>
          </p:nvPr>
        </p:nvSpPr>
        <p:spPr/>
        <p:txBody>
          <a:bodyPr/>
          <a:lstStyle/>
          <a:p>
            <a:r>
              <a:rPr lang="en-US" dirty="0" smtClean="0"/>
              <a:t>≥ 6 months post surgery</a:t>
            </a:r>
          </a:p>
          <a:p>
            <a:r>
              <a:rPr lang="en-US" dirty="0" smtClean="0"/>
              <a:t>Goals: Return to sport at </a:t>
            </a:r>
            <a:r>
              <a:rPr lang="en-US" b="1" i="1" dirty="0" smtClean="0">
                <a:solidFill>
                  <a:srgbClr val="FF0000"/>
                </a:solidFill>
              </a:rPr>
              <a:t>100%</a:t>
            </a:r>
            <a:r>
              <a:rPr lang="en-US" dirty="0" smtClean="0"/>
              <a:t> participation</a:t>
            </a:r>
          </a:p>
          <a:p>
            <a:r>
              <a:rPr lang="en-US" dirty="0" smtClean="0"/>
              <a:t>Tissue </a:t>
            </a:r>
          </a:p>
          <a:p>
            <a:r>
              <a:rPr lang="en-US" dirty="0" smtClean="0"/>
              <a:t>Precautions</a:t>
            </a:r>
            <a:endParaRPr lang="en-US" baseline="30000" dirty="0"/>
          </a:p>
        </p:txBody>
      </p:sp>
    </p:spTree>
    <p:extLst>
      <p:ext uri="{BB962C8B-B14F-4D97-AF65-F5344CB8AC3E}">
        <p14:creationId xmlns:p14="http://schemas.microsoft.com/office/powerpoint/2010/main" val="41608755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
            <a:ext cx="9144000" cy="4668763"/>
          </a:xfrm>
          <a:prstGeom prst="rect">
            <a:avLst/>
          </a:prstGeom>
        </p:spPr>
      </p:pic>
      <p:pic>
        <p:nvPicPr>
          <p:cNvPr id="8" name="Picture 7"/>
          <p:cNvPicPr>
            <a:picLocks noChangeAspect="1"/>
          </p:cNvPicPr>
          <p:nvPr/>
        </p:nvPicPr>
        <p:blipFill>
          <a:blip r:embed="rId4"/>
          <a:stretch>
            <a:fillRect/>
          </a:stretch>
        </p:blipFill>
        <p:spPr>
          <a:xfrm>
            <a:off x="604762" y="4269618"/>
            <a:ext cx="4248094" cy="2588382"/>
          </a:xfrm>
          <a:prstGeom prst="rect">
            <a:avLst/>
          </a:prstGeom>
        </p:spPr>
      </p:pic>
      <p:pic>
        <p:nvPicPr>
          <p:cNvPr id="9" name="Picture 8"/>
          <p:cNvPicPr>
            <a:picLocks noChangeAspect="1"/>
          </p:cNvPicPr>
          <p:nvPr/>
        </p:nvPicPr>
        <p:blipFill>
          <a:blip r:embed="rId5"/>
          <a:stretch>
            <a:fillRect/>
          </a:stretch>
        </p:blipFill>
        <p:spPr>
          <a:xfrm>
            <a:off x="4547810" y="4269618"/>
            <a:ext cx="4015617" cy="2588381"/>
          </a:xfrm>
          <a:prstGeom prst="rect">
            <a:avLst/>
          </a:prstGeom>
        </p:spPr>
      </p:pic>
    </p:spTree>
    <p:extLst>
      <p:ext uri="{BB962C8B-B14F-4D97-AF65-F5344CB8AC3E}">
        <p14:creationId xmlns:p14="http://schemas.microsoft.com/office/powerpoint/2010/main" val="372094061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Final Rehab Phase Exercises</a:t>
            </a:r>
            <a:endParaRPr lang="en-US" dirty="0"/>
          </a:p>
        </p:txBody>
      </p:sp>
      <p:pic>
        <p:nvPicPr>
          <p:cNvPr id="7" name="&amp;quot;How To Run Faster&amp;quot; - Speed And Agility Drills For Football Players.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4207972" y="859456"/>
            <a:ext cx="4936028" cy="5272176"/>
          </a:xfrm>
        </p:spPr>
      </p:pic>
      <p:sp>
        <p:nvSpPr>
          <p:cNvPr id="6" name="Text Placeholder 5"/>
          <p:cNvSpPr>
            <a:spLocks noGrp="1"/>
          </p:cNvSpPr>
          <p:nvPr>
            <p:ph type="body" sz="half" idx="2"/>
          </p:nvPr>
        </p:nvSpPr>
        <p:spPr/>
        <p:txBody>
          <a:bodyPr/>
          <a:lstStyle/>
          <a:p>
            <a:pPr marL="285750" indent="-285750" algn="l">
              <a:buFont typeface="Arial"/>
              <a:buChar char="•"/>
            </a:pPr>
            <a:r>
              <a:rPr lang="en-US" dirty="0" smtClean="0"/>
              <a:t>Position specific drills</a:t>
            </a:r>
          </a:p>
          <a:p>
            <a:pPr marL="285750" indent="-285750" algn="l">
              <a:buFont typeface="Arial"/>
              <a:buChar char="•"/>
            </a:pPr>
            <a:r>
              <a:rPr lang="en-US" dirty="0" smtClean="0"/>
              <a:t>Progression of contact drills in practice from light to full.</a:t>
            </a:r>
          </a:p>
          <a:p>
            <a:pPr marL="285750" indent="-285750" algn="l">
              <a:buFont typeface="Arial"/>
              <a:buChar char="•"/>
            </a:pPr>
            <a:r>
              <a:rPr lang="en-US" dirty="0" smtClean="0"/>
              <a:t>Limited minutes in practice</a:t>
            </a:r>
          </a:p>
          <a:p>
            <a:pPr marL="285750" indent="-285750" algn="l">
              <a:buClr>
                <a:srgbClr val="FFFF00"/>
              </a:buClr>
              <a:buFont typeface="Arial"/>
              <a:buChar char="•"/>
            </a:pPr>
            <a:r>
              <a:rPr lang="en-US" dirty="0" smtClean="0"/>
              <a:t>Include strength and position coaches.</a:t>
            </a:r>
          </a:p>
          <a:p>
            <a:pPr marL="285750" indent="-285750" algn="l">
              <a:buFont typeface="Arial"/>
              <a:buChar char="•"/>
            </a:pPr>
            <a:endParaRPr lang="en-US" dirty="0"/>
          </a:p>
        </p:txBody>
      </p:sp>
      <p:sp>
        <p:nvSpPr>
          <p:cNvPr id="8" name="Rectangle 7"/>
          <p:cNvSpPr/>
          <p:nvPr/>
        </p:nvSpPr>
        <p:spPr>
          <a:xfrm>
            <a:off x="4207972" y="859456"/>
            <a:ext cx="4644164" cy="34634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043358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Don</a:t>
            </a:r>
            <a:r>
              <a:rPr lang="fr-FR" dirty="0" smtClean="0"/>
              <a:t>’</a:t>
            </a:r>
            <a:r>
              <a:rPr lang="en-US" dirty="0" smtClean="0"/>
              <a:t>t Forget</a:t>
            </a:r>
            <a:endParaRPr lang="en-US" dirty="0"/>
          </a:p>
        </p:txBody>
      </p:sp>
      <p:pic>
        <p:nvPicPr>
          <p:cNvPr id="9" name="Content Placeholder 8"/>
          <p:cNvPicPr>
            <a:picLocks noGrp="1" noChangeAspect="1"/>
          </p:cNvPicPr>
          <p:nvPr>
            <p:ph idx="1"/>
          </p:nvPr>
        </p:nvPicPr>
        <p:blipFill>
          <a:blip r:embed="rId3"/>
          <a:srcRect l="19667" r="19667"/>
          <a:stretch>
            <a:fillRect/>
          </a:stretch>
        </p:blipFill>
        <p:spPr>
          <a:xfrm>
            <a:off x="6690980" y="2167627"/>
            <a:ext cx="2453020" cy="3028835"/>
          </a:xfrm>
        </p:spPr>
      </p:pic>
      <p:sp>
        <p:nvSpPr>
          <p:cNvPr id="6" name="Content Placeholder 5"/>
          <p:cNvSpPr>
            <a:spLocks noGrp="1"/>
          </p:cNvSpPr>
          <p:nvPr>
            <p:ph type="body" sz="half" idx="2"/>
          </p:nvPr>
        </p:nvSpPr>
        <p:spPr/>
        <p:txBody>
          <a:bodyPr>
            <a:normAutofit lnSpcReduction="10000"/>
          </a:bodyPr>
          <a:lstStyle/>
          <a:p>
            <a:pPr marL="285750" indent="-285750" algn="l">
              <a:buFont typeface="Arial"/>
              <a:buChar char="•"/>
            </a:pPr>
            <a:r>
              <a:rPr lang="en-US" sz="1800" dirty="0" smtClean="0"/>
              <a:t>Work the core</a:t>
            </a:r>
          </a:p>
          <a:p>
            <a:pPr marL="285750" indent="-285750" algn="l">
              <a:buFont typeface="Arial"/>
              <a:buChar char="•"/>
            </a:pPr>
            <a:r>
              <a:rPr lang="en-US" sz="1800" dirty="0" smtClean="0"/>
              <a:t>Increase gluteal muscle strength to protect the knee joint (prevent valgus)</a:t>
            </a:r>
          </a:p>
          <a:p>
            <a:pPr marL="285750" indent="-285750" algn="l">
              <a:buFont typeface="Arial"/>
              <a:buChar char="•"/>
            </a:pPr>
            <a:r>
              <a:rPr lang="en-US" sz="1800" dirty="0" smtClean="0"/>
              <a:t>Stretch</a:t>
            </a:r>
          </a:p>
          <a:p>
            <a:pPr marL="285750" indent="-285750" algn="l">
              <a:buFont typeface="Arial"/>
              <a:buChar char="•"/>
            </a:pPr>
            <a:r>
              <a:rPr lang="en-US" sz="1800" dirty="0" smtClean="0"/>
              <a:t>Continue with modalities to decrease pain and swelling.</a:t>
            </a:r>
          </a:p>
          <a:p>
            <a:pPr marL="285750" indent="-285750" algn="l">
              <a:buFont typeface="Arial"/>
              <a:buChar char="•"/>
            </a:pPr>
            <a:r>
              <a:rPr lang="en-US" sz="1800" dirty="0" smtClean="0"/>
              <a:t>Aerobic activities</a:t>
            </a:r>
          </a:p>
          <a:p>
            <a:pPr marL="285750" indent="-285750" algn="l">
              <a:buFont typeface="Arial"/>
              <a:buChar char="•"/>
            </a:pPr>
            <a:endParaRPr lang="en-US" sz="1800" dirty="0" smtClean="0"/>
          </a:p>
        </p:txBody>
      </p:sp>
      <p:pic>
        <p:nvPicPr>
          <p:cNvPr id="10" name="Picture 9"/>
          <p:cNvPicPr>
            <a:picLocks noChangeAspect="1"/>
          </p:cNvPicPr>
          <p:nvPr/>
        </p:nvPicPr>
        <p:blipFill>
          <a:blip r:embed="rId4"/>
          <a:stretch>
            <a:fillRect/>
          </a:stretch>
        </p:blipFill>
        <p:spPr>
          <a:xfrm>
            <a:off x="4212086" y="2167627"/>
            <a:ext cx="2478893" cy="2451100"/>
          </a:xfrm>
          <a:prstGeom prst="rect">
            <a:avLst/>
          </a:prstGeom>
        </p:spPr>
      </p:pic>
      <p:pic>
        <p:nvPicPr>
          <p:cNvPr id="11" name="Picture 10"/>
          <p:cNvPicPr>
            <a:picLocks noChangeAspect="1"/>
          </p:cNvPicPr>
          <p:nvPr/>
        </p:nvPicPr>
        <p:blipFill>
          <a:blip r:embed="rId5"/>
          <a:stretch>
            <a:fillRect/>
          </a:stretch>
        </p:blipFill>
        <p:spPr>
          <a:xfrm>
            <a:off x="5981505" y="0"/>
            <a:ext cx="3162495" cy="2167627"/>
          </a:xfrm>
          <a:prstGeom prst="rect">
            <a:avLst/>
          </a:prstGeom>
        </p:spPr>
      </p:pic>
      <p:pic>
        <p:nvPicPr>
          <p:cNvPr id="12" name="Picture 11"/>
          <p:cNvPicPr>
            <a:picLocks noChangeAspect="1"/>
          </p:cNvPicPr>
          <p:nvPr/>
        </p:nvPicPr>
        <p:blipFill>
          <a:blip r:embed="rId6"/>
          <a:stretch>
            <a:fillRect/>
          </a:stretch>
        </p:blipFill>
        <p:spPr>
          <a:xfrm>
            <a:off x="4212086" y="5091023"/>
            <a:ext cx="3665927" cy="1766977"/>
          </a:xfrm>
          <a:prstGeom prst="rect">
            <a:avLst/>
          </a:prstGeom>
        </p:spPr>
      </p:pic>
    </p:spTree>
    <p:extLst>
      <p:ext uri="{BB962C8B-B14F-4D97-AF65-F5344CB8AC3E}">
        <p14:creationId xmlns:p14="http://schemas.microsoft.com/office/powerpoint/2010/main" val="346370641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smtClean="0"/>
              <a:t>Monitor…</a:t>
            </a:r>
            <a:endParaRPr lang="en-US" dirty="0"/>
          </a:p>
        </p:txBody>
      </p:sp>
      <p:sp>
        <p:nvSpPr>
          <p:cNvPr id="4" name="Text Placeholder 3"/>
          <p:cNvSpPr>
            <a:spLocks noGrp="1"/>
          </p:cNvSpPr>
          <p:nvPr>
            <p:ph idx="1"/>
          </p:nvPr>
        </p:nvSpPr>
        <p:spPr/>
        <p:txBody>
          <a:bodyPr>
            <a:normAutofit lnSpcReduction="10000"/>
          </a:bodyPr>
          <a:lstStyle/>
          <a:p>
            <a:pPr marL="285750" indent="-285750" algn="l">
              <a:buFont typeface="Arial"/>
              <a:buChar char="•"/>
            </a:pPr>
            <a:r>
              <a:rPr lang="en-US" dirty="0"/>
              <a:t>Complaints of locking, catching instability, pain.</a:t>
            </a:r>
          </a:p>
          <a:p>
            <a:pPr marL="285750" indent="-285750" algn="l">
              <a:buFont typeface="Arial"/>
              <a:buChar char="•"/>
            </a:pPr>
            <a:r>
              <a:rPr lang="en-US" dirty="0"/>
              <a:t>Loss of ROM.</a:t>
            </a:r>
          </a:p>
          <a:p>
            <a:pPr marL="285750" indent="-285750" algn="l">
              <a:buFont typeface="Arial"/>
              <a:buChar char="•"/>
            </a:pPr>
            <a:r>
              <a:rPr lang="en-US" dirty="0"/>
              <a:t>Slower than usual strength gains.</a:t>
            </a:r>
          </a:p>
          <a:p>
            <a:pPr marL="285750" indent="-285750" algn="l">
              <a:buFont typeface="Arial"/>
              <a:buChar char="•"/>
            </a:pPr>
            <a:r>
              <a:rPr lang="en-US" dirty="0"/>
              <a:t>Persistent joint effusion and inflammation</a:t>
            </a:r>
            <a:r>
              <a:rPr lang="en-US" dirty="0" smtClean="0"/>
              <a:t>.</a:t>
            </a:r>
          </a:p>
          <a:p>
            <a:pPr marL="285750" indent="-285750" algn="l">
              <a:buFont typeface="Arial"/>
              <a:buChar char="•"/>
            </a:pPr>
            <a:r>
              <a:rPr lang="en-US" dirty="0" smtClean="0"/>
              <a:t>Talk with surgeon and other medical professionals as needed…</a:t>
            </a:r>
            <a:endParaRPr lang="en-US" dirty="0"/>
          </a:p>
          <a:p>
            <a:endParaRPr lang="en-US" dirty="0"/>
          </a:p>
        </p:txBody>
      </p:sp>
    </p:spTree>
    <p:extLst>
      <p:ext uri="{BB962C8B-B14F-4D97-AF65-F5344CB8AC3E}">
        <p14:creationId xmlns:p14="http://schemas.microsoft.com/office/powerpoint/2010/main" val="336100001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66750" y="-146457"/>
            <a:ext cx="7716838" cy="1447800"/>
          </a:xfrm>
        </p:spPr>
        <p:txBody>
          <a:bodyPr/>
          <a:lstStyle/>
          <a:p>
            <a:pPr algn="ctr"/>
            <a:r>
              <a:rPr lang="en-US" dirty="0" smtClean="0">
                <a:solidFill>
                  <a:srgbClr val="800000"/>
                </a:solidFill>
              </a:rPr>
              <a:t>THANK YOU</a:t>
            </a:r>
            <a:endParaRPr lang="en-US" dirty="0">
              <a:solidFill>
                <a:srgbClr val="800000"/>
              </a:solidFill>
            </a:endParaRPr>
          </a:p>
        </p:txBody>
      </p:sp>
      <p:sp>
        <p:nvSpPr>
          <p:cNvPr id="7" name="Rectangle 6"/>
          <p:cNvSpPr/>
          <p:nvPr/>
        </p:nvSpPr>
        <p:spPr>
          <a:xfrm>
            <a:off x="5067514" y="3930135"/>
            <a:ext cx="357790" cy="369332"/>
          </a:xfrm>
          <a:prstGeom prst="rect">
            <a:avLst/>
          </a:prstGeom>
        </p:spPr>
        <p:txBody>
          <a:bodyPr wrap="none">
            <a:spAutoFit/>
          </a:bodyPr>
          <a:lstStyle/>
          <a:p>
            <a:r>
              <a:rPr lang="en-US" dirty="0">
                <a:hlinkClick r:id="rId2"/>
              </a:rPr>
              <a:t>   </a:t>
            </a:r>
            <a:endParaRPr lang="en-US" dirty="0"/>
          </a:p>
        </p:txBody>
      </p:sp>
      <p:pic>
        <p:nvPicPr>
          <p:cNvPr id="8" name="Picture 7"/>
          <p:cNvPicPr>
            <a:picLocks noChangeAspect="1"/>
          </p:cNvPicPr>
          <p:nvPr/>
        </p:nvPicPr>
        <p:blipFill>
          <a:blip r:embed="rId3"/>
          <a:stretch>
            <a:fillRect/>
          </a:stretch>
        </p:blipFill>
        <p:spPr>
          <a:xfrm>
            <a:off x="219284" y="905388"/>
            <a:ext cx="8164304" cy="5433858"/>
          </a:xfrm>
          <a:prstGeom prst="rect">
            <a:avLst/>
          </a:prstGeom>
        </p:spPr>
      </p:pic>
      <p:pic>
        <p:nvPicPr>
          <p:cNvPr id="10" name="Picture 9"/>
          <p:cNvPicPr>
            <a:picLocks noChangeAspect="1"/>
          </p:cNvPicPr>
          <p:nvPr/>
        </p:nvPicPr>
        <p:blipFill>
          <a:blip r:embed="rId4"/>
          <a:stretch>
            <a:fillRect/>
          </a:stretch>
        </p:blipFill>
        <p:spPr>
          <a:xfrm>
            <a:off x="8084692" y="1513"/>
            <a:ext cx="1059307" cy="1193852"/>
          </a:xfrm>
          <a:prstGeom prst="rect">
            <a:avLst/>
          </a:prstGeom>
        </p:spPr>
      </p:pic>
      <p:sp>
        <p:nvSpPr>
          <p:cNvPr id="12" name="TextBox 11"/>
          <p:cNvSpPr txBox="1"/>
          <p:nvPr/>
        </p:nvSpPr>
        <p:spPr>
          <a:xfrm>
            <a:off x="540656" y="6677237"/>
            <a:ext cx="184666" cy="369332"/>
          </a:xfrm>
          <a:prstGeom prst="rect">
            <a:avLst/>
          </a:prstGeom>
          <a:noFill/>
        </p:spPr>
        <p:txBody>
          <a:bodyPr wrap="none" rtlCol="0">
            <a:spAutoFit/>
          </a:bodyPr>
          <a:lstStyle/>
          <a:p>
            <a:endParaRPr lang="en-US" dirty="0"/>
          </a:p>
        </p:txBody>
      </p:sp>
      <p:pic>
        <p:nvPicPr>
          <p:cNvPr id="13" name="Picture 12"/>
          <p:cNvPicPr>
            <a:picLocks noChangeAspect="1"/>
          </p:cNvPicPr>
          <p:nvPr/>
        </p:nvPicPr>
        <p:blipFill>
          <a:blip r:embed="rId4"/>
          <a:stretch>
            <a:fillRect/>
          </a:stretch>
        </p:blipFill>
        <p:spPr>
          <a:xfrm>
            <a:off x="0" y="1512"/>
            <a:ext cx="1119032" cy="1261163"/>
          </a:xfrm>
          <a:prstGeom prst="rect">
            <a:avLst/>
          </a:prstGeom>
        </p:spPr>
      </p:pic>
      <p:pic>
        <p:nvPicPr>
          <p:cNvPr id="15" name="Picture 14"/>
          <p:cNvPicPr>
            <a:picLocks noChangeAspect="1"/>
          </p:cNvPicPr>
          <p:nvPr/>
        </p:nvPicPr>
        <p:blipFill>
          <a:blip r:embed="rId5"/>
          <a:stretch>
            <a:fillRect/>
          </a:stretch>
        </p:blipFill>
        <p:spPr>
          <a:xfrm>
            <a:off x="-19014" y="5432328"/>
            <a:ext cx="1419968" cy="1425671"/>
          </a:xfrm>
          <a:prstGeom prst="rect">
            <a:avLst/>
          </a:prstGeom>
        </p:spPr>
      </p:pic>
    </p:spTree>
    <p:extLst>
      <p:ext uri="{BB962C8B-B14F-4D97-AF65-F5344CB8AC3E}">
        <p14:creationId xmlns:p14="http://schemas.microsoft.com/office/powerpoint/2010/main" val="119863687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4294967295"/>
          </p:nvPr>
        </p:nvSpPr>
        <p:spPr>
          <a:xfrm>
            <a:off x="0" y="817251"/>
            <a:ext cx="9047238" cy="6169025"/>
          </a:xfrm>
        </p:spPr>
        <p:txBody>
          <a:bodyPr>
            <a:normAutofit/>
          </a:bodyPr>
          <a:lstStyle/>
          <a:p>
            <a:pPr>
              <a:buFont typeface="Arial"/>
              <a:buChar char="•"/>
            </a:pPr>
            <a:r>
              <a:rPr lang="en-US" sz="1300" dirty="0">
                <a:solidFill>
                  <a:schemeClr val="tx1"/>
                </a:solidFill>
              </a:rPr>
              <a:t>Duthon et al. Anatomy of the anterior cruciate ligament. Knee Surg Sports Traumatol Arthrosc. 2006; 14: 204-213.</a:t>
            </a:r>
          </a:p>
          <a:p>
            <a:pPr>
              <a:buFont typeface="Arial"/>
              <a:buChar char="•"/>
            </a:pPr>
            <a:r>
              <a:rPr lang="en-US" sz="1300" dirty="0">
                <a:solidFill>
                  <a:schemeClr val="tx1"/>
                </a:solidFill>
              </a:rPr>
              <a:t>LaBella CR, Hennrikus W, Hewett TE. Anterior cruciate ligament injuries: diagnosis, treatment, prevention. Pediatrics. 2014; 133(5): 1437-1450.</a:t>
            </a:r>
          </a:p>
          <a:p>
            <a:pPr>
              <a:buFont typeface="Arial"/>
              <a:buChar char="•"/>
            </a:pPr>
            <a:r>
              <a:rPr lang="en-US" sz="1300" dirty="0">
                <a:solidFill>
                  <a:schemeClr val="tx1"/>
                </a:solidFill>
              </a:rPr>
              <a:t>van Grinsven  S, van Cingel REH, Holla CJM, van Loon CJM. Evidence-based rehabilitation following anterior cruciate ligament reconstruction. Knee Surg Sports Traumatol Arthrosc. 2010;18: 1128-1144.</a:t>
            </a:r>
          </a:p>
          <a:p>
            <a:pPr>
              <a:buFont typeface="Arial"/>
              <a:buChar char="•"/>
            </a:pPr>
            <a:r>
              <a:rPr lang="en-US" sz="1300" dirty="0">
                <a:solidFill>
                  <a:schemeClr val="tx1"/>
                </a:solidFill>
              </a:rPr>
              <a:t>Chen CH. Graft healing in anterior cruciate ligament reconstruction. Sports Medicine, Arthroscopy, Rehabilitation, Therapy &amp; Technology. 2009; 1: </a:t>
            </a:r>
            <a:r>
              <a:rPr lang="fr-FR" sz="1300" dirty="0">
                <a:solidFill>
                  <a:schemeClr val="tx1"/>
                </a:solidFill>
              </a:rPr>
              <a:t>doi:10.1186/1758-2555-1-21.</a:t>
            </a:r>
          </a:p>
          <a:p>
            <a:pPr>
              <a:buFont typeface="Arial"/>
              <a:buChar char="•"/>
            </a:pPr>
            <a:r>
              <a:rPr lang="fr-FR" sz="1300" dirty="0">
                <a:solidFill>
                  <a:schemeClr val="tx1"/>
                </a:solidFill>
              </a:rPr>
              <a:t>Fu FH, Bennett CH, Lattermann C, Ma CB.Current trends in anterior cruciate ligament reconstruction. Part 1: Biology and biomechanics of reconstruction. </a:t>
            </a:r>
            <a:r>
              <a:rPr lang="fr-FR" sz="1300" dirty="0" smtClean="0">
                <a:solidFill>
                  <a:schemeClr val="tx1"/>
                </a:solidFill>
              </a:rPr>
              <a:t>American </a:t>
            </a:r>
            <a:r>
              <a:rPr lang="fr-FR" sz="1300" dirty="0">
                <a:solidFill>
                  <a:schemeClr val="tx1"/>
                </a:solidFill>
              </a:rPr>
              <a:t>Journal of Sports Med. 27(6): 821-830.</a:t>
            </a:r>
          </a:p>
          <a:p>
            <a:pPr>
              <a:buFont typeface="Arial"/>
              <a:buChar char="•"/>
            </a:pPr>
            <a:r>
              <a:rPr lang="fr-FR" sz="1300" dirty="0">
                <a:solidFill>
                  <a:schemeClr val="tx1"/>
                </a:solidFill>
              </a:rPr>
              <a:t>Goldblatt JP, Fitzsimmons SE, Balk E, Richmond JC. Reconstruction of the anterior cruciate ligament: Meta-analysis of patellar tendon versus hamstring tendon autograft. The Journal of Arthroscopic and Related Surgery. 21(7): 791-803.</a:t>
            </a:r>
          </a:p>
          <a:p>
            <a:pPr>
              <a:buFont typeface="Arial"/>
              <a:buChar char="•"/>
            </a:pPr>
            <a:r>
              <a:rPr lang="fr-FR" sz="1300" dirty="0">
                <a:solidFill>
                  <a:schemeClr val="tx1"/>
                </a:solidFill>
              </a:rPr>
              <a:t>Hauser RA, Dolan EE. Ligament injury healing: an overview of current clinical concepts. Journal of Prolotherapy. 3(4): 836-846</a:t>
            </a:r>
            <a:r>
              <a:rPr lang="fr-FR" sz="1300" dirty="0" smtClean="0">
                <a:solidFill>
                  <a:schemeClr val="tx1"/>
                </a:solidFill>
              </a:rPr>
              <a:t>.</a:t>
            </a:r>
          </a:p>
          <a:p>
            <a:pPr>
              <a:buFont typeface="Arial"/>
              <a:buChar char="•"/>
            </a:pPr>
            <a:r>
              <a:rPr lang="fr-FR" sz="1300" dirty="0" smtClean="0">
                <a:solidFill>
                  <a:schemeClr val="tx1"/>
                </a:solidFill>
              </a:rPr>
              <a:t>Janssen RP, Scheffler SU. Intra-articular remodeling of hamstring tendon grafts after anterior cruciate ligament reconstruction. </a:t>
            </a:r>
            <a:r>
              <a:rPr lang="en-US" sz="1300" dirty="0">
                <a:solidFill>
                  <a:schemeClr val="tx1"/>
                </a:solidFill>
              </a:rPr>
              <a:t>Knee Surg Sports Traumatol </a:t>
            </a:r>
            <a:r>
              <a:rPr lang="en-US" sz="1300" dirty="0" smtClean="0">
                <a:solidFill>
                  <a:schemeClr val="tx1"/>
                </a:solidFill>
              </a:rPr>
              <a:t>Arthrosc. 2014; 22: 2102-2108.</a:t>
            </a:r>
          </a:p>
          <a:p>
            <a:pPr>
              <a:buFont typeface="Arial"/>
              <a:buChar char="•"/>
            </a:pPr>
            <a:r>
              <a:rPr lang="en-US" sz="1300" dirty="0" smtClean="0">
                <a:solidFill>
                  <a:schemeClr val="tx1"/>
                </a:solidFill>
              </a:rPr>
              <a:t>Brindle T, Nyland J, Johnson DL. The meniscus: review of basic principles with application to surgery and rehabilitation. Journal of Athletic Training. 2001; 36(2): 160-169.</a:t>
            </a:r>
          </a:p>
          <a:p>
            <a:pPr marL="0" indent="0">
              <a:buNone/>
            </a:pPr>
            <a:endParaRPr lang="en-US" sz="1300" dirty="0"/>
          </a:p>
        </p:txBody>
      </p:sp>
      <p:sp>
        <p:nvSpPr>
          <p:cNvPr id="6" name="Title 5"/>
          <p:cNvSpPr>
            <a:spLocks noGrp="1"/>
          </p:cNvSpPr>
          <p:nvPr>
            <p:ph type="title" idx="4294967295"/>
          </p:nvPr>
        </p:nvSpPr>
        <p:spPr>
          <a:xfrm>
            <a:off x="0" y="0"/>
            <a:ext cx="3761620" cy="539448"/>
          </a:xfrm>
        </p:spPr>
        <p:txBody>
          <a:bodyPr/>
          <a:lstStyle/>
          <a:p>
            <a:r>
              <a:rPr lang="en-US" sz="4800" dirty="0">
                <a:solidFill>
                  <a:srgbClr val="FF0000"/>
                </a:solidFill>
              </a:rPr>
              <a:t>References</a:t>
            </a:r>
            <a:endParaRPr lang="en-US" dirty="0"/>
          </a:p>
        </p:txBody>
      </p:sp>
    </p:spTree>
    <p:extLst>
      <p:ext uri="{BB962C8B-B14F-4D97-AF65-F5344CB8AC3E}">
        <p14:creationId xmlns:p14="http://schemas.microsoft.com/office/powerpoint/2010/main" val="176319293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4294967295"/>
          </p:nvPr>
        </p:nvSpPr>
        <p:spPr>
          <a:xfrm>
            <a:off x="0" y="688975"/>
            <a:ext cx="9047238" cy="6169025"/>
          </a:xfrm>
        </p:spPr>
        <p:txBody>
          <a:bodyPr>
            <a:normAutofit lnSpcReduction="10000"/>
          </a:bodyPr>
          <a:lstStyle/>
          <a:p>
            <a:pPr>
              <a:buFont typeface="Arial"/>
              <a:buChar char="•"/>
            </a:pPr>
            <a:r>
              <a:rPr lang="en-US" sz="1400" dirty="0">
                <a:solidFill>
                  <a:schemeClr val="tx1"/>
                </a:solidFill>
              </a:rPr>
              <a:t>Kiapour AM, Murray MM. Basic science of the anterior cruciate ligament injury and repair. BJR. 3(2): 20-31.</a:t>
            </a:r>
          </a:p>
          <a:p>
            <a:pPr>
              <a:buFont typeface="Arial"/>
              <a:buChar char="•"/>
            </a:pPr>
            <a:r>
              <a:rPr lang="en-US" sz="1400" dirty="0">
                <a:solidFill>
                  <a:schemeClr val="tx1"/>
                </a:solidFill>
              </a:rPr>
              <a:t>Krossgard MR, Dyhre-Poulsen P, Fischer-Ramussen T. Cruciate ligament Reflexes. Journal of Electromyography and Kinesiology. 2002; 12: 177-182.</a:t>
            </a:r>
          </a:p>
          <a:p>
            <a:pPr>
              <a:buFont typeface="Arial"/>
              <a:buChar char="•"/>
            </a:pPr>
            <a:r>
              <a:rPr lang="en-US" sz="1400" dirty="0">
                <a:solidFill>
                  <a:schemeClr val="tx1"/>
                </a:solidFill>
              </a:rPr>
              <a:t>Smigielski R et al. Medial meniscus anatomy-from basic science to treatment. Knee Surg Sports Traumatol Arthrosc. 2015; 23: 8-14.</a:t>
            </a:r>
          </a:p>
          <a:p>
            <a:pPr lvl="0">
              <a:buFont typeface="Arial"/>
              <a:buChar char="•"/>
            </a:pPr>
            <a:r>
              <a:rPr lang="en-US" sz="1400" b="1" dirty="0">
                <a:solidFill>
                  <a:schemeClr val="tx1"/>
                </a:solidFill>
                <a:effectLst/>
              </a:rPr>
              <a:t>Friedberg RP. ACL injuries. In: UpToDate, Post TW (Ed), UpToDate, Waltham, MA. Accessed: 02/22/2015. </a:t>
            </a:r>
            <a:r>
              <a:rPr lang="en-US" sz="1400" b="1" u="sng" dirty="0">
                <a:solidFill>
                  <a:schemeClr val="tx1"/>
                </a:solidFill>
                <a:effectLst/>
                <a:hlinkClick r:id="rId2"/>
              </a:rPr>
              <a:t>www.uptodate.com</a:t>
            </a:r>
            <a:r>
              <a:rPr lang="en-US" sz="1400" b="1" dirty="0">
                <a:solidFill>
                  <a:schemeClr val="tx1"/>
                </a:solidFill>
                <a:effectLst/>
              </a:rPr>
              <a:t>. </a:t>
            </a:r>
          </a:p>
          <a:p>
            <a:pPr>
              <a:buFont typeface="Arial"/>
              <a:buChar char="•"/>
            </a:pPr>
            <a:r>
              <a:rPr lang="en-US" sz="1400" dirty="0" smtClean="0">
                <a:solidFill>
                  <a:schemeClr val="tx1"/>
                </a:solidFill>
              </a:rPr>
              <a:t>Haklar </a:t>
            </a:r>
            <a:r>
              <a:rPr lang="en-US" sz="1400" dirty="0">
                <a:solidFill>
                  <a:schemeClr val="tx1"/>
                </a:solidFill>
              </a:rPr>
              <a:t>U et al. Results of arthroscopic of partial or full thickness  longitudinal medial meniscus tears by single or double vertical sutures using the inside-out technique. Am J Sports Med. 2013; 41(3): 596-602</a:t>
            </a:r>
            <a:r>
              <a:rPr lang="en-US" sz="1400" dirty="0" smtClean="0">
                <a:solidFill>
                  <a:schemeClr val="tx1"/>
                </a:solidFill>
              </a:rPr>
              <a:t>.</a:t>
            </a:r>
          </a:p>
          <a:p>
            <a:pPr>
              <a:buFont typeface="Arial"/>
              <a:buChar char="•"/>
            </a:pPr>
            <a:r>
              <a:rPr lang="en-US" sz="1400" dirty="0" smtClean="0">
                <a:solidFill>
                  <a:schemeClr val="tx1"/>
                </a:solidFill>
              </a:rPr>
              <a:t>Chivers </a:t>
            </a:r>
            <a:r>
              <a:rPr lang="en-US" sz="1400" dirty="0">
                <a:solidFill>
                  <a:schemeClr val="tx1"/>
                </a:solidFill>
              </a:rPr>
              <a:t>MD, Howitt SD. Anatomy and physical examination of knee menisci: a narrative review of orthopedic literature. JCCA. 2009; 53(4): 319-333. </a:t>
            </a:r>
          </a:p>
          <a:p>
            <a:pPr>
              <a:buFont typeface="Arial"/>
              <a:buChar char="•"/>
            </a:pPr>
            <a:r>
              <a:rPr lang="en-US" sz="1400" dirty="0">
                <a:solidFill>
                  <a:schemeClr val="tx1"/>
                </a:solidFill>
              </a:rPr>
              <a:t>Noyes FR, Heckmann TP, Barber-Westin SD. Meniscus repair and transplantation: a comprehensive update. JOSPT. 2012; 42(3): 274-290</a:t>
            </a:r>
            <a:r>
              <a:rPr lang="en-US" sz="1400" dirty="0" smtClean="0">
                <a:solidFill>
                  <a:schemeClr val="tx1"/>
                </a:solidFill>
              </a:rPr>
              <a:t>.</a:t>
            </a:r>
          </a:p>
          <a:p>
            <a:pPr>
              <a:buFont typeface="Arial"/>
              <a:buChar char="•"/>
            </a:pPr>
            <a:r>
              <a:rPr lang="en-US" sz="1400" dirty="0" smtClean="0">
                <a:solidFill>
                  <a:schemeClr val="tx1"/>
                </a:solidFill>
              </a:rPr>
              <a:t>Muller </a:t>
            </a:r>
            <a:r>
              <a:rPr lang="en-US" sz="1400" dirty="0">
                <a:solidFill>
                  <a:schemeClr val="tx1"/>
                </a:solidFill>
              </a:rPr>
              <a:t>B, Bowman KF, Bedi A</a:t>
            </a:r>
            <a:r>
              <a:rPr lang="en-US" sz="1400" dirty="0" smtClean="0">
                <a:solidFill>
                  <a:schemeClr val="tx1"/>
                </a:solidFill>
              </a:rPr>
              <a:t>. ACL graft healing biologics. Clin Spors Med. 2013; 32: 93-109.</a:t>
            </a:r>
          </a:p>
          <a:p>
            <a:pPr>
              <a:buFont typeface="Arial"/>
              <a:buChar char="•"/>
            </a:pPr>
            <a:r>
              <a:rPr lang="en-US" sz="1400" dirty="0" smtClean="0">
                <a:solidFill>
                  <a:schemeClr val="tx1"/>
                </a:solidFill>
              </a:rPr>
              <a:t>Pinczewski LA et al. A 10-year comparison of anterior cruciate ligament reconstructions with hamstring tendon and patellar tendon autograft: a controlled, prospective trial. AJSM. 2007; 35(4): 564- 574.</a:t>
            </a:r>
          </a:p>
          <a:p>
            <a:pPr marL="457200" indent="-457200">
              <a:buFont typeface="+mj-lt"/>
              <a:buAutoNum type="arabicPeriod" startAt="13"/>
            </a:pPr>
            <a:endParaRPr lang="fr-FR" sz="1400" dirty="0">
              <a:solidFill>
                <a:schemeClr val="tx1"/>
              </a:solidFill>
            </a:endParaRPr>
          </a:p>
          <a:p>
            <a:pPr marL="457200" indent="-457200">
              <a:buFont typeface="+mj-lt"/>
              <a:buAutoNum type="arabicPeriod" startAt="13"/>
            </a:pPr>
            <a:endParaRPr lang="en-US" sz="1400" dirty="0"/>
          </a:p>
        </p:txBody>
      </p:sp>
      <p:sp>
        <p:nvSpPr>
          <p:cNvPr id="6" name="Title 5"/>
          <p:cNvSpPr>
            <a:spLocks noGrp="1"/>
          </p:cNvSpPr>
          <p:nvPr>
            <p:ph type="title" idx="4294967295"/>
          </p:nvPr>
        </p:nvSpPr>
        <p:spPr>
          <a:xfrm>
            <a:off x="0" y="0"/>
            <a:ext cx="5454952" cy="539448"/>
          </a:xfrm>
        </p:spPr>
        <p:txBody>
          <a:bodyPr/>
          <a:lstStyle/>
          <a:p>
            <a:r>
              <a:rPr lang="en-US" sz="4800" dirty="0" smtClean="0">
                <a:solidFill>
                  <a:srgbClr val="FF0000"/>
                </a:solidFill>
              </a:rPr>
              <a:t>References cont. </a:t>
            </a:r>
            <a:endParaRPr lang="en-US" dirty="0"/>
          </a:p>
        </p:txBody>
      </p:sp>
    </p:spTree>
    <p:extLst>
      <p:ext uri="{BB962C8B-B14F-4D97-AF65-F5344CB8AC3E}">
        <p14:creationId xmlns:p14="http://schemas.microsoft.com/office/powerpoint/2010/main" val="425990046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4294967295"/>
          </p:nvPr>
        </p:nvSpPr>
        <p:spPr>
          <a:xfrm>
            <a:off x="0" y="688975"/>
            <a:ext cx="9047238" cy="6169025"/>
          </a:xfrm>
        </p:spPr>
        <p:txBody>
          <a:bodyPr>
            <a:normAutofit/>
          </a:bodyPr>
          <a:lstStyle/>
          <a:p>
            <a:pPr>
              <a:buFont typeface="Arial"/>
              <a:buChar char="•"/>
            </a:pPr>
            <a:r>
              <a:rPr lang="en-US" sz="1300" dirty="0">
                <a:solidFill>
                  <a:schemeClr val="tx1"/>
                </a:solidFill>
              </a:rPr>
              <a:t>Quatman CE, Hewett TE. The anterior cruciate ligament injury controversy: is valgus collapse “a sex-specific” mechanism? Br J Sports Med. 2009; 43(5): 328-335.</a:t>
            </a:r>
          </a:p>
          <a:p>
            <a:pPr>
              <a:buFont typeface="Arial"/>
              <a:buChar char="•"/>
            </a:pPr>
            <a:r>
              <a:rPr lang="en-US" sz="1300" dirty="0">
                <a:solidFill>
                  <a:schemeClr val="tx1"/>
                </a:solidFill>
              </a:rPr>
              <a:t>Schmidt T et al. Sterilization with electron beam irradiation influences biomechanical properties of and the early remodeling of tendon allografts for reconstruction of the ACL. Cell Tissue Bank. 2012; 13: 387-400. </a:t>
            </a:r>
          </a:p>
          <a:p>
            <a:pPr>
              <a:buFont typeface="Arial"/>
              <a:buChar char="•"/>
            </a:pPr>
            <a:r>
              <a:rPr lang="en-US" sz="1300" dirty="0">
                <a:solidFill>
                  <a:schemeClr val="tx1"/>
                </a:solidFill>
              </a:rPr>
              <a:t>Kawamura S, Lotito K, Rodeo SA. Biomechanics and healing response of the meniscus. Operative Techniques in Sports Medicine. 2003; 11(2): 68-76.</a:t>
            </a:r>
          </a:p>
          <a:p>
            <a:pPr>
              <a:buFont typeface="Arial"/>
              <a:buChar char="•"/>
            </a:pPr>
            <a:r>
              <a:rPr lang="en-US" sz="1300" dirty="0">
                <a:solidFill>
                  <a:schemeClr val="tx1"/>
                </a:solidFill>
              </a:rPr>
              <a:t>Lyons ME. Isokinetic hamstring: quadriceps strength ratio in males and females: implications of ACL injury .2006; 64: 1-14.</a:t>
            </a:r>
          </a:p>
          <a:p>
            <a:pPr>
              <a:buFont typeface="Arial"/>
              <a:buChar char="•"/>
            </a:pPr>
            <a:r>
              <a:rPr lang="fr-FR" sz="1300" dirty="0">
                <a:solidFill>
                  <a:schemeClr val="tx1"/>
                </a:solidFill>
              </a:rPr>
              <a:t>Petersen W et al. The effect of locally applied vascular endothelial growth factor on meniscus healing: gross histological findings. Arch Orthop Trauma Surg. 2007; 127: 235-240.</a:t>
            </a:r>
          </a:p>
          <a:p>
            <a:pPr>
              <a:buFont typeface="Arial"/>
              <a:buChar char="•"/>
            </a:pPr>
            <a:r>
              <a:rPr lang="fr-FR" sz="1300" dirty="0">
                <a:solidFill>
                  <a:schemeClr val="tx1"/>
                </a:solidFill>
              </a:rPr>
              <a:t>Hacke J. The Knee Joint: examination/intervention. [PowerPoint]. UNC Chapel Hill: UNC-DPT; 2013.</a:t>
            </a:r>
          </a:p>
          <a:p>
            <a:pPr>
              <a:buFont typeface="Arial"/>
              <a:buChar char="•"/>
            </a:pPr>
            <a:r>
              <a:rPr lang="fr-FR" sz="1300" dirty="0">
                <a:solidFill>
                  <a:schemeClr val="tx1"/>
                </a:solidFill>
              </a:rPr>
              <a:t>Gross MT. Meniscal fibrocartilage: composition, structure, function, mechanical properties, and healing. [PowerPoint – Voicethread]. University of NC Chapel Hill DPT; 2014.</a:t>
            </a:r>
          </a:p>
          <a:p>
            <a:pPr lvl="0">
              <a:buFont typeface="Arial"/>
              <a:buChar char="•"/>
            </a:pPr>
            <a:r>
              <a:rPr lang="fr-FR" sz="1400" b="1" dirty="0">
                <a:solidFill>
                  <a:srgbClr val="000000"/>
                </a:solidFill>
                <a:effectLst/>
              </a:rPr>
              <a:t>Anderson BC. Meniscus injury of the knee. In UpToDate. Post TW (Ed), UpToDate, Waltham, MA. Accessed : 02/23/2015. </a:t>
            </a:r>
            <a:r>
              <a:rPr lang="fr-FR" sz="1400" b="1" u="sng" dirty="0">
                <a:solidFill>
                  <a:srgbClr val="000000"/>
                </a:solidFill>
                <a:effectLst/>
                <a:hlinkClick r:id="rId2"/>
              </a:rPr>
              <a:t>www.uptodate.com</a:t>
            </a:r>
            <a:r>
              <a:rPr lang="fr-FR" sz="1400" b="1" dirty="0">
                <a:solidFill>
                  <a:srgbClr val="000000"/>
                </a:solidFill>
                <a:effectLst/>
              </a:rPr>
              <a:t>.</a:t>
            </a:r>
            <a:endParaRPr lang="en-US" sz="1400" b="1" dirty="0">
              <a:solidFill>
                <a:srgbClr val="000000"/>
              </a:solidFill>
              <a:effectLst/>
            </a:endParaRPr>
          </a:p>
          <a:p>
            <a:pPr>
              <a:buFont typeface="Arial"/>
              <a:buChar char="•"/>
            </a:pPr>
            <a:r>
              <a:rPr lang="fr-FR" sz="1300" dirty="0" smtClean="0">
                <a:solidFill>
                  <a:schemeClr val="tx1"/>
                </a:solidFill>
              </a:rPr>
              <a:t>Baechle </a:t>
            </a:r>
            <a:r>
              <a:rPr lang="fr-FR" sz="1300" dirty="0">
                <a:solidFill>
                  <a:schemeClr val="tx1"/>
                </a:solidFill>
              </a:rPr>
              <a:t>TR &amp; Earle RE. Essentials of strength training and conditioning 3rd ed. Champaign, IL: Human Kinetics; 2008. </a:t>
            </a:r>
          </a:p>
          <a:p>
            <a:pPr marL="0" indent="0">
              <a:buNone/>
            </a:pPr>
            <a:endParaRPr lang="fr-FR" sz="1300" dirty="0">
              <a:solidFill>
                <a:schemeClr val="tx1"/>
              </a:solidFill>
            </a:endParaRPr>
          </a:p>
          <a:p>
            <a:pPr marL="457200" indent="-457200">
              <a:buFont typeface="+mj-lt"/>
              <a:buAutoNum type="arabicPeriod" startAt="13"/>
            </a:pPr>
            <a:endParaRPr lang="en-US" sz="1300" dirty="0"/>
          </a:p>
        </p:txBody>
      </p:sp>
      <p:sp>
        <p:nvSpPr>
          <p:cNvPr id="6" name="Title 5"/>
          <p:cNvSpPr>
            <a:spLocks noGrp="1"/>
          </p:cNvSpPr>
          <p:nvPr>
            <p:ph type="title" idx="4294967295"/>
          </p:nvPr>
        </p:nvSpPr>
        <p:spPr>
          <a:xfrm>
            <a:off x="0" y="0"/>
            <a:ext cx="5454952" cy="539448"/>
          </a:xfrm>
        </p:spPr>
        <p:txBody>
          <a:bodyPr/>
          <a:lstStyle/>
          <a:p>
            <a:r>
              <a:rPr lang="en-US" sz="4800" dirty="0" smtClean="0">
                <a:solidFill>
                  <a:srgbClr val="FF0000"/>
                </a:solidFill>
              </a:rPr>
              <a:t>References cont. </a:t>
            </a:r>
            <a:endParaRPr lang="en-US" dirty="0"/>
          </a:p>
        </p:txBody>
      </p:sp>
    </p:spTree>
    <p:extLst>
      <p:ext uri="{BB962C8B-B14F-4D97-AF65-F5344CB8AC3E}">
        <p14:creationId xmlns:p14="http://schemas.microsoft.com/office/powerpoint/2010/main" val="51461948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FF0000"/>
                </a:solidFill>
              </a:rPr>
              <a:t>Questions/Comments?</a:t>
            </a:r>
            <a:endParaRPr lang="en-US" dirty="0">
              <a:solidFill>
                <a:srgbClr val="FF0000"/>
              </a:solidFill>
            </a:endParaRPr>
          </a:p>
        </p:txBody>
      </p:sp>
      <p:sp>
        <p:nvSpPr>
          <p:cNvPr id="3" name="Content Placeholder 2"/>
          <p:cNvSpPr>
            <a:spLocks noGrp="1"/>
          </p:cNvSpPr>
          <p:nvPr>
            <p:ph idx="1"/>
          </p:nvPr>
        </p:nvSpPr>
        <p:spPr/>
        <p:txBody>
          <a:bodyPr>
            <a:normAutofit/>
          </a:bodyPr>
          <a:lstStyle/>
          <a:p>
            <a:pPr marL="0" indent="0" algn="ctr">
              <a:buNone/>
            </a:pPr>
            <a:r>
              <a:rPr lang="en-US" sz="3500" dirty="0" smtClean="0"/>
              <a:t>garyejohns@med.unc.edu</a:t>
            </a:r>
          </a:p>
          <a:p>
            <a:pPr marL="0" indent="0" algn="ctr">
              <a:buNone/>
            </a:pPr>
            <a:endParaRPr lang="en-US" sz="3500" dirty="0" smtClean="0"/>
          </a:p>
          <a:p>
            <a:pPr marL="0" indent="0" algn="ctr">
              <a:buNone/>
            </a:pPr>
            <a:r>
              <a:rPr lang="en-US" sz="3500" dirty="0" smtClean="0"/>
              <a:t>gjohnson0823@gmail.com</a:t>
            </a:r>
            <a:endParaRPr lang="en-US" sz="3500" dirty="0"/>
          </a:p>
        </p:txBody>
      </p:sp>
    </p:spTree>
    <p:extLst>
      <p:ext uri="{BB962C8B-B14F-4D97-AF65-F5344CB8AC3E}">
        <p14:creationId xmlns:p14="http://schemas.microsoft.com/office/powerpoint/2010/main" val="38414525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ACL Injury</a:t>
            </a:r>
            <a:endParaRPr lang="en-US" baseline="30000" dirty="0"/>
          </a:p>
        </p:txBody>
      </p:sp>
      <p:sp>
        <p:nvSpPr>
          <p:cNvPr id="3" name="Content Placeholder 2"/>
          <p:cNvSpPr>
            <a:spLocks noGrp="1"/>
          </p:cNvSpPr>
          <p:nvPr>
            <p:ph idx="1"/>
          </p:nvPr>
        </p:nvSpPr>
        <p:spPr>
          <a:xfrm>
            <a:off x="712788" y="3012141"/>
            <a:ext cx="7716838" cy="3514197"/>
          </a:xfrm>
        </p:spPr>
        <p:txBody>
          <a:bodyPr>
            <a:normAutofit fontScale="77500" lnSpcReduction="20000"/>
          </a:bodyPr>
          <a:lstStyle/>
          <a:p>
            <a:r>
              <a:rPr lang="en-US" dirty="0" smtClean="0"/>
              <a:t>Most commonly injured knee ligament.</a:t>
            </a:r>
          </a:p>
          <a:p>
            <a:r>
              <a:rPr lang="en-US" dirty="0" smtClean="0"/>
              <a:t>Approximately 100,000-200,000 ACL ruptures per year in the United States.</a:t>
            </a:r>
          </a:p>
          <a:p>
            <a:r>
              <a:rPr lang="en-US" dirty="0" smtClean="0"/>
              <a:t>Majority of injuries are non-contact injuries.</a:t>
            </a:r>
          </a:p>
          <a:p>
            <a:r>
              <a:rPr lang="en-US" dirty="0" smtClean="0"/>
              <a:t>According to the NCAA injury surveillance system, American football players have the highest ACL injury rate of all NCAA athletes (33%).</a:t>
            </a:r>
          </a:p>
          <a:p>
            <a:r>
              <a:rPr lang="en-US" dirty="0" smtClean="0"/>
              <a:t>… but females have a greater predisposition to this type of injury*.</a:t>
            </a:r>
          </a:p>
          <a:p>
            <a:endParaRPr lang="en-US" dirty="0" smtClean="0"/>
          </a:p>
          <a:p>
            <a:endParaRPr lang="en-US" dirty="0" smtClean="0"/>
          </a:p>
          <a:p>
            <a:endParaRPr lang="en-US" dirty="0" smtClean="0"/>
          </a:p>
          <a:p>
            <a:endParaRPr lang="en-US" dirty="0"/>
          </a:p>
        </p:txBody>
      </p:sp>
    </p:spTree>
    <p:extLst>
      <p:ext uri="{BB962C8B-B14F-4D97-AF65-F5344CB8AC3E}">
        <p14:creationId xmlns:p14="http://schemas.microsoft.com/office/powerpoint/2010/main" val="31554103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Meniscus Injury</a:t>
            </a:r>
            <a:endParaRPr lang="en-US" dirty="0"/>
          </a:p>
        </p:txBody>
      </p:sp>
      <p:sp>
        <p:nvSpPr>
          <p:cNvPr id="3" name="Content Placeholder 2"/>
          <p:cNvSpPr>
            <a:spLocks noGrp="1"/>
          </p:cNvSpPr>
          <p:nvPr>
            <p:ph idx="1"/>
          </p:nvPr>
        </p:nvSpPr>
        <p:spPr/>
        <p:txBody>
          <a:bodyPr>
            <a:normAutofit lnSpcReduction="10000"/>
          </a:bodyPr>
          <a:lstStyle/>
          <a:p>
            <a:r>
              <a:rPr lang="en-US" dirty="0" smtClean="0"/>
              <a:t>Most common soft tissue injury in the knee.</a:t>
            </a:r>
          </a:p>
          <a:p>
            <a:r>
              <a:rPr lang="en-US" dirty="0" smtClean="0"/>
              <a:t>Account for 750,000 arthroscopies per year in the US.</a:t>
            </a:r>
          </a:p>
          <a:p>
            <a:r>
              <a:rPr lang="en-US" dirty="0" smtClean="0"/>
              <a:t>Acute tears often occur during dynamic twisting motions.</a:t>
            </a:r>
          </a:p>
          <a:p>
            <a:r>
              <a:rPr lang="en-US" dirty="0" smtClean="0"/>
              <a:t>Chronic degenerative tears are more common in older adults. </a:t>
            </a:r>
            <a:endParaRPr lang="en-US" dirty="0"/>
          </a:p>
        </p:txBody>
      </p:sp>
    </p:spTree>
    <p:extLst>
      <p:ext uri="{BB962C8B-B14F-4D97-AF65-F5344CB8AC3E}">
        <p14:creationId xmlns:p14="http://schemas.microsoft.com/office/powerpoint/2010/main" val="31569158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ACL Anatomy</a:t>
            </a:r>
            <a:endParaRPr lang="en-US" dirty="0"/>
          </a:p>
        </p:txBody>
      </p:sp>
      <p:sp>
        <p:nvSpPr>
          <p:cNvPr id="3" name="Content Placeholder 2"/>
          <p:cNvSpPr>
            <a:spLocks noGrp="1"/>
          </p:cNvSpPr>
          <p:nvPr>
            <p:ph idx="1"/>
          </p:nvPr>
        </p:nvSpPr>
        <p:spPr/>
        <p:txBody>
          <a:bodyPr>
            <a:normAutofit fontScale="62500" lnSpcReduction="20000"/>
          </a:bodyPr>
          <a:lstStyle/>
          <a:p>
            <a:r>
              <a:rPr lang="en-US" sz="2900" dirty="0" smtClean="0"/>
              <a:t>Primarily composed of collagen fibers (94%).</a:t>
            </a:r>
          </a:p>
          <a:p>
            <a:r>
              <a:rPr lang="en-US" sz="2900" dirty="0" smtClean="0"/>
              <a:t>Tibial attachment is wider and stronger than the femoral attachment.</a:t>
            </a:r>
          </a:p>
          <a:p>
            <a:r>
              <a:rPr lang="en-US" sz="2900" dirty="0" smtClean="0"/>
              <a:t>Contains mechanoreceptors that are sensitive to rapid movement.</a:t>
            </a:r>
          </a:p>
          <a:p>
            <a:r>
              <a:rPr lang="en-US" sz="2900" dirty="0" smtClean="0"/>
              <a:t>Double bundle ligament:</a:t>
            </a:r>
          </a:p>
          <a:p>
            <a:pPr lvl="1"/>
            <a:r>
              <a:rPr lang="en-US" sz="2700" dirty="0" smtClean="0"/>
              <a:t>Anteromedial bundle: Primarily prevents anterior tibial displacement.</a:t>
            </a:r>
          </a:p>
          <a:p>
            <a:pPr lvl="1"/>
            <a:r>
              <a:rPr lang="en-US" sz="2700" dirty="0" smtClean="0"/>
              <a:t>Posterolateral bundle: Dominant restraining force in knee extension.</a:t>
            </a:r>
            <a:endParaRPr lang="en-US" sz="2700" dirty="0"/>
          </a:p>
        </p:txBody>
      </p:sp>
    </p:spTree>
    <p:extLst>
      <p:ext uri="{BB962C8B-B14F-4D97-AF65-F5344CB8AC3E}">
        <p14:creationId xmlns:p14="http://schemas.microsoft.com/office/powerpoint/2010/main" val="37753168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ACL Ligament Anatomy</a:t>
            </a:r>
            <a:endParaRPr lang="en-US" dirty="0"/>
          </a:p>
        </p:txBody>
      </p:sp>
      <p:pic>
        <p:nvPicPr>
          <p:cNvPr id="4" name="Content Placeholder 3"/>
          <p:cNvPicPr>
            <a:picLocks noGrp="1" noChangeAspect="1"/>
          </p:cNvPicPr>
          <p:nvPr>
            <p:ph idx="1"/>
          </p:nvPr>
        </p:nvPicPr>
        <p:blipFill>
          <a:blip r:embed="rId3"/>
          <a:srcRect t="17873" b="17873"/>
          <a:stretch>
            <a:fillRect/>
          </a:stretch>
        </p:blipFill>
        <p:spPr>
          <a:xfrm>
            <a:off x="712788" y="3011488"/>
            <a:ext cx="7716837" cy="3590925"/>
          </a:xfrm>
        </p:spPr>
      </p:pic>
    </p:spTree>
    <p:extLst>
      <p:ext uri="{BB962C8B-B14F-4D97-AF65-F5344CB8AC3E}">
        <p14:creationId xmlns:p14="http://schemas.microsoft.com/office/powerpoint/2010/main" val="3590395878"/>
      </p:ext>
    </p:extLst>
  </p:cSld>
  <p:clrMapOvr>
    <a:masterClrMapping/>
  </p:clrMapOvr>
  <p:timing>
    <p:tnLst>
      <p:par>
        <p:cTn id="1" dur="indefinite" restart="never" nodeType="tmRoot"/>
      </p:par>
    </p:tnLst>
  </p:timing>
</p:sld>
</file>

<file path=ppt/theme/theme1.xml><?xml version="1.0" encoding="utf-8"?>
<a:theme xmlns:a="http://schemas.openxmlformats.org/drawingml/2006/main" name="Sky">
  <a:themeElements>
    <a:clrScheme name="Sky">
      <a:dk1>
        <a:sysClr val="windowText" lastClr="000000"/>
      </a:dk1>
      <a:lt1>
        <a:sysClr val="window" lastClr="FFFFFF"/>
      </a:lt1>
      <a:dk2>
        <a:srgbClr val="1782BF"/>
      </a:dk2>
      <a:lt2>
        <a:srgbClr val="62BCE9"/>
      </a:lt2>
      <a:accent1>
        <a:srgbClr val="073779"/>
      </a:accent1>
      <a:accent2>
        <a:srgbClr val="8FD9FB"/>
      </a:accent2>
      <a:accent3>
        <a:srgbClr val="FFCC00"/>
      </a:accent3>
      <a:accent4>
        <a:srgbClr val="EB6615"/>
      </a:accent4>
      <a:accent5>
        <a:srgbClr val="C76402"/>
      </a:accent5>
      <a:accent6>
        <a:srgbClr val="B523B4"/>
      </a:accent6>
      <a:hlink>
        <a:srgbClr val="FFDE26"/>
      </a:hlink>
      <a:folHlink>
        <a:srgbClr val="DEBE00"/>
      </a:folHlink>
    </a:clrScheme>
    <a:fontScheme name="Sky">
      <a:majorFont>
        <a:latin typeface="Arial Rounded MT Bold"/>
        <a:ea typeface=""/>
        <a:cs typeface=""/>
        <a:font script="Jpan" typeface="ＭＳ Ｐゴシック"/>
        <a:font script="Hans" typeface="宋体"/>
        <a:font script="Hant" typeface="新細明體"/>
      </a:majorFont>
      <a:minorFont>
        <a:latin typeface="Arial Rounded MT Bold"/>
        <a:ea typeface=""/>
        <a:cs typeface=""/>
        <a:font script="Jpan" typeface="ＭＳ Ｐゴシック"/>
        <a:font script="Hans" typeface="宋体"/>
        <a:font script="Hant" typeface="新細明體"/>
      </a:minorFont>
    </a:fontScheme>
    <a:fmtScheme name="Sky">
      <a:fillStyleLst>
        <a:solidFill>
          <a:schemeClr val="phClr"/>
        </a:solidFill>
        <a:solidFill>
          <a:schemeClr val="phClr">
            <a:alpha val="50000"/>
          </a:schemeClr>
        </a:solidFill>
        <a:gradFill rotWithShape="1">
          <a:gsLst>
            <a:gs pos="0">
              <a:schemeClr val="phClr">
                <a:shade val="30000"/>
                <a:satMod val="130000"/>
              </a:schemeClr>
            </a:gs>
            <a:gs pos="80000">
              <a:schemeClr val="phClr">
                <a:shade val="93000"/>
                <a:satMod val="130000"/>
              </a:schemeClr>
            </a:gs>
            <a:gs pos="100000">
              <a:schemeClr val="phClr">
                <a:shade val="94000"/>
                <a:satMod val="135000"/>
              </a:schemeClr>
            </a:gs>
          </a:gsLst>
          <a:lin ang="14400000" scaled="1"/>
        </a:gradFill>
      </a:fillStyleLst>
      <a:lnStyleLst>
        <a:ln w="12700" cap="flat" cmpd="sng" algn="ctr">
          <a:solidFill>
            <a:schemeClr val="phClr">
              <a:shade val="95000"/>
              <a:satMod val="105000"/>
            </a:schemeClr>
          </a:solidFill>
          <a:prstDash val="solid"/>
        </a:ln>
        <a:ln w="31750" cap="flat" cmpd="sng" algn="ctr">
          <a:solidFill>
            <a:schemeClr val="phClr"/>
          </a:solidFill>
          <a:prstDash val="solid"/>
        </a:ln>
        <a:ln w="63500" cap="flat" cmpd="sng" algn="ctr">
          <a:solidFill>
            <a:schemeClr val="phClr"/>
          </a:solidFill>
          <a:prstDash val="solid"/>
        </a:ln>
      </a:lnStyleLst>
      <a:effectStyleLst>
        <a:effectStyle>
          <a:effectLst/>
        </a:effectStyle>
        <a:effectStyle>
          <a:effectLst>
            <a:outerShdw blurRad="88900" dist="63500" dir="3000000" algn="br" rotWithShape="0">
              <a:srgbClr val="000000">
                <a:alpha val="35000"/>
              </a:srgbClr>
            </a:outerShdw>
          </a:effectLst>
        </a:effectStyle>
        <a:effectStyle>
          <a:effectLst>
            <a:innerShdw blurRad="50800" dist="25400" dir="6600000">
              <a:srgbClr val="000000">
                <a:alpha val="50000"/>
              </a:srgbClr>
            </a:innerShdw>
            <a:reflection blurRad="12700" stA="26000" endPos="28000" dist="38100" dir="5400000" sy="-100000" rotWithShape="0"/>
          </a:effectLst>
        </a:effectStyle>
      </a:effectStyleLst>
      <a:bgFillStyleLst>
        <a:solidFill>
          <a:schemeClr val="phClr"/>
        </a:solidFill>
        <a:gradFill rotWithShape="1">
          <a:gsLst>
            <a:gs pos="0">
              <a:schemeClr val="phClr">
                <a:tint val="100000"/>
                <a:satMod val="140000"/>
                <a:lumMod val="105000"/>
              </a:schemeClr>
            </a:gs>
            <a:gs pos="100000">
              <a:schemeClr val="phClr">
                <a:shade val="20000"/>
                <a:satMod val="250000"/>
                <a:lumMod val="110000"/>
              </a:schemeClr>
            </a:gs>
          </a:gsLst>
          <a:path path="circle">
            <a:fillToRect l="50000" t="50000" r="50000" b="50000"/>
          </a:path>
        </a:gradFill>
        <a:gradFill rotWithShape="1">
          <a:gsLst>
            <a:gs pos="0">
              <a:schemeClr val="phClr">
                <a:tint val="80000"/>
                <a:satMod val="300000"/>
              </a:schemeClr>
            </a:gs>
            <a:gs pos="100000">
              <a:schemeClr val="phClr">
                <a:shade val="30000"/>
                <a:satMod val="200000"/>
              </a:schemeClr>
            </a:gs>
          </a:gsLst>
          <a:lin ang="5400000" scaled="0"/>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Sky.thmx</Template>
  <TotalTime>4663</TotalTime>
  <Words>7585</Words>
  <Application>Microsoft Office PowerPoint</Application>
  <PresentationFormat>On-screen Show (4:3)</PresentationFormat>
  <Paragraphs>658</Paragraphs>
  <Slides>57</Slides>
  <Notes>52</Notes>
  <HiddenSlides>0</HiddenSlides>
  <MMClips>8</MMClips>
  <ScaleCrop>false</ScaleCrop>
  <HeadingPairs>
    <vt:vector size="4" baseType="variant">
      <vt:variant>
        <vt:lpstr>Theme</vt:lpstr>
      </vt:variant>
      <vt:variant>
        <vt:i4>1</vt:i4>
      </vt:variant>
      <vt:variant>
        <vt:lpstr>Slide Titles</vt:lpstr>
      </vt:variant>
      <vt:variant>
        <vt:i4>57</vt:i4>
      </vt:variant>
    </vt:vector>
  </HeadingPairs>
  <TitlesOfParts>
    <vt:vector size="58" baseType="lpstr">
      <vt:lpstr>Sky</vt:lpstr>
      <vt:lpstr>ACL reconstruction and Meniscus Repair Rehab  For the Collegiate Athlete</vt:lpstr>
      <vt:lpstr>Learning Objectives</vt:lpstr>
      <vt:lpstr>Sports Medicine</vt:lpstr>
      <vt:lpstr>Quick Review</vt:lpstr>
      <vt:lpstr>PowerPoint Presentation</vt:lpstr>
      <vt:lpstr>ACL Injury</vt:lpstr>
      <vt:lpstr>Meniscus Injury</vt:lpstr>
      <vt:lpstr>ACL Anatomy</vt:lpstr>
      <vt:lpstr>ACL Ligament Anatomy</vt:lpstr>
      <vt:lpstr>How is the ACL Injured?</vt:lpstr>
      <vt:lpstr>Dynamic Structures for Dynamic Movement</vt:lpstr>
      <vt:lpstr>Quatman and Hewett cont.</vt:lpstr>
      <vt:lpstr>How is the ACL Injured?</vt:lpstr>
      <vt:lpstr>Why doesn’t a sprained ACL heal?</vt:lpstr>
      <vt:lpstr>ACL Reconstruction Grafts</vt:lpstr>
      <vt:lpstr>Menisci Anatomy</vt:lpstr>
      <vt:lpstr>Menisci Anatomy</vt:lpstr>
      <vt:lpstr>PowerPoint Presentation</vt:lpstr>
      <vt:lpstr>PowerPoint Presentation</vt:lpstr>
      <vt:lpstr>Meniscus Mechanism of Injury</vt:lpstr>
      <vt:lpstr>Meniscus Repair Surgery</vt:lpstr>
      <vt:lpstr>Meniscus Repair</vt:lpstr>
      <vt:lpstr>ACL and Meniscus Rehab</vt:lpstr>
      <vt:lpstr>The Collegiate Athlete and Rehab</vt:lpstr>
      <vt:lpstr>Your responsibilities…</vt:lpstr>
      <vt:lpstr>Pre-surgery Rehabilitation</vt:lpstr>
      <vt:lpstr>Pre-surgery Rehabilitation</vt:lpstr>
      <vt:lpstr>Phase I ACL Reconstruction (ACL-R)</vt:lpstr>
      <vt:lpstr>Phase I Meniscus Repair</vt:lpstr>
      <vt:lpstr>Phase I Exercises</vt:lpstr>
      <vt:lpstr>Patellar Mobilizations</vt:lpstr>
      <vt:lpstr>Phase I Rehab</vt:lpstr>
      <vt:lpstr>Extension Lag</vt:lpstr>
      <vt:lpstr>Phase II ACL-R</vt:lpstr>
      <vt:lpstr>Phase II Meniscus Repair</vt:lpstr>
      <vt:lpstr>Phase II Exercises</vt:lpstr>
      <vt:lpstr>Phase II Rehab</vt:lpstr>
      <vt:lpstr>Phase III ACL-R</vt:lpstr>
      <vt:lpstr>Phase III Meniscus Repair</vt:lpstr>
      <vt:lpstr>Phase III Exercises</vt:lpstr>
      <vt:lpstr>Phase III Rehab</vt:lpstr>
      <vt:lpstr>Phase IV ACL-R</vt:lpstr>
      <vt:lpstr>Phase IV Meniscus Repair</vt:lpstr>
      <vt:lpstr>Phase IV Exercises</vt:lpstr>
      <vt:lpstr>Plyometrics</vt:lpstr>
      <vt:lpstr>PowerPoint Presentation</vt:lpstr>
      <vt:lpstr>PowerPoint Presentation</vt:lpstr>
      <vt:lpstr>Phase IV Rehab</vt:lpstr>
      <vt:lpstr>Phase V ACL-R</vt:lpstr>
      <vt:lpstr>Final Rehab Phase Exercises</vt:lpstr>
      <vt:lpstr>Don’t Forget</vt:lpstr>
      <vt:lpstr>Monitor…</vt:lpstr>
      <vt:lpstr>THANK YOU</vt:lpstr>
      <vt:lpstr>References</vt:lpstr>
      <vt:lpstr>References cont. </vt:lpstr>
      <vt:lpstr>References cont. </vt:lpstr>
      <vt:lpstr>Questions/Comments?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ACL and Meniscus Rehab</dc:title>
  <dc:creator>Gary Johnson</dc:creator>
  <cp:lastModifiedBy>Gary Johnson</cp:lastModifiedBy>
  <cp:revision>164</cp:revision>
  <dcterms:created xsi:type="dcterms:W3CDTF">2015-03-06T14:52:30Z</dcterms:created>
  <dcterms:modified xsi:type="dcterms:W3CDTF">2015-04-19T06:26:55Z</dcterms:modified>
</cp:coreProperties>
</file>