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4"/>
  </p:notesMasterIdLst>
  <p:sldIdLst>
    <p:sldId id="256" r:id="rId2"/>
    <p:sldId id="257" r:id="rId3"/>
    <p:sldId id="258" r:id="rId4"/>
    <p:sldId id="264" r:id="rId5"/>
    <p:sldId id="287" r:id="rId6"/>
    <p:sldId id="281" r:id="rId7"/>
    <p:sldId id="285" r:id="rId8"/>
    <p:sldId id="283" r:id="rId9"/>
    <p:sldId id="282" r:id="rId10"/>
    <p:sldId id="284" r:id="rId11"/>
    <p:sldId id="280" r:id="rId12"/>
    <p:sldId id="286" r:id="rId13"/>
    <p:sldId id="273" r:id="rId14"/>
    <p:sldId id="277" r:id="rId15"/>
    <p:sldId id="271" r:id="rId16"/>
    <p:sldId id="267" r:id="rId17"/>
    <p:sldId id="268" r:id="rId18"/>
    <p:sldId id="290" r:id="rId19"/>
    <p:sldId id="288" r:id="rId20"/>
    <p:sldId id="278" r:id="rId21"/>
    <p:sldId id="274" r:id="rId22"/>
    <p:sldId id="269" r:id="rId23"/>
    <p:sldId id="275" r:id="rId24"/>
    <p:sldId id="270" r:id="rId25"/>
    <p:sldId id="291" r:id="rId26"/>
    <p:sldId id="292" r:id="rId27"/>
    <p:sldId id="293" r:id="rId28"/>
    <p:sldId id="294" r:id="rId29"/>
    <p:sldId id="289" r:id="rId30"/>
    <p:sldId id="296" r:id="rId31"/>
    <p:sldId id="297" r:id="rId32"/>
    <p:sldId id="295"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90" y="3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40" d="100"/>
          <a:sy n="140" d="100"/>
        </p:scale>
        <p:origin x="-414" y="9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2FB8A1-E227-4B0D-8ECC-A57886F46BA1}" type="datetimeFigureOut">
              <a:rPr lang="en-US" smtClean="0"/>
              <a:t>8/29/2019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0B38BA-41BF-4AC2-9038-0E69EC2BAA31}" type="slidenum">
              <a:rPr lang="en-US" smtClean="0"/>
              <a:t>‹#›</a:t>
            </a:fld>
            <a:endParaRPr lang="en-US"/>
          </a:p>
        </p:txBody>
      </p:sp>
    </p:spTree>
    <p:extLst>
      <p:ext uri="{BB962C8B-B14F-4D97-AF65-F5344CB8AC3E}">
        <p14:creationId xmlns:p14="http://schemas.microsoft.com/office/powerpoint/2010/main" val="313617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archive.org/details/preventivemedici1913rose"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ncpedia.org/biography/rosenau-milton-joseph"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unc.edu/epid600/modules/130roleOfEPID/"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www.unc.edu/epid600/modules/130roleOfEPID/morethoughts.htm"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0B38BA-41BF-4AC2-9038-0E69EC2BAA31}" type="slidenum">
              <a:rPr lang="en-US" smtClean="0"/>
              <a:t>1</a:t>
            </a:fld>
            <a:endParaRPr lang="en-US"/>
          </a:p>
        </p:txBody>
      </p:sp>
    </p:spTree>
    <p:extLst>
      <p:ext uri="{BB962C8B-B14F-4D97-AF65-F5344CB8AC3E}">
        <p14:creationId xmlns:p14="http://schemas.microsoft.com/office/powerpoint/2010/main" val="1308803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a:noFill/>
        </p:spPr>
        <p:txBody>
          <a:bodyPr/>
          <a:lstStyle/>
          <a:p>
            <a:fld id="{74AC5E63-FD57-4CBE-83AA-8DAB1C2ECAB6}" type="slidenum">
              <a:rPr lang="en-US"/>
              <a:pPr/>
              <a:t>26</a:t>
            </a:fld>
            <a:endParaRPr lang="en-US"/>
          </a:p>
        </p:txBody>
      </p:sp>
      <p:sp>
        <p:nvSpPr>
          <p:cNvPr id="186371" name="Rectangle 2"/>
          <p:cNvSpPr>
            <a:spLocks noGrp="1" noRot="1" noChangeAspect="1" noChangeArrowheads="1" noTextEdit="1"/>
          </p:cNvSpPr>
          <p:nvPr>
            <p:ph type="sldImg"/>
          </p:nvPr>
        </p:nvSpPr>
        <p:spPr>
          <a:ln/>
        </p:spPr>
      </p:sp>
      <p:sp>
        <p:nvSpPr>
          <p:cNvPr id="186372" name="Rectangle 3"/>
          <p:cNvSpPr>
            <a:spLocks noGrp="1" noChangeArrowheads="1"/>
          </p:cNvSpPr>
          <p:nvPr>
            <p:ph type="body" idx="1"/>
          </p:nvPr>
        </p:nvSpPr>
        <p:spPr>
          <a:noFill/>
          <a:ln/>
        </p:spPr>
        <p:txBody>
          <a:bodyPr/>
          <a:lstStyle/>
          <a:p>
            <a:pPr eaLnBrk="1" hangingPunct="1"/>
            <a:r>
              <a:rPr lang="en-US" dirty="0"/>
              <a:t>Ravi Mehta and </a:t>
            </a:r>
            <a:r>
              <a:rPr lang="en-US" dirty="0" err="1"/>
              <a:t>Rui</a:t>
            </a:r>
            <a:r>
              <a:rPr lang="en-US" dirty="0"/>
              <a:t> Zhu studied the effect of color on thinking:  “From a series of six studies, using various tasks covering a number of different domains, we demonstrate that red (versus blue) can activate an avoidance (versus approach) motivation and subsequently can enhance performance on detail-oriented (versus creative) cognitive tasks. This research thus offers a reconciliation of the conflicting results reported in the extant literature and advances current research on the effect of color on cognition and behavior [e.g., (3)]. More important, our findings offer a wide range of implications for daily human life. What wall color do we pick for an educational facility? What color enhances persuasion in a consumption context? What color enhances creativity in a new product design process? Results from this research suggest that, depending on the nature of the task, different colors might be beneficial. If the task on hand requires people's vigilant attention (e.g., memorizing important information or understanding the side effects of a new drug), then red (or another color that activates an avoidance motivation) might be particularly appropriate. However, if the task calls for creativity and imagination (e.g., designing an art shop, or a new product idea brainstorming session), then blue (or another color that activates an approach motivation) would be more beneficial.”</a:t>
            </a:r>
          </a:p>
          <a:p>
            <a:pPr eaLnBrk="1" hangingPunct="1"/>
            <a:r>
              <a:rPr lang="en-US" dirty="0"/>
              <a:t>(Blue or Red? Exploring the Effect of Color on Cognitive Task Performances</a:t>
            </a:r>
          </a:p>
          <a:p>
            <a:pPr eaLnBrk="1" hangingPunct="1"/>
            <a:r>
              <a:rPr lang="en-US" dirty="0"/>
              <a:t>Ravi Mehta and </a:t>
            </a:r>
            <a:r>
              <a:rPr lang="en-US" dirty="0" err="1"/>
              <a:t>Rui</a:t>
            </a:r>
            <a:r>
              <a:rPr lang="en-US" dirty="0"/>
              <a:t> (Juliet) Zhu.  </a:t>
            </a:r>
            <a:r>
              <a:rPr lang="en-US" i="1" dirty="0"/>
              <a:t>Science</a:t>
            </a:r>
            <a:r>
              <a:rPr lang="en-US" dirty="0"/>
              <a:t> 27 Feb 2009:1226-1229.) </a:t>
            </a:r>
          </a:p>
          <a:p>
            <a:pPr eaLnBrk="1" hangingPunct="1"/>
            <a:r>
              <a:rPr lang="en-US" dirty="0"/>
              <a:t>http://www.sciencemag.org/cgi/content/full/323/5918/1226</a:t>
            </a:r>
          </a:p>
        </p:txBody>
      </p:sp>
    </p:spTree>
    <p:extLst>
      <p:ext uri="{BB962C8B-B14F-4D97-AF65-F5344CB8AC3E}">
        <p14:creationId xmlns:p14="http://schemas.microsoft.com/office/powerpoint/2010/main" val="2992022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a:noFill/>
        </p:spPr>
        <p:txBody>
          <a:bodyPr/>
          <a:lstStyle/>
          <a:p>
            <a:fld id="{0CF67B15-5BF5-4D45-8422-C7619ECFCD10}" type="slidenum">
              <a:rPr lang="en-US"/>
              <a:pPr/>
              <a:t>27</a:t>
            </a:fld>
            <a:endParaRPr lang="en-US"/>
          </a:p>
        </p:txBody>
      </p:sp>
      <p:sp>
        <p:nvSpPr>
          <p:cNvPr id="187395" name="Rectangle 2"/>
          <p:cNvSpPr>
            <a:spLocks noGrp="1" noRot="1" noChangeAspect="1" noChangeArrowheads="1" noTextEdit="1"/>
          </p:cNvSpPr>
          <p:nvPr>
            <p:ph type="sldImg"/>
          </p:nvPr>
        </p:nvSpPr>
        <p:spPr>
          <a:ln/>
        </p:spPr>
      </p:sp>
      <p:sp>
        <p:nvSpPr>
          <p:cNvPr id="187396" name="Rectangle 3"/>
          <p:cNvSpPr>
            <a:spLocks noGrp="1" noChangeArrowheads="1"/>
          </p:cNvSpPr>
          <p:nvPr>
            <p:ph type="body" idx="1"/>
          </p:nvPr>
        </p:nvSpPr>
        <p:spPr>
          <a:noFill/>
          <a:ln/>
        </p:spPr>
        <p:txBody>
          <a:bodyPr/>
          <a:lstStyle/>
          <a:p>
            <a:pPr eaLnBrk="1" hangingPunct="1"/>
            <a:r>
              <a:rPr lang="en-US"/>
              <a:t>“</a:t>
            </a:r>
          </a:p>
        </p:txBody>
      </p:sp>
    </p:spTree>
    <p:extLst>
      <p:ext uri="{BB962C8B-B14F-4D97-AF65-F5344CB8AC3E}">
        <p14:creationId xmlns:p14="http://schemas.microsoft.com/office/powerpoint/2010/main" val="456934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a:spLocks noGrp="1" noChangeArrowheads="1"/>
          </p:cNvSpPr>
          <p:nvPr>
            <p:ph type="sldNum" sz="quarter" idx="5"/>
          </p:nvPr>
        </p:nvSpPr>
        <p:spPr>
          <a:noFill/>
        </p:spPr>
        <p:txBody>
          <a:bodyPr/>
          <a:lstStyle/>
          <a:p>
            <a:fld id="{6384CEEC-473F-48D5-8E1B-3CECFD1AA5DA}" type="slidenum">
              <a:rPr lang="en-US"/>
              <a:pPr/>
              <a:t>28</a:t>
            </a:fld>
            <a:endParaRPr lang="en-US"/>
          </a:p>
        </p:txBody>
      </p:sp>
      <p:sp>
        <p:nvSpPr>
          <p:cNvPr id="189443" name="Rectangle 2"/>
          <p:cNvSpPr>
            <a:spLocks noGrp="1" noRot="1" noChangeAspect="1" noChangeArrowheads="1" noTextEdit="1"/>
          </p:cNvSpPr>
          <p:nvPr>
            <p:ph type="sldImg"/>
          </p:nvPr>
        </p:nvSpPr>
        <p:spPr>
          <a:ln/>
        </p:spPr>
      </p:sp>
      <p:sp>
        <p:nvSpPr>
          <p:cNvPr id="189444" name="Rectangle 3"/>
          <p:cNvSpPr>
            <a:spLocks noGrp="1" noChangeArrowheads="1"/>
          </p:cNvSpPr>
          <p:nvPr>
            <p:ph type="body" idx="1"/>
          </p:nvPr>
        </p:nvSpPr>
        <p:spPr>
          <a:noFill/>
          <a:ln/>
        </p:spPr>
        <p:txBody>
          <a:bodyPr/>
          <a:lstStyle/>
          <a:p>
            <a:pPr eaLnBrk="1" hangingPunct="1">
              <a:spcBef>
                <a:spcPct val="80000"/>
              </a:spcBef>
            </a:pPr>
            <a:r>
              <a:rPr lang="en-US" dirty="0"/>
              <a:t>http://www.sciencemag.org/content/328/5984/1408.abstract</a:t>
            </a:r>
          </a:p>
        </p:txBody>
      </p:sp>
    </p:spTree>
    <p:extLst>
      <p:ext uri="{BB962C8B-B14F-4D97-AF65-F5344CB8AC3E}">
        <p14:creationId xmlns:p14="http://schemas.microsoft.com/office/powerpoint/2010/main" val="24790635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25CA1B5-8F80-47FF-A1FF-AFD8F52F911A}" type="slidenum">
              <a:rPr lang="en-US" altLang="en-US">
                <a:solidFill>
                  <a:srgbClr val="000000"/>
                </a:solidFill>
              </a:rPr>
              <a:pPr>
                <a:spcBef>
                  <a:spcPct val="0"/>
                </a:spcBef>
              </a:pPr>
              <a:t>29</a:t>
            </a:fld>
            <a:endParaRPr lang="en-US" altLang="en-US">
              <a:solidFill>
                <a:srgbClr val="000000"/>
              </a:solidFill>
            </a:endParaRPr>
          </a:p>
        </p:txBody>
      </p:sp>
      <p:sp>
        <p:nvSpPr>
          <p:cNvPr id="175107" name="Rectangle 1026"/>
          <p:cNvSpPr>
            <a:spLocks noGrp="1" noRot="1" noChangeAspect="1" noChangeArrowheads="1" noTextEdit="1"/>
          </p:cNvSpPr>
          <p:nvPr>
            <p:ph type="sldImg"/>
          </p:nvPr>
        </p:nvSpPr>
        <p:spPr>
          <a:xfrm>
            <a:off x="342900" y="698500"/>
            <a:ext cx="6196013" cy="3486150"/>
          </a:xfrm>
          <a:ln/>
        </p:spPr>
      </p:sp>
      <p:sp>
        <p:nvSpPr>
          <p:cNvPr id="175108" name="Rectangle 1027"/>
          <p:cNvSpPr>
            <a:spLocks noGrp="1" noChangeArrowheads="1"/>
          </p:cNvSpPr>
          <p:nvPr>
            <p:ph type="body" idx="1"/>
          </p:nvPr>
        </p:nvSpPr>
        <p:spPr>
          <a:xfrm>
            <a:off x="960438" y="4414838"/>
            <a:ext cx="5045075" cy="4183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a:p>
            <a:pPr eaLnBrk="1" hangingPunct="1"/>
            <a:endParaRPr lang="en-US" altLang="en-US"/>
          </a:p>
        </p:txBody>
      </p:sp>
      <p:sp>
        <p:nvSpPr>
          <p:cNvPr id="175109" name="Text Box 1028"/>
          <p:cNvSpPr txBox="1">
            <a:spLocks noChangeArrowheads="1"/>
          </p:cNvSpPr>
          <p:nvPr/>
        </p:nvSpPr>
        <p:spPr bwMode="auto">
          <a:xfrm>
            <a:off x="900113" y="4352925"/>
            <a:ext cx="5330825"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50000"/>
              </a:spcBef>
              <a:spcAft>
                <a:spcPct val="0"/>
              </a:spcAft>
            </a:pPr>
            <a:r>
              <a:rPr lang="en-US" altLang="en-US">
                <a:solidFill>
                  <a:srgbClr val="000000"/>
                </a:solidFill>
              </a:rPr>
              <a:t>We can illustrate the relation among incidence, prevalence, and duration with a simple example.  Suppose there is a remote community with 101,000 people and one hospital.  The hospital has a census of 1,000 patients, all from this community.  Each week 500 people from the community are admitted to the hospital, and because the hospital and community are in a steady state, there are also 500 discharges each week.  In this special situation, the prevalence odds of hospitalization will equal the incidence rate of hospitalization times the average duration of hospitalization:</a:t>
            </a:r>
          </a:p>
          <a:p>
            <a:pPr fontAlgn="base">
              <a:spcBef>
                <a:spcPct val="50000"/>
              </a:spcBef>
              <a:spcAft>
                <a:spcPct val="0"/>
              </a:spcAft>
            </a:pPr>
            <a:r>
              <a:rPr lang="en-US" altLang="en-US">
                <a:solidFill>
                  <a:srgbClr val="000000"/>
                </a:solidFill>
              </a:rPr>
              <a:t>                     prevalence odds = incidence rate X average duration</a:t>
            </a:r>
          </a:p>
          <a:p>
            <a:pPr fontAlgn="base">
              <a:spcBef>
                <a:spcPct val="50000"/>
              </a:spcBef>
              <a:spcAft>
                <a:spcPct val="0"/>
              </a:spcAft>
            </a:pPr>
            <a:r>
              <a:rPr lang="en-US" altLang="en-US">
                <a:solidFill>
                  <a:srgbClr val="000000"/>
                </a:solidFill>
              </a:rPr>
              <a:t>The prevalence odds are the prevalence divided by one minus the prevalence [p/(1-p)], which for a small prevalence is essentially the same as the prevalence (which is why many textbooks give the formula as prevalence = incidence x duration. </a:t>
            </a:r>
          </a:p>
        </p:txBody>
      </p:sp>
    </p:spTree>
    <p:extLst>
      <p:ext uri="{BB962C8B-B14F-4D97-AF65-F5344CB8AC3E}">
        <p14:creationId xmlns:p14="http://schemas.microsoft.com/office/powerpoint/2010/main" val="19822945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David W. Orme-Johnson and Vernon A. Barnes. Effects of the Transcendental Meditation Technique on Trait Anxiety: A Meta-Analysis of Randomized Controlled Trials. </a:t>
            </a:r>
            <a:r>
              <a:rPr lang="en-US" i="1" dirty="0"/>
              <a:t>The Journal of Alternative and Complementary Medicine</a:t>
            </a:r>
            <a:r>
              <a:rPr lang="en-US" dirty="0"/>
              <a:t> 2014;20(5):330-341.</a:t>
            </a:r>
          </a:p>
          <a:p>
            <a:r>
              <a:rPr lang="en-US" dirty="0"/>
              <a:t>http://online.liebertpub.com/doi/pdf/10.1089/acm.2013.0204</a:t>
            </a:r>
          </a:p>
        </p:txBody>
      </p:sp>
      <p:sp>
        <p:nvSpPr>
          <p:cNvPr id="4" name="Slide Number Placeholder 3"/>
          <p:cNvSpPr>
            <a:spLocks noGrp="1"/>
          </p:cNvSpPr>
          <p:nvPr>
            <p:ph type="sldNum" sz="quarter" idx="10"/>
          </p:nvPr>
        </p:nvSpPr>
        <p:spPr/>
        <p:txBody>
          <a:bodyPr/>
          <a:lstStyle/>
          <a:p>
            <a:fld id="{570B38BA-41BF-4AC2-9038-0E69EC2BAA31}" type="slidenum">
              <a:rPr lang="en-US" smtClean="0"/>
              <a:t>30</a:t>
            </a:fld>
            <a:endParaRPr lang="en-US"/>
          </a:p>
        </p:txBody>
      </p:sp>
    </p:spTree>
    <p:extLst>
      <p:ext uri="{BB962C8B-B14F-4D97-AF65-F5344CB8AC3E}">
        <p14:creationId xmlns:p14="http://schemas.microsoft.com/office/powerpoint/2010/main" val="1142214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Jane Schmidt-Wilk. TQM and the Transcendental Meditation program in a Swedish top management team, The TQM Magazine  2003;15(4):219 - 229</a:t>
            </a:r>
          </a:p>
          <a:p>
            <a:r>
              <a:rPr lang="en-US" dirty="0"/>
              <a:t>http://www.emeraldinsight.com/doi/pdfplus/10.1108/09544780310486137</a:t>
            </a:r>
          </a:p>
        </p:txBody>
      </p:sp>
      <p:sp>
        <p:nvSpPr>
          <p:cNvPr id="4" name="Slide Number Placeholder 3"/>
          <p:cNvSpPr>
            <a:spLocks noGrp="1"/>
          </p:cNvSpPr>
          <p:nvPr>
            <p:ph type="sldNum" sz="quarter" idx="10"/>
          </p:nvPr>
        </p:nvSpPr>
        <p:spPr/>
        <p:txBody>
          <a:bodyPr/>
          <a:lstStyle/>
          <a:p>
            <a:fld id="{570B38BA-41BF-4AC2-9038-0E69EC2BAA31}" type="slidenum">
              <a:rPr lang="en-US" smtClean="0"/>
              <a:t>31</a:t>
            </a:fld>
            <a:endParaRPr lang="en-US"/>
          </a:p>
        </p:txBody>
      </p:sp>
    </p:spTree>
    <p:extLst>
      <p:ext uri="{BB962C8B-B14F-4D97-AF65-F5344CB8AC3E}">
        <p14:creationId xmlns:p14="http://schemas.microsoft.com/office/powerpoint/2010/main" val="1142214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0B38BA-41BF-4AC2-9038-0E69EC2BAA31}" type="slidenum">
              <a:rPr lang="en-US" smtClean="0"/>
              <a:t>2</a:t>
            </a:fld>
            <a:endParaRPr lang="en-US"/>
          </a:p>
        </p:txBody>
      </p:sp>
    </p:spTree>
    <p:extLst>
      <p:ext uri="{BB962C8B-B14F-4D97-AF65-F5344CB8AC3E}">
        <p14:creationId xmlns:p14="http://schemas.microsoft.com/office/powerpoint/2010/main" val="1372277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0B38BA-41BF-4AC2-9038-0E69EC2BAA31}" type="slidenum">
              <a:rPr lang="en-US" smtClean="0"/>
              <a:t>3</a:t>
            </a:fld>
            <a:endParaRPr lang="en-US"/>
          </a:p>
        </p:txBody>
      </p:sp>
    </p:spTree>
    <p:extLst>
      <p:ext uri="{BB962C8B-B14F-4D97-AF65-F5344CB8AC3E}">
        <p14:creationId xmlns:p14="http://schemas.microsoft.com/office/powerpoint/2010/main" val="1142992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in 1913 Rosenau published his most important work, </a:t>
            </a:r>
            <a:r>
              <a:rPr lang="en-US" i="1" dirty="0">
                <a:hlinkClick r:id="rId3"/>
              </a:rPr>
              <a:t>Preventive Medicine and Hygiene</a:t>
            </a:r>
            <a:r>
              <a:rPr lang="en-US" dirty="0"/>
              <a:t>, which in its tenth edition remains the standard text on the subject. With his long teaching career and his influential textbook, Rosenau was so instrumental in educating health workers in the advances of microbiology and immunology that he was regarded as the father of preventive medicine in the United States.”</a:t>
            </a:r>
          </a:p>
          <a:p>
            <a:r>
              <a:rPr lang="en-US" dirty="0">
                <a:hlinkClick r:id="rId4"/>
              </a:rPr>
              <a:t>http://ncpedia.org/biography/rosenau-milton-joseph</a:t>
            </a:r>
            <a:endParaRPr lang="en-US" dirty="0"/>
          </a:p>
          <a:p>
            <a:endParaRPr lang="en-US" dirty="0"/>
          </a:p>
          <a:p>
            <a:r>
              <a:rPr lang="en-US" dirty="0"/>
              <a:t>“During 1899-1909, he directed the MHS Hygienic Laboratory, transforming a one-person operation into a bustling institution with divisions in bacteriology, chemistry, pathology, pharmacology, zoology, and biology. Rosenau conducted his most important medical research during his 10 years at the Hygienic Laboratory, publishing many articles and books, including </a:t>
            </a:r>
            <a:r>
              <a:rPr lang="en-US" i="1" dirty="0"/>
              <a:t>The Milk Question </a:t>
            </a:r>
            <a:r>
              <a:rPr lang="en-US" dirty="0"/>
              <a:t>(1912) and </a:t>
            </a:r>
            <a:r>
              <a:rPr lang="en-US" i="1" dirty="0"/>
              <a:t>Preventive Medicine and Hygiene </a:t>
            </a:r>
            <a:r>
              <a:rPr lang="en-US" dirty="0"/>
              <a:t>(1913), which quickly became the most influential textbook on the subject.</a:t>
            </a:r>
          </a:p>
          <a:p>
            <a:r>
              <a:rPr lang="en-US" dirty="0"/>
              <a:t>“From early in his career, campaigns to reduce </a:t>
            </a:r>
            <a:r>
              <a:rPr lang="en-US" dirty="0" err="1"/>
              <a:t>milkborne</a:t>
            </a:r>
            <a:r>
              <a:rPr lang="en-US" dirty="0"/>
              <a:t> diseases occupied </a:t>
            </a:r>
            <a:r>
              <a:rPr lang="en-US" dirty="0" err="1"/>
              <a:t>Rosenau's</a:t>
            </a:r>
            <a:r>
              <a:rPr lang="en-US" dirty="0"/>
              <a:t> attention. As he stated in his textbook, ‘Next to water purification, pasteurization is the most important single preventive measure in the field of sanitation.’ A Public Health Service study in 1909 reported that 500 outbreaks of </a:t>
            </a:r>
            <a:r>
              <a:rPr lang="en-US" dirty="0" err="1"/>
              <a:t>milkborne</a:t>
            </a:r>
            <a:r>
              <a:rPr lang="en-US" dirty="0"/>
              <a:t> diseases had occurred during 1880-1907. By 1900, increasing numbers of children drank pasteurized milk, but raw milk remained the norm partly because the high-temperature process then in use imparted a "cooked milk" taste. In 1906, Rosenau established that low temperature, slow pasteurization (140 F [60 C] for 20 minutes) killed pathogens without spoiling the taste, thus eliminating a key obstacle to public acceptance of pasteurized milk. However, securing a safe milk supply nationwide took another generation. By 1936, pasteurized, certified milk was the standard in most large cities, although over half of all milk in the United States was still consumed raw.”</a:t>
            </a:r>
          </a:p>
          <a:p>
            <a:r>
              <a:rPr lang="en-US" dirty="0"/>
              <a:t>Also, https://www.cdc.gov/mmwr/preview/mmwrhtml/mm4840b1.htm</a:t>
            </a:r>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4</a:t>
            </a:fld>
            <a:endParaRPr lang="en-US"/>
          </a:p>
        </p:txBody>
      </p:sp>
    </p:spTree>
    <p:extLst>
      <p:ext uri="{BB962C8B-B14F-4D97-AF65-F5344CB8AC3E}">
        <p14:creationId xmlns:p14="http://schemas.microsoft.com/office/powerpoint/2010/main" val="3102801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0B38BA-41BF-4AC2-9038-0E69EC2BAA31}" type="slidenum">
              <a:rPr lang="en-US" smtClean="0"/>
              <a:t>5</a:t>
            </a:fld>
            <a:endParaRPr lang="en-US"/>
          </a:p>
        </p:txBody>
      </p:sp>
    </p:spTree>
    <p:extLst>
      <p:ext uri="{BB962C8B-B14F-4D97-AF65-F5344CB8AC3E}">
        <p14:creationId xmlns:p14="http://schemas.microsoft.com/office/powerpoint/2010/main" val="869061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See </a:t>
            </a:r>
            <a:r>
              <a:rPr lang="en-US" i="1" dirty="0"/>
              <a:t>Edward G. McGavran: Guardian of the Body Politic</a:t>
            </a:r>
            <a:r>
              <a:rPr lang="en-US" dirty="0"/>
              <a:t>. Harriet H. Barr, Frances H. Barrie. UNC School of Public Health, 1979:</a:t>
            </a:r>
          </a:p>
          <a:p>
            <a:endParaRPr lang="en-US" dirty="0"/>
          </a:p>
          <a:p>
            <a:r>
              <a:rPr lang="en-US" dirty="0"/>
              <a:t>“During his medical education at Harvard, Dr. McGavran was assigned to Dr. Milton J. </a:t>
            </a:r>
            <a:r>
              <a:rPr lang="en-US" dirty="0" err="1"/>
              <a:t>Rosenau’s</a:t>
            </a:r>
            <a:r>
              <a:rPr lang="en-US" dirty="0"/>
              <a:t> reorganized curriculum, available through a new departmental division identified as the Department of Preventive Medicine and Hygiene. By 1925 the program had been condensed to one basic and one shorter course in epidemiology and was accompanied by an opportunity for conducting extensive research.</a:t>
            </a:r>
            <a:r>
              <a:rPr lang="en-US" baseline="0" dirty="0"/>
              <a:t> Dr. Rosenau, a keen detector of student potential, was ever on the alert to encourage the most talented to consider graduate work in public health. The professor recommended as preparatory experience three years in private practice of medicine. In his opinion, practice in a rural area was especially /13/ beneficial in learning everything possible about the problems of a practicing  physician.”</a:t>
            </a:r>
          </a:p>
          <a:p>
            <a:br>
              <a:rPr lang="en-US" baseline="0" dirty="0"/>
            </a:br>
            <a:r>
              <a:rPr lang="en-US" baseline="0" dirty="0"/>
              <a:t>McGavran practiced medicine in </a:t>
            </a:r>
            <a:r>
              <a:rPr lang="en-US" baseline="0" dirty="0" err="1"/>
              <a:t>Sidell</a:t>
            </a:r>
            <a:r>
              <a:rPr lang="en-US" baseline="0" dirty="0"/>
              <a:t>, Illinois from 1929-1933. Frequently medical fees were paid with edibles from fields, barns and gardens. “This period provided Dr. McGavran the private practice experience which Rosenau had recommended as a prerequisite for successful public health leadership.” p14.</a:t>
            </a:r>
          </a:p>
          <a:p>
            <a:endParaRPr lang="en-US" baseline="0" dirty="0"/>
          </a:p>
        </p:txBody>
      </p:sp>
      <p:sp>
        <p:nvSpPr>
          <p:cNvPr id="4" name="Slide Number Placeholder 3"/>
          <p:cNvSpPr>
            <a:spLocks noGrp="1"/>
          </p:cNvSpPr>
          <p:nvPr>
            <p:ph type="sldNum" sz="quarter" idx="10"/>
          </p:nvPr>
        </p:nvSpPr>
        <p:spPr/>
        <p:txBody>
          <a:bodyPr/>
          <a:lstStyle/>
          <a:p>
            <a:fld id="{570B38BA-41BF-4AC2-9038-0E69EC2BAA31}" type="slidenum">
              <a:rPr lang="en-US" smtClean="0"/>
              <a:t>6</a:t>
            </a:fld>
            <a:endParaRPr lang="en-US"/>
          </a:p>
        </p:txBody>
      </p:sp>
    </p:spTree>
    <p:extLst>
      <p:ext uri="{BB962C8B-B14F-4D97-AF65-F5344CB8AC3E}">
        <p14:creationId xmlns:p14="http://schemas.microsoft.com/office/powerpoint/2010/main" val="3560922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Edward G. McGavran: Guardian of the Body Politic</a:t>
            </a:r>
            <a:r>
              <a:rPr lang="en-US" dirty="0"/>
              <a:t>. Harriet H. Barr, Frances H. Barrie. UNC School of Public Health, 1979:</a:t>
            </a:r>
          </a:p>
          <a:p>
            <a:endParaRPr lang="en-US" dirty="0"/>
          </a:p>
          <a:p>
            <a:r>
              <a:rPr lang="en-US" altLang="en-US" dirty="0"/>
              <a:t>“During his tenure with the Kellogg Foundation in Michigan, Dr. McGavran chose two communities as sites for a study and evaluation of tuberculosis programs. When the report was completed, the findings indicated that the community with the best services had the least improvement in tuberculosis rates. Upon closer examination of the evidence, it became apparent that improved economic conditions in the second community had a greater impact on the reduction of the incidence of tuberculosis than the health services provided. Dr. McGavran constantly reminded public health workers of their responsibility to promote social changes which affect health inasmuch as the greatest impact on health status in a community may be achieved by better housing or better jobs.” p14</a:t>
            </a:r>
            <a:endParaRPr lang="en-US" dirty="0"/>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7</a:t>
            </a:fld>
            <a:endParaRPr lang="en-US"/>
          </a:p>
        </p:txBody>
      </p:sp>
    </p:spTree>
    <p:extLst>
      <p:ext uri="{BB962C8B-B14F-4D97-AF65-F5344CB8AC3E}">
        <p14:creationId xmlns:p14="http://schemas.microsoft.com/office/powerpoint/2010/main" val="3560922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also notes at See notes at </a:t>
            </a:r>
            <a:r>
              <a:rPr lang="en-US" dirty="0">
                <a:hlinkClick r:id="rId3"/>
              </a:rPr>
              <a:t>www.unc.edu/epid600/modules/130roleOfEPID/</a:t>
            </a:r>
            <a:r>
              <a:rPr lang="en-US" dirty="0"/>
              <a:t> and </a:t>
            </a:r>
            <a:r>
              <a:rPr lang="en-US" dirty="0">
                <a:hlinkClick r:id="rId4"/>
              </a:rPr>
              <a:t>www.unc.edu/epid600/modules/130roleOfEPID/morethoughts.htm</a:t>
            </a:r>
            <a:endParaRPr lang="en-US" dirty="0"/>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24</a:t>
            </a:fld>
            <a:endParaRPr lang="en-US"/>
          </a:p>
        </p:txBody>
      </p:sp>
    </p:spTree>
    <p:extLst>
      <p:ext uri="{BB962C8B-B14F-4D97-AF65-F5344CB8AC3E}">
        <p14:creationId xmlns:p14="http://schemas.microsoft.com/office/powerpoint/2010/main" val="1142214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a:noFill/>
        </p:spPr>
        <p:txBody>
          <a:bodyPr/>
          <a:lstStyle/>
          <a:p>
            <a:fld id="{99B8EE1A-BEF7-44B4-AAAE-0C96DE14B2E2}" type="slidenum">
              <a:rPr lang="en-US"/>
              <a:pPr/>
              <a:t>25</a:t>
            </a:fld>
            <a:endParaRPr lang="en-US"/>
          </a:p>
        </p:txBody>
      </p:sp>
      <p:sp>
        <p:nvSpPr>
          <p:cNvPr id="185347" name="Rectangle 2"/>
          <p:cNvSpPr>
            <a:spLocks noGrp="1" noRot="1" noChangeAspect="1" noChangeArrowheads="1" noTextEdit="1"/>
          </p:cNvSpPr>
          <p:nvPr>
            <p:ph type="sldImg"/>
          </p:nvPr>
        </p:nvSpPr>
        <p:spPr>
          <a:ln/>
        </p:spPr>
      </p:sp>
      <p:sp>
        <p:nvSpPr>
          <p:cNvPr id="185348" name="Rectangle 3"/>
          <p:cNvSpPr>
            <a:spLocks noGrp="1" noChangeArrowheads="1"/>
          </p:cNvSpPr>
          <p:nvPr>
            <p:ph type="body" idx="1"/>
          </p:nvPr>
        </p:nvSpPr>
        <p:spPr>
          <a:noFill/>
          <a:ln/>
        </p:spPr>
        <p:txBody>
          <a:bodyPr/>
          <a:lstStyle/>
          <a:p>
            <a:pPr eaLnBrk="1" hangingPunct="1"/>
            <a:r>
              <a:rPr lang="en-US"/>
              <a:t>"… individuals automatically infer characteristics of social targets based on facial appearances (6).  Voters acting rationally, however, should change these initial classifications as they receive information about the target individual's values, performance, political affiliation and the like.  Unfortunately, voters are anchored in first impressions and do not appropriately correct initial inferences; additional information on the candidates does not change choices by much (5)."</a:t>
            </a:r>
          </a:p>
          <a:p>
            <a:pPr eaLnBrk="1" hangingPunct="1"/>
            <a:r>
              <a:rPr lang="en-US"/>
              <a:t>"We recruited adults and children in Switzerland to rate pairs of faces (the winner and runner-up) from the run-off stages of the 2002 French parliamentary election (10).  In experiment 1 (N=684 adults), results of a logistic regression showed that the probability of predicting an election result correctly on the basis of ratings of competence was 0.72.  Ratings of compenetnce also predicted margin of victory (standardized beta=0.32, P&lt;0.001).</a:t>
            </a:r>
          </a:p>
          <a:p>
            <a:pPr eaLnBrk="1" hangingPunct="1"/>
            <a:r>
              <a:rPr lang="en-US"/>
              <a:t>"Using the same materials in experiment 2, 841 individuals – of whom 81 were children aged 5-13 years (mean age=10.31, SD=1.81) – participated in a game involving a computer-simulated trip from Troy to Ithaca.  Thereafter participants chose from two faces the captain of their boat (Fig. 1A).  For the children, results from a logistic regression showed that probability of predicting an election result correctly on the basis of choice of captain was 0.71.  The results did not differ when including the other particiopants (N=160, mean age=30.49, SD=16.32); prediction accuracy did not depend on age (fig. S1)."</a:t>
            </a:r>
          </a:p>
          <a:p>
            <a:pPr eaLnBrk="1" hangingPunct="1"/>
            <a:r>
              <a:rPr lang="en-US"/>
              <a:t>(John Antonakis and Olaf Dalgas.  Predicting elections: child’s play!  </a:t>
            </a:r>
            <a:r>
              <a:rPr lang="en-US" i="1"/>
              <a:t>Science</a:t>
            </a:r>
            <a:r>
              <a:rPr lang="en-US"/>
              <a:t> 27 Feb 2009;323:1183) www.sciencemag.org/cgi/data/323/5918/1183/DC1/1</a:t>
            </a:r>
          </a:p>
        </p:txBody>
      </p:sp>
    </p:spTree>
    <p:extLst>
      <p:ext uri="{BB962C8B-B14F-4D97-AF65-F5344CB8AC3E}">
        <p14:creationId xmlns:p14="http://schemas.microsoft.com/office/powerpoint/2010/main" val="1443880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673BC4F-7CC7-44F2-A1C8-97F68453FF02}"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751810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73BC4F-7CC7-44F2-A1C8-97F68453FF02}"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3512181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73BC4F-7CC7-44F2-A1C8-97F68453FF02}"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710374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73BC4F-7CC7-44F2-A1C8-97F68453FF02}"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4097550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73BC4F-7CC7-44F2-A1C8-97F68453FF02}"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701031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73BC4F-7CC7-44F2-A1C8-97F68453FF02}" type="datetimeFigureOut">
              <a:rPr lang="en-US" smtClean="0"/>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2124848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673BC4F-7CC7-44F2-A1C8-97F68453FF02}" type="datetimeFigureOut">
              <a:rPr lang="en-US" smtClean="0"/>
              <a:t>8/29/2019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3883714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73BC4F-7CC7-44F2-A1C8-97F68453FF02}" type="datetimeFigureOut">
              <a:rPr lang="en-US" smtClean="0"/>
              <a:t>8/29/2019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810440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73BC4F-7CC7-44F2-A1C8-97F68453FF02}" type="datetimeFigureOut">
              <a:rPr lang="en-US" smtClean="0"/>
              <a:t>8/29/2019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4154880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73BC4F-7CC7-44F2-A1C8-97F68453FF02}" type="datetimeFigureOut">
              <a:rPr lang="en-US" smtClean="0"/>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1656698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73BC4F-7CC7-44F2-A1C8-97F68453FF02}" type="datetimeFigureOut">
              <a:rPr lang="en-US" smtClean="0"/>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745609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3BC4F-7CC7-44F2-A1C8-97F68453FF02}" type="datetimeFigureOut">
              <a:rPr lang="en-US" smtClean="0"/>
              <a:t>8/29/2019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9059E-5C6C-46F2-8D70-DBC0C95A1DA0}" type="slidenum">
              <a:rPr lang="en-US" smtClean="0"/>
              <a:t>‹#›</a:t>
            </a:fld>
            <a:endParaRPr lang="en-US"/>
          </a:p>
        </p:txBody>
      </p:sp>
    </p:spTree>
    <p:extLst>
      <p:ext uri="{BB962C8B-B14F-4D97-AF65-F5344CB8AC3E}">
        <p14:creationId xmlns:p14="http://schemas.microsoft.com/office/powerpoint/2010/main" val="56178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akai.unc.edu/access/content/user/vschoenb/Public%20Library/People/BySurname/S/Victor%20Schoenbach/PresentUNC/SocialEPIDseminar-20160824noQuestions.mp3"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1qALNhukprg" TargetMode="External"/><Relationship Id="rId2" Type="http://schemas.openxmlformats.org/officeDocument/2006/relationships/hyperlink" Target="https://youtu.be/vCSEAaT6kxw" TargetMode="External"/><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ncai.org/prc" TargetMode="External"/><Relationship Id="rId2" Type="http://schemas.openxmlformats.org/officeDocument/2006/relationships/hyperlink" Target="https://www.policylink.org/" TargetMode="External"/><Relationship Id="rId1" Type="http://schemas.openxmlformats.org/officeDocument/2006/relationships/slideLayout" Target="../slideLayouts/slideLayout2.xml"/><Relationship Id="rId4" Type="http://schemas.openxmlformats.org/officeDocument/2006/relationships/hyperlink" Target="http://svrep.or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pnas.org/content/111/24/8788.ful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www.forbes.com/sites/kashmirhill/2014/06/28/facebook-manipulated-689003-users-emotions-for-scienc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2.xml.rels><?xml version="1.0" encoding="UTF-8" standalone="yes"?>
<Relationships xmlns="http://schemas.openxmlformats.org/package/2006/relationships"><Relationship Id="rId3" Type="http://schemas.openxmlformats.org/officeDocument/2006/relationships/hyperlink" Target="http://go.unc.edu/vjs" TargetMode="External"/><Relationship Id="rId2" Type="http://schemas.openxmlformats.org/officeDocument/2006/relationships/hyperlink" Target="http://go.unc.edu/sja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Epidemiology, Equity, Economics, Evolution, and Enlightenment</a:t>
            </a:r>
          </a:p>
        </p:txBody>
      </p:sp>
      <p:sp>
        <p:nvSpPr>
          <p:cNvPr id="3" name="Subtitle 2"/>
          <p:cNvSpPr>
            <a:spLocks noGrp="1"/>
          </p:cNvSpPr>
          <p:nvPr>
            <p:ph type="subTitle" idx="1"/>
          </p:nvPr>
        </p:nvSpPr>
        <p:spPr>
          <a:xfrm>
            <a:off x="1524000" y="3815788"/>
            <a:ext cx="9144000" cy="2275046"/>
          </a:xfrm>
        </p:spPr>
        <p:txBody>
          <a:bodyPr>
            <a:normAutofit/>
          </a:bodyPr>
          <a:lstStyle/>
          <a:p>
            <a:r>
              <a:rPr lang="en-US" dirty="0"/>
              <a:t>Victor J. Schoenbach</a:t>
            </a:r>
            <a:r>
              <a:rPr lang="en-US" sz="2000" dirty="0"/>
              <a:t>, http://go.unc.edu/vjs</a:t>
            </a:r>
          </a:p>
          <a:p>
            <a:r>
              <a:rPr lang="en-US" dirty="0"/>
              <a:t>August 24, 2016</a:t>
            </a:r>
          </a:p>
          <a:p>
            <a:r>
              <a:rPr lang="en-US" dirty="0"/>
              <a:t>Social Epidemiology Seminar</a:t>
            </a:r>
          </a:p>
          <a:p>
            <a:r>
              <a:rPr lang="en-US" dirty="0"/>
              <a:t>UNC Department of Epidemiology</a:t>
            </a:r>
          </a:p>
          <a:p>
            <a:pPr algn="r">
              <a:spcBef>
                <a:spcPts val="2000"/>
              </a:spcBef>
            </a:pPr>
            <a:r>
              <a:rPr lang="en-US" sz="1600" dirty="0"/>
              <a:t>(audio recording)</a:t>
            </a:r>
          </a:p>
          <a:p>
            <a:endParaRPr lang="en-US" dirty="0"/>
          </a:p>
        </p:txBody>
      </p:sp>
      <p:pic>
        <p:nvPicPr>
          <p:cNvPr id="5" name="Graphic 4" descr="Headphones">
            <a:hlinkClick r:id="rId3"/>
            <a:extLst>
              <a:ext uri="{FF2B5EF4-FFF2-40B4-BE49-F238E27FC236}">
                <a16:creationId xmlns:a16="http://schemas.microsoft.com/office/drawing/2014/main" id="{EB1EB6FD-9FBB-48C1-A7EE-5336DA7BA1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00908" y="4878475"/>
            <a:ext cx="914400" cy="914400"/>
          </a:xfrm>
          <a:prstGeom prst="rect">
            <a:avLst/>
          </a:prstGeom>
        </p:spPr>
      </p:pic>
    </p:spTree>
    <p:extLst>
      <p:ext uri="{BB962C8B-B14F-4D97-AF65-F5344CB8AC3E}">
        <p14:creationId xmlns:p14="http://schemas.microsoft.com/office/powerpoint/2010/main" val="1665316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new faculty</a:t>
            </a:r>
          </a:p>
        </p:txBody>
      </p:sp>
      <p:sp>
        <p:nvSpPr>
          <p:cNvPr id="4" name="Content Placeholder 3"/>
          <p:cNvSpPr>
            <a:spLocks noGrp="1"/>
          </p:cNvSpPr>
          <p:nvPr>
            <p:ph sz="half" idx="2"/>
          </p:nvPr>
        </p:nvSpPr>
        <p:spPr>
          <a:xfrm>
            <a:off x="3882887" y="1649784"/>
            <a:ext cx="7470913" cy="5130726"/>
          </a:xfrm>
        </p:spPr>
        <p:txBody>
          <a:bodyPr>
            <a:normAutofit fontScale="85000" lnSpcReduction="20000"/>
          </a:bodyPr>
          <a:lstStyle/>
          <a:p>
            <a:pPr marL="0" indent="0">
              <a:buNone/>
            </a:pPr>
            <a:r>
              <a:rPr lang="en-US" altLang="en-US" dirty="0"/>
              <a:t>Ralph C. Patrick, Jr.</a:t>
            </a:r>
          </a:p>
          <a:p>
            <a:pPr marL="0" indent="0">
              <a:buNone/>
            </a:pPr>
            <a:r>
              <a:rPr lang="en-US" altLang="en-US" sz="2000" dirty="0"/>
              <a:t>PhD in </a:t>
            </a:r>
            <a:r>
              <a:rPr lang="en-US" altLang="en-US" sz="2000" b="1" dirty="0"/>
              <a:t>Anthropology</a:t>
            </a:r>
            <a:r>
              <a:rPr lang="en-US" altLang="en-US" sz="2000" dirty="0"/>
              <a:t> from Harvard University</a:t>
            </a:r>
          </a:p>
          <a:p>
            <a:pPr marL="0" indent="0">
              <a:buNone/>
            </a:pPr>
            <a:r>
              <a:rPr lang="en-US" altLang="en-US" sz="2000" dirty="0"/>
              <a:t>Assistant Professor, Department of Sociology and Anthropology, Washington University, St. Louis Missouri, </a:t>
            </a:r>
          </a:p>
          <a:p>
            <a:pPr marL="0" indent="0">
              <a:buNone/>
            </a:pPr>
            <a:r>
              <a:rPr lang="en-US" altLang="en-US" sz="2000" dirty="0"/>
              <a:t>1958 – appointed Associate Professor, UNC Department of Epidemiology by Sidney Kark</a:t>
            </a:r>
          </a:p>
          <a:p>
            <a:pPr marL="0" indent="0">
              <a:spcBef>
                <a:spcPts val="1600"/>
              </a:spcBef>
              <a:buNone/>
            </a:pPr>
            <a:r>
              <a:rPr lang="en-US" altLang="en-US" dirty="0"/>
              <a:t>Herman Alfred (“Al”) Tyroler</a:t>
            </a:r>
          </a:p>
          <a:p>
            <a:pPr marL="0" indent="0">
              <a:buNone/>
            </a:pPr>
            <a:r>
              <a:rPr lang="en-US" altLang="en-US" sz="2000" dirty="0"/>
              <a:t>1924 – born in Brooklyn, NY</a:t>
            </a:r>
          </a:p>
          <a:p>
            <a:pPr marL="0" indent="0">
              <a:buNone/>
            </a:pPr>
            <a:r>
              <a:rPr lang="en-US" altLang="en-US" sz="2000" dirty="0"/>
              <a:t>1947 – MD from NYU College of Medicine</a:t>
            </a:r>
          </a:p>
          <a:p>
            <a:pPr marL="0" indent="0">
              <a:buNone/>
            </a:pPr>
            <a:r>
              <a:rPr lang="en-US" altLang="en-US" sz="2000" dirty="0"/>
              <a:t>1951-1953 – 1</a:t>
            </a:r>
            <a:r>
              <a:rPr lang="en-US" altLang="en-US" sz="2000" baseline="30000" dirty="0"/>
              <a:t>st</a:t>
            </a:r>
            <a:r>
              <a:rPr lang="en-US" altLang="en-US" sz="2000" dirty="0"/>
              <a:t> Lt. to Captain, USAF Medical Corps</a:t>
            </a:r>
          </a:p>
          <a:p>
            <a:pPr marL="0" indent="0">
              <a:buNone/>
            </a:pPr>
            <a:r>
              <a:rPr lang="en-US" altLang="en-US" sz="2000" dirty="0"/>
              <a:t>1953-1958 – Medical Consultant and Director of Research, Occupational Health Services, Asheville NC</a:t>
            </a:r>
          </a:p>
          <a:p>
            <a:pPr marL="0" indent="0">
              <a:buNone/>
            </a:pPr>
            <a:r>
              <a:rPr lang="en-US" altLang="en-US" sz="2000" dirty="0"/>
              <a:t>1958-1960 – Research Director, Health Research Foundation, Asheville, NC</a:t>
            </a:r>
          </a:p>
          <a:p>
            <a:pPr marL="0" indent="0">
              <a:buNone/>
            </a:pPr>
            <a:r>
              <a:rPr lang="en-US" altLang="en-US" sz="2000" dirty="0"/>
              <a:t>1960 – Associate Professor, UNC Department of Epidemiology</a:t>
            </a:r>
          </a:p>
          <a:p>
            <a:pPr marL="0" indent="0">
              <a:spcBef>
                <a:spcPts val="1600"/>
              </a:spcBef>
              <a:buNone/>
            </a:pPr>
            <a:r>
              <a:rPr lang="en-US" altLang="en-US" dirty="0"/>
              <a:t>C. David Jenkins</a:t>
            </a:r>
          </a:p>
          <a:p>
            <a:pPr marL="0" indent="0">
              <a:buNone/>
            </a:pPr>
            <a:r>
              <a:rPr lang="en-US" altLang="en-US" sz="2000" dirty="0"/>
              <a:t>1960 – PhD in </a:t>
            </a:r>
            <a:r>
              <a:rPr lang="en-US" altLang="en-US" sz="2000" b="1" dirty="0"/>
              <a:t>Psychology </a:t>
            </a:r>
            <a:r>
              <a:rPr lang="en-US" altLang="en-US" sz="2000" dirty="0"/>
              <a:t>from UNC</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653" y="1822141"/>
            <a:ext cx="1342544" cy="1596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descr="K:\VicsStableFiles\HistoryOfUNCandSPHandRelated\tyroler_h_a.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927652" y="3692145"/>
            <a:ext cx="1338469" cy="1620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646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Kaplan</a:t>
            </a:r>
          </a:p>
        </p:txBody>
      </p:sp>
      <p:sp>
        <p:nvSpPr>
          <p:cNvPr id="4" name="Content Placeholder 3"/>
          <p:cNvSpPr>
            <a:spLocks noGrp="1"/>
          </p:cNvSpPr>
          <p:nvPr>
            <p:ph sz="half" idx="2"/>
          </p:nvPr>
        </p:nvSpPr>
        <p:spPr>
          <a:xfrm>
            <a:off x="3631096" y="1668623"/>
            <a:ext cx="7722704" cy="4825168"/>
          </a:xfrm>
        </p:spPr>
        <p:txBody>
          <a:bodyPr>
            <a:normAutofit fontScale="85000" lnSpcReduction="20000"/>
          </a:bodyPr>
          <a:lstStyle/>
          <a:p>
            <a:pPr marL="0" indent="0">
              <a:buNone/>
            </a:pPr>
            <a:r>
              <a:rPr lang="en-US" altLang="en-US" sz="3600" dirty="0"/>
              <a:t>Berton H. Kaplan, Ph.D.</a:t>
            </a:r>
          </a:p>
          <a:p>
            <a:pPr marL="0" indent="0">
              <a:buNone/>
            </a:pPr>
            <a:r>
              <a:rPr lang="en-US" altLang="en-US" sz="2000" dirty="0"/>
              <a:t>1951 – B.S. in Business Administration from Virginia Polytechnic Institute</a:t>
            </a:r>
          </a:p>
          <a:p>
            <a:pPr marL="0" indent="0">
              <a:buNone/>
            </a:pPr>
            <a:r>
              <a:rPr lang="en-US" altLang="en-US" sz="2000" dirty="0"/>
              <a:t>1952 – M.S. in Personnel Administration from UNC</a:t>
            </a:r>
          </a:p>
          <a:p>
            <a:pPr marL="0" indent="0">
              <a:lnSpc>
                <a:spcPct val="100000"/>
              </a:lnSpc>
              <a:buNone/>
            </a:pPr>
            <a:r>
              <a:rPr lang="en-US" altLang="en-US" sz="2000" dirty="0"/>
              <a:t>U.S. Air Force. First Lt., Base Information and Education Officer; Base Adjutant to the Base Commander</a:t>
            </a:r>
          </a:p>
          <a:p>
            <a:pPr marL="0" indent="0">
              <a:lnSpc>
                <a:spcPct val="100000"/>
              </a:lnSpc>
              <a:buNone/>
            </a:pPr>
            <a:r>
              <a:rPr lang="en-US" altLang="en-US" sz="2000" dirty="0"/>
              <a:t>1954-55 – Studied Social Anthropology at University of Edinburgh</a:t>
            </a:r>
          </a:p>
          <a:p>
            <a:pPr marL="0" indent="0">
              <a:lnSpc>
                <a:spcPct val="100000"/>
              </a:lnSpc>
              <a:buNone/>
            </a:pPr>
            <a:r>
              <a:rPr lang="en-US" altLang="en-US" sz="2000" dirty="0"/>
              <a:t>1956 – Research Assistant to John Cassel</a:t>
            </a:r>
          </a:p>
          <a:p>
            <a:pPr marL="0" indent="0">
              <a:lnSpc>
                <a:spcPct val="100000"/>
              </a:lnSpc>
              <a:buNone/>
            </a:pPr>
            <a:r>
              <a:rPr lang="en-US" altLang="en-US" sz="2000" dirty="0"/>
              <a:t>1956-1959 – Fellowships with Harvey L. Smith</a:t>
            </a:r>
          </a:p>
          <a:p>
            <a:pPr marL="0" indent="0">
              <a:lnSpc>
                <a:spcPct val="100000"/>
              </a:lnSpc>
              <a:buNone/>
            </a:pPr>
            <a:r>
              <a:rPr lang="en-US" altLang="en-US" sz="2000" dirty="0"/>
              <a:t>1959-1968 – Preceptor in Departments of Psychiatry and Sociology, UNC</a:t>
            </a:r>
          </a:p>
          <a:p>
            <a:pPr marL="0" indent="0">
              <a:lnSpc>
                <a:spcPct val="100000"/>
              </a:lnSpc>
              <a:buNone/>
            </a:pPr>
            <a:r>
              <a:rPr lang="en-US" altLang="en-US" sz="2000" dirty="0"/>
              <a:t>1962 – PhD in </a:t>
            </a:r>
            <a:r>
              <a:rPr lang="en-US" altLang="en-US" sz="2000" b="1" dirty="0"/>
              <a:t>Sociology</a:t>
            </a:r>
            <a:r>
              <a:rPr lang="en-US" altLang="en-US" sz="2000" dirty="0"/>
              <a:t> from UNC</a:t>
            </a:r>
          </a:p>
          <a:p>
            <a:pPr marL="0" indent="0">
              <a:lnSpc>
                <a:spcPct val="100000"/>
              </a:lnSpc>
              <a:buNone/>
            </a:pPr>
            <a:r>
              <a:rPr lang="en-US" altLang="en-US" sz="2000" dirty="0"/>
              <a:t>1960-1966 – Instructor and Assistant Professor, Department of Mental Health, UNC</a:t>
            </a:r>
          </a:p>
          <a:p>
            <a:pPr marL="0" indent="0">
              <a:lnSpc>
                <a:spcPct val="100000"/>
              </a:lnSpc>
              <a:buNone/>
            </a:pPr>
            <a:r>
              <a:rPr lang="en-US" altLang="en-US" sz="2000" dirty="0"/>
              <a:t>1966 – Appointed Senior Associate, Department of Anthropology, UNC</a:t>
            </a:r>
          </a:p>
          <a:p>
            <a:pPr marL="0" indent="0">
              <a:lnSpc>
                <a:spcPct val="100000"/>
              </a:lnSpc>
              <a:buNone/>
            </a:pPr>
            <a:r>
              <a:rPr lang="en-US" altLang="en-US" sz="2000" dirty="0"/>
              <a:t>1967 – Appointed Associate Professor, Department of Epidemiology (Full, 1972)</a:t>
            </a:r>
          </a:p>
          <a:p>
            <a:pPr marL="0" indent="0">
              <a:lnSpc>
                <a:spcPct val="100000"/>
              </a:lnSpc>
              <a:buNone/>
            </a:pPr>
            <a:r>
              <a:rPr lang="en-US" altLang="en-US" sz="2000" dirty="0"/>
              <a:t>1974-1980 – Director, NIH Training Program on Psychosocial Factors in Mental Health and Disease</a:t>
            </a:r>
          </a:p>
        </p:txBody>
      </p:sp>
      <p:pic>
        <p:nvPicPr>
          <p:cNvPr id="1026" name="Picture 2" descr="J:\Kdrive\VicsStableFiles\People\BertKaplanUNCGAAaward\BertKaplan.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126447" y="1879316"/>
            <a:ext cx="2070238" cy="2835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5834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James</a:t>
            </a:r>
          </a:p>
        </p:txBody>
      </p:sp>
      <p:sp>
        <p:nvSpPr>
          <p:cNvPr id="4" name="Content Placeholder 3"/>
          <p:cNvSpPr>
            <a:spLocks noGrp="1"/>
          </p:cNvSpPr>
          <p:nvPr>
            <p:ph sz="half" idx="2"/>
          </p:nvPr>
        </p:nvSpPr>
        <p:spPr>
          <a:xfrm>
            <a:off x="3631096" y="1746113"/>
            <a:ext cx="7722704" cy="4351338"/>
          </a:xfrm>
        </p:spPr>
        <p:txBody>
          <a:bodyPr>
            <a:normAutofit/>
          </a:bodyPr>
          <a:lstStyle/>
          <a:p>
            <a:pPr marL="0" indent="0">
              <a:buNone/>
            </a:pPr>
            <a:r>
              <a:rPr lang="en-US" altLang="en-US" sz="3600" dirty="0"/>
              <a:t>Sherman A. James, Ph.D.</a:t>
            </a:r>
          </a:p>
          <a:p>
            <a:pPr marL="0" indent="0">
              <a:buNone/>
            </a:pPr>
            <a:r>
              <a:rPr lang="en-US" altLang="en-US" sz="2000" dirty="0"/>
              <a:t>1964 – BA from Talladega College, Talladega, Alabama</a:t>
            </a:r>
          </a:p>
          <a:p>
            <a:pPr marL="0" indent="0">
              <a:buNone/>
            </a:pPr>
            <a:r>
              <a:rPr lang="en-US" altLang="en-US" sz="2000" dirty="0"/>
              <a:t>1964-1969 – USAF, 2nd lieutenant to Captain</a:t>
            </a:r>
          </a:p>
          <a:p>
            <a:pPr marL="0" indent="0">
              <a:buNone/>
            </a:pPr>
            <a:r>
              <a:rPr lang="en-US" altLang="en-US" sz="2000" dirty="0"/>
              <a:t>1973 – PhD in </a:t>
            </a:r>
            <a:r>
              <a:rPr lang="en-US" altLang="en-US" sz="2000" b="1" dirty="0"/>
              <a:t>Social Psychology</a:t>
            </a:r>
            <a:r>
              <a:rPr lang="en-US" altLang="en-US" sz="2000" dirty="0"/>
              <a:t> from Washington University, St. Louis</a:t>
            </a:r>
          </a:p>
          <a:p>
            <a:pPr marL="0" indent="0">
              <a:buNone/>
            </a:pPr>
            <a:r>
              <a:rPr lang="en-US" altLang="en-US" sz="2000" dirty="0"/>
              <a:t>1973 – Appointed Assistant Professor, UNC Department of Epidemiology (Associate 1980, Full 1985)</a:t>
            </a:r>
          </a:p>
          <a:p>
            <a:pPr marL="0" indent="0">
              <a:buNone/>
            </a:pPr>
            <a:r>
              <a:rPr lang="en-US" altLang="en-US" sz="2000" dirty="0"/>
              <a:t>1986-1987  – Visiting Professor of Preventive Medicine, School of Medicine, Federal University of Bahia</a:t>
            </a:r>
          </a:p>
          <a:p>
            <a:pPr marL="0" indent="0">
              <a:buNone/>
            </a:pPr>
            <a:r>
              <a:rPr lang="en-US" altLang="en-US" sz="2000" dirty="0"/>
              <a:t>Sherman describes his recruitment to Chapel Hill in an interview with Bill Jenkins: </a:t>
            </a:r>
            <a:r>
              <a:rPr lang="en-US" sz="2000" dirty="0">
                <a:hlinkClick r:id="rId2"/>
              </a:rPr>
              <a:t>https://youtu.be/vCSEAaT6kxw</a:t>
            </a:r>
            <a:r>
              <a:rPr lang="en-US" sz="2000" dirty="0"/>
              <a:t> (6 min. excerpt) </a:t>
            </a:r>
            <a:r>
              <a:rPr lang="en-US" sz="1600" dirty="0"/>
              <a:t>(Complete interview [30 min]: </a:t>
            </a:r>
            <a:r>
              <a:rPr lang="en-US" sz="1600" dirty="0">
                <a:hlinkClick r:id="rId3"/>
              </a:rPr>
              <a:t>https://www.youtube.com/watch?v=1qALNhukprg</a:t>
            </a:r>
            <a:r>
              <a:rPr lang="en-US" sz="1600" dirty="0"/>
              <a:t>)</a:t>
            </a:r>
            <a:endParaRPr lang="en-US" altLang="en-US" sz="1600" dirty="0"/>
          </a:p>
        </p:txBody>
      </p:sp>
      <p:pic>
        <p:nvPicPr>
          <p:cNvPr id="6146" name="Picture 2" descr="K:\VicsStableFiles\HistoryOfUNCandSPHandRelated\sherman_james.jpg"/>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1106572" y="1830843"/>
            <a:ext cx="228600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3659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97298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(social justice)</a:t>
            </a:r>
          </a:p>
        </p:txBody>
      </p:sp>
      <p:sp>
        <p:nvSpPr>
          <p:cNvPr id="3" name="Content Placeholder 2"/>
          <p:cNvSpPr>
            <a:spLocks noGrp="1"/>
          </p:cNvSpPr>
          <p:nvPr>
            <p:ph idx="1"/>
          </p:nvPr>
        </p:nvSpPr>
        <p:spPr/>
        <p:txBody>
          <a:bodyPr>
            <a:normAutofit fontScale="92500" lnSpcReduction="20000"/>
          </a:bodyPr>
          <a:lstStyle/>
          <a:p>
            <a:r>
              <a:rPr lang="en-US" dirty="0"/>
              <a:t>What is health equity / social justice?</a:t>
            </a:r>
          </a:p>
          <a:p>
            <a:r>
              <a:rPr lang="en-US" dirty="0"/>
              <a:t>Diversity among people leads to different judgments.</a:t>
            </a:r>
          </a:p>
          <a:p>
            <a:pPr>
              <a:lnSpc>
                <a:spcPct val="120000"/>
              </a:lnSpc>
            </a:pPr>
            <a:r>
              <a:rPr lang="en-US" dirty="0"/>
              <a:t>Contrasting philosophies – 1) people </a:t>
            </a:r>
            <a:r>
              <a:rPr lang="en-US" b="1" dirty="0">
                <a:solidFill>
                  <a:srgbClr val="002060"/>
                </a:solidFill>
              </a:rPr>
              <a:t>deserve what they can get</a:t>
            </a:r>
            <a:r>
              <a:rPr lang="en-US" dirty="0"/>
              <a:t> versus </a:t>
            </a:r>
            <a:br>
              <a:rPr lang="en-US" dirty="0"/>
            </a:br>
            <a:r>
              <a:rPr lang="en-US" dirty="0"/>
              <a:t>2) </a:t>
            </a:r>
            <a:r>
              <a:rPr lang="en-US" b="1" dirty="0">
                <a:solidFill>
                  <a:srgbClr val="002060"/>
                </a:solidFill>
              </a:rPr>
              <a:t>everyone should have</a:t>
            </a:r>
            <a:r>
              <a:rPr lang="en-US" dirty="0"/>
              <a:t> what they need. The former philosophy has strategic advantages because it requires less cooperation and less enforcement. The latter philosophy may produce more harmony</a:t>
            </a:r>
            <a:r>
              <a:rPr lang="en-US" sz="2400" dirty="0"/>
              <a:t>.</a:t>
            </a:r>
            <a:endParaRPr lang="en-US" dirty="0"/>
          </a:p>
          <a:p>
            <a:r>
              <a:rPr lang="en-US" dirty="0"/>
              <a:t>Judgments about equity reflect power.</a:t>
            </a:r>
          </a:p>
          <a:p>
            <a:r>
              <a:rPr lang="en-US" dirty="0"/>
              <a:t>The impact of those judgments depends upon power.</a:t>
            </a:r>
          </a:p>
          <a:p>
            <a:r>
              <a:rPr lang="en-US" dirty="0"/>
              <a:t>Influencing actions requires more power than does influencing words.</a:t>
            </a:r>
          </a:p>
          <a:p>
            <a:r>
              <a:rPr lang="en-US" dirty="0"/>
              <a:t>Equity requires </a:t>
            </a:r>
            <a:r>
              <a:rPr lang="en-US" u="sng" dirty="0"/>
              <a:t>modest</a:t>
            </a:r>
            <a:r>
              <a:rPr lang="en-US" dirty="0"/>
              <a:t> differentials in power and resources.</a:t>
            </a:r>
          </a:p>
          <a:p>
            <a:endParaRPr lang="en-US" dirty="0"/>
          </a:p>
        </p:txBody>
      </p:sp>
    </p:spTree>
    <p:extLst>
      <p:ext uri="{BB962C8B-B14F-4D97-AF65-F5344CB8AC3E}">
        <p14:creationId xmlns:p14="http://schemas.microsoft.com/office/powerpoint/2010/main" val="426556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UNC conferences/webcasts</a:t>
            </a:r>
          </a:p>
        </p:txBody>
      </p:sp>
      <p:sp>
        <p:nvSpPr>
          <p:cNvPr id="3" name="Content Placeholder 2"/>
          <p:cNvSpPr>
            <a:spLocks noGrp="1"/>
          </p:cNvSpPr>
          <p:nvPr>
            <p:ph idx="1"/>
          </p:nvPr>
        </p:nvSpPr>
        <p:spPr>
          <a:xfrm>
            <a:off x="838200" y="1706874"/>
            <a:ext cx="10515600" cy="4705957"/>
          </a:xfrm>
        </p:spPr>
        <p:txBody>
          <a:bodyPr>
            <a:normAutofit lnSpcReduction="10000"/>
          </a:bodyPr>
          <a:lstStyle/>
          <a:p>
            <a:pPr marL="0" indent="0">
              <a:spcAft>
                <a:spcPts val="1000"/>
              </a:spcAft>
              <a:buNone/>
            </a:pPr>
            <a:r>
              <a:rPr lang="en-US" dirty="0">
                <a:solidFill>
                  <a:srgbClr val="7030A0"/>
                </a:solidFill>
              </a:rPr>
              <a:t>Archived</a:t>
            </a:r>
            <a:r>
              <a:rPr lang="en-US" dirty="0"/>
              <a:t>: </a:t>
            </a:r>
            <a:r>
              <a:rPr lang="en-US" i="1" dirty="0"/>
              <a:t>Political power, policy, and health equity</a:t>
            </a:r>
            <a:r>
              <a:rPr lang="en-US" dirty="0"/>
              <a:t>, 22</a:t>
            </a:r>
            <a:r>
              <a:rPr lang="en-US" baseline="30000" dirty="0"/>
              <a:t>nd</a:t>
            </a:r>
            <a:r>
              <a:rPr lang="en-US" dirty="0"/>
              <a:t> National Health Equity Research Webcast</a:t>
            </a:r>
          </a:p>
          <a:p>
            <a:pPr lvl="0">
              <a:spcBef>
                <a:spcPts val="0"/>
              </a:spcBef>
            </a:pPr>
            <a:r>
              <a:rPr lang="en-US" sz="2200" b="1" dirty="0"/>
              <a:t>Mildred Thompson</a:t>
            </a:r>
            <a:r>
              <a:rPr lang="en-US" sz="2200" dirty="0"/>
              <a:t>, Senior Director and Director of the </a:t>
            </a:r>
            <a:r>
              <a:rPr lang="en-US" sz="2200" i="1" u="sng" dirty="0">
                <a:hlinkClick r:id="rId2"/>
              </a:rPr>
              <a:t>PolicyLink</a:t>
            </a:r>
            <a:r>
              <a:rPr lang="en-US" sz="2200" u="sng" dirty="0">
                <a:hlinkClick r:id="rId2"/>
              </a:rPr>
              <a:t> Center for Health Equity and Place</a:t>
            </a:r>
            <a:endParaRPr lang="en-US" sz="2200" dirty="0"/>
          </a:p>
          <a:p>
            <a:pPr lvl="0"/>
            <a:r>
              <a:rPr lang="en-US" sz="2200" b="1" dirty="0"/>
              <a:t>Malia Villegas</a:t>
            </a:r>
            <a:r>
              <a:rPr lang="en-US" sz="2200" dirty="0"/>
              <a:t>, Director, </a:t>
            </a:r>
            <a:r>
              <a:rPr lang="en-US" sz="2200" u="sng" dirty="0">
                <a:hlinkClick r:id="rId3"/>
              </a:rPr>
              <a:t>National Congress of American Indians Policy Research Center</a:t>
            </a:r>
            <a:endParaRPr lang="en-US" sz="2200" dirty="0"/>
          </a:p>
          <a:p>
            <a:pPr lvl="0"/>
            <a:r>
              <a:rPr lang="en-US" sz="2200" b="1" dirty="0"/>
              <a:t>Lydia Camarillo</a:t>
            </a:r>
            <a:r>
              <a:rPr lang="en-US" sz="2200" dirty="0"/>
              <a:t>, Vice-President, </a:t>
            </a:r>
            <a:r>
              <a:rPr lang="en-US" sz="2200" u="sng" dirty="0">
                <a:hlinkClick r:id="rId4"/>
              </a:rPr>
              <a:t>Southwest Voter Registration Education Project</a:t>
            </a:r>
            <a:r>
              <a:rPr lang="en-US" sz="2200" dirty="0"/>
              <a:t> (SVREP)</a:t>
            </a:r>
          </a:p>
          <a:p>
            <a:pPr lvl="0"/>
            <a:r>
              <a:rPr lang="en-US" sz="2200" dirty="0"/>
              <a:t>Moderator: </a:t>
            </a:r>
            <a:r>
              <a:rPr lang="en-US" sz="2200" b="1" dirty="0"/>
              <a:t>Thomas Ross</a:t>
            </a:r>
            <a:r>
              <a:rPr lang="en-US" sz="2200" dirty="0"/>
              <a:t>, President Emeritus, The University of North Carolina, Professor of Public Law and Government, UNC; Terry Sanford Distinguished Fellow, Duke Sanford School of Public Policy</a:t>
            </a:r>
          </a:p>
          <a:p>
            <a:pPr marL="0" indent="0">
              <a:spcBef>
                <a:spcPts val="1600"/>
              </a:spcBef>
              <a:buNone/>
            </a:pPr>
            <a:r>
              <a:rPr lang="en-US" dirty="0">
                <a:solidFill>
                  <a:srgbClr val="7030A0"/>
                </a:solidFill>
              </a:rPr>
              <a:t>Coming</a:t>
            </a:r>
            <a:r>
              <a:rPr lang="en-US" dirty="0"/>
              <a:t> February 24: </a:t>
            </a:r>
            <a:r>
              <a:rPr lang="en-US" i="1" dirty="0"/>
              <a:t>Systems of Power; Recalling our Past, Restructuring our Future</a:t>
            </a:r>
            <a:r>
              <a:rPr lang="en-US" dirty="0"/>
              <a:t>, 38th Annual Minority Health Conference</a:t>
            </a:r>
          </a:p>
          <a:p>
            <a:pPr marL="0" indent="0">
              <a:spcBef>
                <a:spcPts val="1600"/>
              </a:spcBef>
              <a:buNone/>
            </a:pPr>
            <a:r>
              <a:rPr lang="en-US" sz="2000" dirty="0"/>
              <a:t>(Many more at www.minority.unc.edu/resources/webcasts/)</a:t>
            </a:r>
          </a:p>
        </p:txBody>
      </p:sp>
    </p:spTree>
    <p:extLst>
      <p:ext uri="{BB962C8B-B14F-4D97-AF65-F5344CB8AC3E}">
        <p14:creationId xmlns:p14="http://schemas.microsoft.com/office/powerpoint/2010/main" val="1143168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has epidemiology taught us about health equity?</a:t>
            </a:r>
          </a:p>
        </p:txBody>
      </p:sp>
      <p:sp>
        <p:nvSpPr>
          <p:cNvPr id="3" name="Content Placeholder 2"/>
          <p:cNvSpPr>
            <a:spLocks noGrp="1"/>
          </p:cNvSpPr>
          <p:nvPr>
            <p:ph idx="1"/>
          </p:nvPr>
        </p:nvSpPr>
        <p:spPr>
          <a:xfrm>
            <a:off x="838200" y="1980000"/>
            <a:ext cx="10515600" cy="4351338"/>
          </a:xfrm>
        </p:spPr>
        <p:txBody>
          <a:bodyPr>
            <a:normAutofit/>
          </a:bodyPr>
          <a:lstStyle/>
          <a:p>
            <a:r>
              <a:rPr lang="en-US" dirty="0"/>
              <a:t>Immediate essentials for health are air, water, food, clothing, shelter, and protection against living material that may harm us (via hygiene, sanitation, disinfection, immunization, insect control, animal control, police protection).</a:t>
            </a:r>
          </a:p>
          <a:p>
            <a:r>
              <a:rPr lang="en-US" dirty="0"/>
              <a:t>Broader essentials are some degree of personal autonomy, access to resources and services, knowledge and information (education).</a:t>
            </a:r>
          </a:p>
        </p:txBody>
      </p:sp>
    </p:spTree>
    <p:extLst>
      <p:ext uri="{BB962C8B-B14F-4D97-AF65-F5344CB8AC3E}">
        <p14:creationId xmlns:p14="http://schemas.microsoft.com/office/powerpoint/2010/main" val="3495359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 It’s healthier to be well off</a:t>
            </a:r>
          </a:p>
        </p:txBody>
      </p:sp>
      <p:sp>
        <p:nvSpPr>
          <p:cNvPr id="3" name="Content Placeholder 2"/>
          <p:cNvSpPr>
            <a:spLocks noGrp="1"/>
          </p:cNvSpPr>
          <p:nvPr>
            <p:ph idx="1"/>
          </p:nvPr>
        </p:nvSpPr>
        <p:spPr>
          <a:xfrm>
            <a:off x="4518835" y="1683783"/>
            <a:ext cx="5729570" cy="4659464"/>
          </a:xfrm>
        </p:spPr>
        <p:txBody>
          <a:bodyPr>
            <a:noAutofit/>
          </a:bodyPr>
          <a:lstStyle/>
          <a:p>
            <a:pPr marL="0" indent="0">
              <a:lnSpc>
                <a:spcPct val="100000"/>
              </a:lnSpc>
              <a:buNone/>
            </a:pPr>
            <a:r>
              <a:rPr lang="en-US" sz="2400" dirty="0"/>
              <a:t>“Social class gradients of mortality and life expectancy have been observed for centuries …” (</a:t>
            </a:r>
            <a:r>
              <a:rPr lang="en-US" sz="2400" dirty="0" err="1"/>
              <a:t>Syme</a:t>
            </a:r>
            <a:r>
              <a:rPr lang="en-US" sz="2400" dirty="0"/>
              <a:t> and Berkman, 1976)</a:t>
            </a:r>
          </a:p>
          <a:p>
            <a:pPr>
              <a:lnSpc>
                <a:spcPct val="100000"/>
              </a:lnSpc>
              <a:spcBef>
                <a:spcPts val="2000"/>
              </a:spcBef>
            </a:pPr>
            <a:r>
              <a:rPr lang="en-US" sz="2400" dirty="0"/>
              <a:t>Preponderance of health problems occur to people with limited resources.</a:t>
            </a:r>
          </a:p>
          <a:p>
            <a:pPr>
              <a:lnSpc>
                <a:spcPct val="100000"/>
              </a:lnSpc>
            </a:pPr>
            <a:r>
              <a:rPr lang="en-US" sz="2400" dirty="0"/>
              <a:t>Power begets resources; resources beget power.</a:t>
            </a:r>
          </a:p>
          <a:p>
            <a:pPr>
              <a:lnSpc>
                <a:spcPct val="100000"/>
              </a:lnSpc>
            </a:pPr>
            <a:r>
              <a:rPr lang="en-US" sz="2400" dirty="0"/>
              <a:t>When we discover how to prevent illness, those with the knowledge and resources get the best chance to do so.</a:t>
            </a:r>
          </a:p>
        </p:txBody>
      </p:sp>
      <p:pic>
        <p:nvPicPr>
          <p:cNvPr id="5" name="Picture 4"/>
          <p:cNvPicPr>
            <a:picLocks noChangeAspect="1"/>
          </p:cNvPicPr>
          <p:nvPr/>
        </p:nvPicPr>
        <p:blipFill>
          <a:blip r:embed="rId2"/>
          <a:stretch>
            <a:fillRect/>
          </a:stretch>
        </p:blipFill>
        <p:spPr>
          <a:xfrm>
            <a:off x="369376" y="1411722"/>
            <a:ext cx="3851750" cy="4716271"/>
          </a:xfrm>
          <a:prstGeom prst="rect">
            <a:avLst/>
          </a:prstGeom>
        </p:spPr>
      </p:pic>
    </p:spTree>
    <p:extLst>
      <p:ext uri="{BB962C8B-B14F-4D97-AF65-F5344CB8AC3E}">
        <p14:creationId xmlns:p14="http://schemas.microsoft.com/office/powerpoint/2010/main" val="68329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63954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Economics and equity</a:t>
            </a:r>
          </a:p>
        </p:txBody>
      </p:sp>
      <p:sp>
        <p:nvSpPr>
          <p:cNvPr id="3" name="Content Placeholder 2"/>
          <p:cNvSpPr>
            <a:spLocks noGrp="1"/>
          </p:cNvSpPr>
          <p:nvPr>
            <p:ph idx="1"/>
          </p:nvPr>
        </p:nvSpPr>
        <p:spPr>
          <a:xfrm>
            <a:off x="838200" y="1560585"/>
            <a:ext cx="10515600" cy="4351338"/>
          </a:xfrm>
        </p:spPr>
        <p:txBody>
          <a:bodyPr>
            <a:noAutofit/>
          </a:bodyPr>
          <a:lstStyle/>
          <a:p>
            <a:pPr>
              <a:lnSpc>
                <a:spcPct val="100000"/>
              </a:lnSpc>
            </a:pPr>
            <a:r>
              <a:rPr lang="en-US" sz="2200" dirty="0"/>
              <a:t>In 21st century US, continuing from 20th century, income and especially wealth are key determinants of individuals’ and groups’ power and access to resources. </a:t>
            </a:r>
          </a:p>
          <a:p>
            <a:pPr>
              <a:lnSpc>
                <a:spcPct val="100000"/>
              </a:lnSpc>
            </a:pPr>
            <a:r>
              <a:rPr lang="en-US" sz="2200" dirty="0"/>
              <a:t>Income and wealth are very unequally distributed, and bring associated differences in health care, support, knowledge, choices, opportunities, influence, control, decision-making, autonomy.</a:t>
            </a:r>
          </a:p>
          <a:p>
            <a:pPr>
              <a:lnSpc>
                <a:spcPct val="100000"/>
              </a:lnSpc>
            </a:pPr>
            <a:r>
              <a:rPr lang="en-US" sz="2200" dirty="0"/>
              <a:t>Disparities tend to persist and grow, because those who have more can (1) accumulate more readily; (2) invest more in their families, friends, and associates; (3) disproportionately influence the rules of the game.</a:t>
            </a:r>
          </a:p>
          <a:p>
            <a:pPr>
              <a:lnSpc>
                <a:spcPct val="100000"/>
              </a:lnSpc>
            </a:pPr>
            <a:r>
              <a:rPr lang="en-US" sz="2200" dirty="0"/>
              <a:t>These influences are not absolute, since there are some conflicts and contradictions. There are various sources of power that compete with economic power. Consider the fate of millionaires in Russia. Also, political movements are not entirely under the control of money. But in U.S. democracy, money has considerable access to power. </a:t>
            </a:r>
          </a:p>
        </p:txBody>
      </p:sp>
    </p:spTree>
    <p:extLst>
      <p:ext uri="{BB962C8B-B14F-4D97-AF65-F5344CB8AC3E}">
        <p14:creationId xmlns:p14="http://schemas.microsoft.com/office/powerpoint/2010/main" val="127072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normAutofit/>
          </a:bodyPr>
          <a:lstStyle/>
          <a:p>
            <a:r>
              <a:rPr lang="en-US" dirty="0"/>
              <a:t>Epidemiology – epidemiology at UNC began as social epidemiology</a:t>
            </a:r>
          </a:p>
          <a:p>
            <a:r>
              <a:rPr lang="en-US" dirty="0"/>
              <a:t>Equity – equity / social justice reflects the distribution of power</a:t>
            </a:r>
          </a:p>
          <a:p>
            <a:r>
              <a:rPr lang="en-US" dirty="0"/>
              <a:t>Economics – economic resources are fundamental to public health, and their distribution depends on social forces</a:t>
            </a:r>
          </a:p>
          <a:p>
            <a:r>
              <a:rPr lang="en-US" dirty="0"/>
              <a:t>Evolution – fundamentally, we and our societies are expressions of biology, evolving through time as an emergent phenomenon</a:t>
            </a:r>
          </a:p>
          <a:p>
            <a:r>
              <a:rPr lang="en-US" dirty="0"/>
              <a:t>Enlightenment – broader and deeper understanding of our nature and our environment may help humanity manage our collective lives better, advancing public health in the present and future</a:t>
            </a:r>
          </a:p>
        </p:txBody>
      </p:sp>
    </p:spTree>
    <p:extLst>
      <p:ext uri="{BB962C8B-B14F-4D97-AF65-F5344CB8AC3E}">
        <p14:creationId xmlns:p14="http://schemas.microsoft.com/office/powerpoint/2010/main" val="1315475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Economics as a fundamental framework</a:t>
            </a:r>
          </a:p>
        </p:txBody>
      </p:sp>
      <p:sp>
        <p:nvSpPr>
          <p:cNvPr id="3" name="Content Placeholder 2"/>
          <p:cNvSpPr>
            <a:spLocks noGrp="1"/>
          </p:cNvSpPr>
          <p:nvPr>
            <p:ph idx="1"/>
          </p:nvPr>
        </p:nvSpPr>
        <p:spPr/>
        <p:txBody>
          <a:bodyPr>
            <a:normAutofit fontScale="77500" lnSpcReduction="20000"/>
          </a:bodyPr>
          <a:lstStyle/>
          <a:p>
            <a:pPr>
              <a:lnSpc>
                <a:spcPct val="120000"/>
              </a:lnSpc>
            </a:pPr>
            <a:r>
              <a:rPr lang="en-US" dirty="0"/>
              <a:t>Every process needs resources, so every agent and every organization needs resources. Competition – and cooperation – are inherent in society (and in biology)</a:t>
            </a:r>
          </a:p>
          <a:p>
            <a:pPr>
              <a:lnSpc>
                <a:spcPct val="120000"/>
              </a:lnSpc>
            </a:pPr>
            <a:r>
              <a:rPr lang="en-US" dirty="0"/>
              <a:t>Resources are needed for current consumption and for investment to increase future capabilities and productivity.</a:t>
            </a:r>
          </a:p>
          <a:p>
            <a:pPr>
              <a:lnSpc>
                <a:spcPct val="120000"/>
              </a:lnSpc>
            </a:pPr>
            <a:r>
              <a:rPr lang="en-US" dirty="0"/>
              <a:t>Resources can be garnered by force/taxation, by exchange, by gift, etc.</a:t>
            </a:r>
          </a:p>
          <a:p>
            <a:pPr>
              <a:lnSpc>
                <a:spcPct val="120000"/>
              </a:lnSpc>
            </a:pPr>
            <a:r>
              <a:rPr lang="en-US" dirty="0"/>
              <a:t>Profit-making enterprises have the most direct access to resources, especially in democracies. Consumers “willingly” provide revenue. Government programs need agreement on revenue, which means political support and compliant taxpayers. Both government and, especially business, have found ways to entice people to give over money (e.g., Powerball, reward cards).</a:t>
            </a:r>
          </a:p>
        </p:txBody>
      </p:sp>
    </p:spTree>
    <p:extLst>
      <p:ext uri="{BB962C8B-B14F-4D97-AF65-F5344CB8AC3E}">
        <p14:creationId xmlns:p14="http://schemas.microsoft.com/office/powerpoint/2010/main" val="2622135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760112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a:t>
            </a:r>
          </a:p>
        </p:txBody>
      </p:sp>
      <p:sp>
        <p:nvSpPr>
          <p:cNvPr id="3" name="Content Placeholder 2"/>
          <p:cNvSpPr>
            <a:spLocks noGrp="1"/>
          </p:cNvSpPr>
          <p:nvPr>
            <p:ph idx="1"/>
          </p:nvPr>
        </p:nvSpPr>
        <p:spPr>
          <a:xfrm>
            <a:off x="838200" y="1559726"/>
            <a:ext cx="10515600" cy="4351338"/>
          </a:xfrm>
        </p:spPr>
        <p:txBody>
          <a:bodyPr>
            <a:noAutofit/>
          </a:bodyPr>
          <a:lstStyle/>
          <a:p>
            <a:pPr>
              <a:lnSpc>
                <a:spcPct val="120000"/>
              </a:lnSpc>
            </a:pPr>
            <a:r>
              <a:rPr lang="en-US" sz="2000" dirty="0"/>
              <a:t>Market capitalism emulates evolution, the process through which we emerged and remain.</a:t>
            </a:r>
          </a:p>
          <a:p>
            <a:pPr>
              <a:lnSpc>
                <a:spcPct val="120000"/>
              </a:lnSpc>
            </a:pPr>
            <a:r>
              <a:rPr lang="en-US" sz="2000" dirty="0"/>
              <a:t>Evolution – what exists has, for the most part, survived from yesterday.</a:t>
            </a:r>
          </a:p>
          <a:p>
            <a:pPr>
              <a:lnSpc>
                <a:spcPct val="120000"/>
              </a:lnSpc>
            </a:pPr>
            <a:r>
              <a:rPr lang="en-US" sz="2000" dirty="0"/>
              <a:t>Strategies, reason, values, etc. – all stand or fall based on whether they survive over extended periods (or can arise anew).</a:t>
            </a:r>
          </a:p>
          <a:p>
            <a:pPr>
              <a:lnSpc>
                <a:spcPct val="120000"/>
              </a:lnSpc>
            </a:pPr>
            <a:r>
              <a:rPr lang="en-US" sz="2000" dirty="0"/>
              <a:t>Adaptability, reproduction, inheritance, diversity, growth are key – environments change; agents compete; need redundancy and portfolios to cover all contingencies.</a:t>
            </a:r>
          </a:p>
          <a:p>
            <a:pPr>
              <a:lnSpc>
                <a:spcPct val="120000"/>
              </a:lnSpc>
            </a:pPr>
            <a:r>
              <a:rPr lang="en-US" sz="2000" dirty="0"/>
              <a:t>Cooperation can increase success.</a:t>
            </a:r>
          </a:p>
          <a:p>
            <a:pPr>
              <a:lnSpc>
                <a:spcPct val="120000"/>
              </a:lnSpc>
            </a:pPr>
            <a:r>
              <a:rPr lang="en-US" sz="2000" dirty="0"/>
              <a:t>But cooperation requires trust – which also opens door to cheating. So need sanctions, “fairness”, “justice”.</a:t>
            </a:r>
          </a:p>
          <a:p>
            <a:pPr>
              <a:lnSpc>
                <a:spcPct val="120000"/>
              </a:lnSpc>
            </a:pPr>
            <a:r>
              <a:rPr lang="en-US" sz="2000" dirty="0"/>
              <a:t>Emergence – another E-word!  Life and society are emergent phenomena.</a:t>
            </a:r>
          </a:p>
        </p:txBody>
      </p:sp>
    </p:spTree>
    <p:extLst>
      <p:ext uri="{BB962C8B-B14F-4D97-AF65-F5344CB8AC3E}">
        <p14:creationId xmlns:p14="http://schemas.microsoft.com/office/powerpoint/2010/main" val="4068011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Enlightenment</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90405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Enlightenment</a:t>
            </a:r>
          </a:p>
        </p:txBody>
      </p:sp>
      <p:sp>
        <p:nvSpPr>
          <p:cNvPr id="3" name="Content Placeholder 2"/>
          <p:cNvSpPr>
            <a:spLocks noGrp="1"/>
          </p:cNvSpPr>
          <p:nvPr>
            <p:ph idx="1"/>
          </p:nvPr>
        </p:nvSpPr>
        <p:spPr>
          <a:xfrm>
            <a:off x="838200" y="1549834"/>
            <a:ext cx="10515600" cy="4351338"/>
          </a:xfrm>
        </p:spPr>
        <p:txBody>
          <a:bodyPr>
            <a:noAutofit/>
          </a:bodyPr>
          <a:lstStyle/>
          <a:p>
            <a:pPr>
              <a:lnSpc>
                <a:spcPct val="120000"/>
              </a:lnSpc>
            </a:pPr>
            <a:r>
              <a:rPr lang="en-US" sz="2000" dirty="0"/>
              <a:t>Business as usual probably won’t work indefinitely; the environment dictates the need for a more enlightened approach to human living.</a:t>
            </a:r>
          </a:p>
          <a:p>
            <a:pPr>
              <a:lnSpc>
                <a:spcPct val="120000"/>
              </a:lnSpc>
            </a:pPr>
            <a:r>
              <a:rPr lang="en-US" sz="2000" dirty="0"/>
              <a:t>We cannot afford to waste so much wealth – wasteful/harmful consumption, excessive competition, poor judgment/mismanagement, corruption, poor governance, military excesses.</a:t>
            </a:r>
          </a:p>
          <a:p>
            <a:pPr>
              <a:lnSpc>
                <a:spcPct val="120000"/>
              </a:lnSpc>
            </a:pPr>
            <a:r>
              <a:rPr lang="en-US" sz="2000" dirty="0"/>
              <a:t>What can epidemiology contribute? Epidemiology is transdisciplinary, integrates across all fields, is purposeful, goal directed, practically-oriented, </a:t>
            </a:r>
            <a:r>
              <a:rPr lang="en-US" sz="2000" dirty="0" err="1"/>
              <a:t>wholistic</a:t>
            </a:r>
            <a:r>
              <a:rPr lang="en-US" sz="2000" dirty="0"/>
              <a:t>, uses a systems thinking approach.</a:t>
            </a:r>
          </a:p>
          <a:p>
            <a:pPr>
              <a:lnSpc>
                <a:spcPct val="120000"/>
              </a:lnSpc>
            </a:pPr>
            <a:r>
              <a:rPr lang="en-US" sz="2000" dirty="0"/>
              <a:t>Epidemiology should devote more attention to studying how the nervous system works – thinking, </a:t>
            </a:r>
            <a:r>
              <a:rPr lang="en-US" sz="2000" dirty="0" err="1"/>
              <a:t>noncognitive</a:t>
            </a:r>
            <a:r>
              <a:rPr lang="en-US" sz="2000" dirty="0"/>
              <a:t> processes, biological influences, feedbacks, environmental, including behavioral environmental influences, behavioral economics, decision-making (many examples at </a:t>
            </a:r>
            <a:r>
              <a:rPr lang="en-US" sz="1600" dirty="0"/>
              <a:t>https://sakai.unc.edu/access/content/user/vschoenb/Public%20Library/Decision-making/</a:t>
            </a:r>
            <a:r>
              <a:rPr lang="en-US" sz="2000" dirty="0"/>
              <a:t>).</a:t>
            </a:r>
          </a:p>
          <a:p>
            <a:pPr>
              <a:lnSpc>
                <a:spcPct val="120000"/>
              </a:lnSpc>
            </a:pPr>
            <a:r>
              <a:rPr lang="en-US" sz="2000" dirty="0"/>
              <a:t>What influences consciousness, breadth of awareness, generosity?</a:t>
            </a:r>
          </a:p>
        </p:txBody>
      </p:sp>
    </p:spTree>
    <p:extLst>
      <p:ext uri="{BB962C8B-B14F-4D97-AF65-F5344CB8AC3E}">
        <p14:creationId xmlns:p14="http://schemas.microsoft.com/office/powerpoint/2010/main" val="942822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Date Placeholder 3"/>
          <p:cNvSpPr>
            <a:spLocks noGrp="1"/>
          </p:cNvSpPr>
          <p:nvPr>
            <p:ph type="dt" sz="quarter" idx="10"/>
          </p:nvPr>
        </p:nvSpPr>
        <p:spPr>
          <a:noFill/>
        </p:spPr>
        <p:txBody>
          <a:bodyPr/>
          <a:lstStyle/>
          <a:p>
            <a:r>
              <a:rPr lang="en-US"/>
              <a:t>4/19/2009</a:t>
            </a:r>
          </a:p>
        </p:txBody>
      </p:sp>
      <p:sp>
        <p:nvSpPr>
          <p:cNvPr id="79875" name="Footer Placeholder 4"/>
          <p:cNvSpPr>
            <a:spLocks noGrp="1"/>
          </p:cNvSpPr>
          <p:nvPr>
            <p:ph type="ftr" sz="quarter" idx="11"/>
          </p:nvPr>
        </p:nvSpPr>
        <p:spPr>
          <a:noFill/>
        </p:spPr>
        <p:txBody>
          <a:bodyPr/>
          <a:lstStyle/>
          <a:p>
            <a:r>
              <a:rPr lang="en-US"/>
              <a:t>Role of epidemiology in public health</a:t>
            </a:r>
          </a:p>
        </p:txBody>
      </p:sp>
      <p:sp>
        <p:nvSpPr>
          <p:cNvPr id="79876" name="Slide Number Placeholder 5"/>
          <p:cNvSpPr>
            <a:spLocks noGrp="1"/>
          </p:cNvSpPr>
          <p:nvPr>
            <p:ph type="sldNum" sz="quarter" idx="12"/>
          </p:nvPr>
        </p:nvSpPr>
        <p:spPr>
          <a:noFill/>
        </p:spPr>
        <p:txBody>
          <a:bodyPr/>
          <a:lstStyle/>
          <a:p>
            <a:fld id="{DD5A765D-B8E3-4753-926A-90AFFC89906C}" type="slidenum">
              <a:rPr lang="en-US"/>
              <a:pPr/>
              <a:t>25</a:t>
            </a:fld>
            <a:endParaRPr lang="en-US"/>
          </a:p>
        </p:txBody>
      </p:sp>
      <p:sp>
        <p:nvSpPr>
          <p:cNvPr id="79877" name="Rectangle 2"/>
          <p:cNvSpPr>
            <a:spLocks noGrp="1" noChangeArrowheads="1"/>
          </p:cNvSpPr>
          <p:nvPr>
            <p:ph type="title"/>
          </p:nvPr>
        </p:nvSpPr>
        <p:spPr>
          <a:xfrm>
            <a:off x="1042744" y="228600"/>
            <a:ext cx="10002253" cy="1219200"/>
          </a:xfrm>
        </p:spPr>
        <p:txBody>
          <a:bodyPr>
            <a:normAutofit/>
          </a:bodyPr>
          <a:lstStyle/>
          <a:p>
            <a:pPr eaLnBrk="1" hangingPunct="1"/>
            <a:r>
              <a:rPr lang="en-US" sz="4000" dirty="0"/>
              <a:t>Example: Children can predict election results?</a:t>
            </a:r>
          </a:p>
        </p:txBody>
      </p:sp>
      <p:sp>
        <p:nvSpPr>
          <p:cNvPr id="79878" name="Rectangle 3"/>
          <p:cNvSpPr>
            <a:spLocks noGrp="1" noChangeArrowheads="1"/>
          </p:cNvSpPr>
          <p:nvPr>
            <p:ph type="body" idx="1"/>
          </p:nvPr>
        </p:nvSpPr>
        <p:spPr>
          <a:xfrm>
            <a:off x="2057400" y="1604210"/>
            <a:ext cx="8077200" cy="4114800"/>
          </a:xfrm>
        </p:spPr>
        <p:txBody>
          <a:bodyPr/>
          <a:lstStyle/>
          <a:p>
            <a:pPr eaLnBrk="1" hangingPunct="1">
              <a:spcBef>
                <a:spcPct val="30000"/>
              </a:spcBef>
            </a:pPr>
            <a:r>
              <a:rPr lang="en-US" dirty="0"/>
              <a:t>University students rating candidates’ competence from photos had 72% probability of choosing the one elected.</a:t>
            </a:r>
          </a:p>
          <a:p>
            <a:pPr eaLnBrk="1" hangingPunct="1">
              <a:spcBef>
                <a:spcPct val="30000"/>
              </a:spcBef>
            </a:pPr>
            <a:r>
              <a:rPr lang="en-US" dirty="0"/>
              <a:t>Children choosing a captain for an imaginary boat trip had 71% probability of choosing the photo of the candidate elected.</a:t>
            </a:r>
          </a:p>
          <a:p>
            <a:pPr algn="r">
              <a:spcBef>
                <a:spcPct val="80000"/>
              </a:spcBef>
              <a:buNone/>
            </a:pPr>
            <a:r>
              <a:rPr lang="en-US" sz="2000" dirty="0"/>
              <a:t>(Predicting Elections: Child's Play!  </a:t>
            </a:r>
            <a:r>
              <a:rPr lang="en-US" sz="2000" i="1" dirty="0"/>
              <a:t>Science</a:t>
            </a:r>
            <a:r>
              <a:rPr lang="en-US" sz="2000" dirty="0"/>
              <a:t> 27 Feb 2009;323:1183. http://science.sciencemag.org/content/323/5918/1183)</a:t>
            </a:r>
          </a:p>
        </p:txBody>
      </p:sp>
    </p:spTree>
    <p:extLst>
      <p:ext uri="{BB962C8B-B14F-4D97-AF65-F5344CB8AC3E}">
        <p14:creationId xmlns:p14="http://schemas.microsoft.com/office/powerpoint/2010/main" val="877762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Date Placeholder 3"/>
          <p:cNvSpPr>
            <a:spLocks noGrp="1"/>
          </p:cNvSpPr>
          <p:nvPr>
            <p:ph type="dt" sz="quarter" idx="10"/>
          </p:nvPr>
        </p:nvSpPr>
        <p:spPr>
          <a:noFill/>
        </p:spPr>
        <p:txBody>
          <a:bodyPr/>
          <a:lstStyle/>
          <a:p>
            <a:r>
              <a:rPr lang="en-US"/>
              <a:t>4/19/2009</a:t>
            </a:r>
          </a:p>
        </p:txBody>
      </p:sp>
      <p:sp>
        <p:nvSpPr>
          <p:cNvPr id="80899" name="Footer Placeholder 4"/>
          <p:cNvSpPr>
            <a:spLocks noGrp="1"/>
          </p:cNvSpPr>
          <p:nvPr>
            <p:ph type="ftr" sz="quarter" idx="11"/>
          </p:nvPr>
        </p:nvSpPr>
        <p:spPr>
          <a:noFill/>
        </p:spPr>
        <p:txBody>
          <a:bodyPr/>
          <a:lstStyle/>
          <a:p>
            <a:r>
              <a:rPr lang="en-US"/>
              <a:t>Role of epidemiology in public health</a:t>
            </a:r>
          </a:p>
        </p:txBody>
      </p:sp>
      <p:sp>
        <p:nvSpPr>
          <p:cNvPr id="80900" name="Slide Number Placeholder 5"/>
          <p:cNvSpPr>
            <a:spLocks noGrp="1"/>
          </p:cNvSpPr>
          <p:nvPr>
            <p:ph type="sldNum" sz="quarter" idx="12"/>
          </p:nvPr>
        </p:nvSpPr>
        <p:spPr>
          <a:noFill/>
        </p:spPr>
        <p:txBody>
          <a:bodyPr/>
          <a:lstStyle/>
          <a:p>
            <a:fld id="{2AD5A576-2936-402C-98E9-25A69BD2C36C}" type="slidenum">
              <a:rPr lang="en-US"/>
              <a:pPr/>
              <a:t>26</a:t>
            </a:fld>
            <a:endParaRPr lang="en-US"/>
          </a:p>
        </p:txBody>
      </p:sp>
      <p:sp>
        <p:nvSpPr>
          <p:cNvPr id="80901" name="Rectangle 2"/>
          <p:cNvSpPr>
            <a:spLocks noGrp="1" noChangeArrowheads="1"/>
          </p:cNvSpPr>
          <p:nvPr>
            <p:ph type="title"/>
          </p:nvPr>
        </p:nvSpPr>
        <p:spPr>
          <a:xfrm>
            <a:off x="2221832" y="228600"/>
            <a:ext cx="7772400" cy="1143000"/>
          </a:xfrm>
        </p:spPr>
        <p:txBody>
          <a:bodyPr>
            <a:noAutofit/>
          </a:bodyPr>
          <a:lstStyle/>
          <a:p>
            <a:pPr eaLnBrk="1" hangingPunct="1"/>
            <a:r>
              <a:rPr lang="en-US" sz="3200" dirty="0"/>
              <a:t>Example: Blue or Red? Exploring the Effect of Color on Cognitive Task Performances</a:t>
            </a:r>
          </a:p>
        </p:txBody>
      </p:sp>
      <p:sp>
        <p:nvSpPr>
          <p:cNvPr id="80902" name="Rectangle 3"/>
          <p:cNvSpPr>
            <a:spLocks noGrp="1" noChangeArrowheads="1"/>
          </p:cNvSpPr>
          <p:nvPr>
            <p:ph type="body" idx="1"/>
          </p:nvPr>
        </p:nvSpPr>
        <p:spPr>
          <a:xfrm>
            <a:off x="1828800" y="1888962"/>
            <a:ext cx="8610600" cy="4114800"/>
          </a:xfrm>
        </p:spPr>
        <p:txBody>
          <a:bodyPr/>
          <a:lstStyle/>
          <a:p>
            <a:pPr eaLnBrk="1" hangingPunct="1">
              <a:spcBef>
                <a:spcPct val="30000"/>
              </a:spcBef>
            </a:pPr>
            <a:r>
              <a:rPr lang="en-US" dirty="0"/>
              <a:t>Red (versus blue) induces an avoidance (versus approach) motivation &amp; enhances performance on a detail-oriented task</a:t>
            </a:r>
          </a:p>
          <a:p>
            <a:pPr eaLnBrk="1" hangingPunct="1">
              <a:spcBef>
                <a:spcPct val="30000"/>
              </a:spcBef>
            </a:pPr>
            <a:r>
              <a:rPr lang="en-US" dirty="0"/>
              <a:t>Blue enhances performance on creative task</a:t>
            </a:r>
          </a:p>
          <a:p>
            <a:pPr eaLnBrk="1" hangingPunct="1">
              <a:spcBef>
                <a:spcPct val="30000"/>
              </a:spcBef>
            </a:pPr>
            <a:r>
              <a:rPr lang="en-US" dirty="0"/>
              <a:t>Effects occur outside of consciousness</a:t>
            </a:r>
          </a:p>
          <a:p>
            <a:pPr eaLnBrk="1" hangingPunct="1">
              <a:spcBef>
                <a:spcPct val="30000"/>
              </a:spcBef>
            </a:pPr>
            <a:r>
              <a:rPr lang="en-US" dirty="0"/>
              <a:t>Activation of alternative motivations mediates</a:t>
            </a:r>
          </a:p>
          <a:p>
            <a:pPr algn="r">
              <a:spcBef>
                <a:spcPct val="80000"/>
              </a:spcBef>
              <a:buNone/>
            </a:pPr>
            <a:r>
              <a:rPr lang="en-US" sz="2000" dirty="0"/>
              <a:t>[Ravi Mehta and </a:t>
            </a:r>
            <a:r>
              <a:rPr lang="en-US" sz="2000" dirty="0" err="1"/>
              <a:t>Rui</a:t>
            </a:r>
            <a:r>
              <a:rPr lang="en-US" sz="2000" dirty="0"/>
              <a:t> (Juliet) Zhu, </a:t>
            </a:r>
            <a:r>
              <a:rPr lang="en-US" sz="2000" i="1" dirty="0"/>
              <a:t>Science</a:t>
            </a:r>
            <a:r>
              <a:rPr lang="en-US" sz="2000" dirty="0"/>
              <a:t> 27 Feb 2009;323:1226-1229, </a:t>
            </a:r>
            <a:r>
              <a:rPr lang="en-US" sz="1600" dirty="0"/>
              <a:t>http://science.sciencemag.org/content/sci/323/5918/1226.full.pdf?sid=c68a2457-3d07-4a97-9912-b8a73ab69376</a:t>
            </a:r>
            <a:r>
              <a:rPr lang="en-US" sz="2000" dirty="0"/>
              <a:t>]</a:t>
            </a:r>
          </a:p>
        </p:txBody>
      </p:sp>
    </p:spTree>
    <p:extLst>
      <p:ext uri="{BB962C8B-B14F-4D97-AF65-F5344CB8AC3E}">
        <p14:creationId xmlns:p14="http://schemas.microsoft.com/office/powerpoint/2010/main" val="28088231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Date Placeholder 3"/>
          <p:cNvSpPr>
            <a:spLocks noGrp="1"/>
          </p:cNvSpPr>
          <p:nvPr>
            <p:ph type="dt" sz="quarter" idx="10"/>
          </p:nvPr>
        </p:nvSpPr>
        <p:spPr>
          <a:noFill/>
        </p:spPr>
        <p:txBody>
          <a:bodyPr/>
          <a:lstStyle/>
          <a:p>
            <a:r>
              <a:rPr lang="en-US"/>
              <a:t>12/8/2009</a:t>
            </a:r>
          </a:p>
        </p:txBody>
      </p:sp>
      <p:sp>
        <p:nvSpPr>
          <p:cNvPr id="81923" name="Footer Placeholder 4"/>
          <p:cNvSpPr>
            <a:spLocks noGrp="1"/>
          </p:cNvSpPr>
          <p:nvPr>
            <p:ph type="ftr" sz="quarter" idx="11"/>
          </p:nvPr>
        </p:nvSpPr>
        <p:spPr>
          <a:noFill/>
        </p:spPr>
        <p:txBody>
          <a:bodyPr/>
          <a:lstStyle/>
          <a:p>
            <a:r>
              <a:rPr lang="en-US"/>
              <a:t>Role of epidemiology in public health</a:t>
            </a:r>
          </a:p>
        </p:txBody>
      </p:sp>
      <p:sp>
        <p:nvSpPr>
          <p:cNvPr id="81924" name="Slide Number Placeholder 5"/>
          <p:cNvSpPr>
            <a:spLocks noGrp="1"/>
          </p:cNvSpPr>
          <p:nvPr>
            <p:ph type="sldNum" sz="quarter" idx="12"/>
          </p:nvPr>
        </p:nvSpPr>
        <p:spPr>
          <a:noFill/>
        </p:spPr>
        <p:txBody>
          <a:bodyPr/>
          <a:lstStyle/>
          <a:p>
            <a:fld id="{422B27DC-43CE-4728-89B7-F99723BB7E56}" type="slidenum">
              <a:rPr lang="en-US"/>
              <a:pPr/>
              <a:t>27</a:t>
            </a:fld>
            <a:endParaRPr lang="en-US"/>
          </a:p>
        </p:txBody>
      </p:sp>
      <p:sp>
        <p:nvSpPr>
          <p:cNvPr id="81925" name="Rectangle 2"/>
          <p:cNvSpPr>
            <a:spLocks noGrp="1" noChangeArrowheads="1"/>
          </p:cNvSpPr>
          <p:nvPr>
            <p:ph type="title"/>
          </p:nvPr>
        </p:nvSpPr>
        <p:spPr>
          <a:xfrm>
            <a:off x="2209800" y="228600"/>
            <a:ext cx="7772400" cy="1143000"/>
          </a:xfrm>
        </p:spPr>
        <p:txBody>
          <a:bodyPr>
            <a:normAutofit/>
          </a:bodyPr>
          <a:lstStyle/>
          <a:p>
            <a:pPr eaLnBrk="1" hangingPunct="1"/>
            <a:r>
              <a:rPr lang="en-US" sz="3200" dirty="0"/>
              <a:t>Example: Attitudes and international terrorism</a:t>
            </a:r>
          </a:p>
        </p:txBody>
      </p:sp>
      <p:sp>
        <p:nvSpPr>
          <p:cNvPr id="81926" name="Rectangle 3"/>
          <p:cNvSpPr>
            <a:spLocks noGrp="1" noChangeArrowheads="1"/>
          </p:cNvSpPr>
          <p:nvPr>
            <p:ph type="body" idx="1"/>
          </p:nvPr>
        </p:nvSpPr>
        <p:spPr>
          <a:xfrm>
            <a:off x="1828800" y="5253792"/>
            <a:ext cx="8610600" cy="1102558"/>
          </a:xfrm>
        </p:spPr>
        <p:txBody>
          <a:bodyPr>
            <a:normAutofit lnSpcReduction="10000"/>
          </a:bodyPr>
          <a:lstStyle/>
          <a:p>
            <a:pPr marL="0" indent="1588">
              <a:spcBef>
                <a:spcPct val="30000"/>
              </a:spcBef>
              <a:buNone/>
            </a:pPr>
            <a:r>
              <a:rPr lang="en-US" sz="2000" dirty="0"/>
              <a:t>Alan B. Krueger and </a:t>
            </a:r>
            <a:r>
              <a:rPr lang="en-US" sz="2000" dirty="0" err="1"/>
              <a:t>Jitka</a:t>
            </a:r>
            <a:r>
              <a:rPr lang="en-US" sz="2000" dirty="0"/>
              <a:t> </a:t>
            </a:r>
            <a:r>
              <a:rPr lang="en-US" sz="2000" dirty="0" err="1"/>
              <a:t>Malecková</a:t>
            </a:r>
            <a:r>
              <a:rPr lang="en-US" sz="2000" dirty="0"/>
              <a:t>.  Attitudes and Action: Public Opinion and the Occurrence of International Terrorism. </a:t>
            </a:r>
            <a:br>
              <a:rPr lang="en-US" sz="2000" dirty="0"/>
            </a:br>
            <a:r>
              <a:rPr lang="en-US" sz="2000" i="1" dirty="0"/>
              <a:t>Science</a:t>
            </a:r>
            <a:r>
              <a:rPr lang="en-US" sz="2000" dirty="0"/>
              <a:t> 18 Sept 2009: 1534-1536. </a:t>
            </a:r>
            <a:r>
              <a:rPr lang="en-US" sz="1400" dirty="0"/>
              <a:t>http://science.sciencemag.org/content/sci/325/5947/1534.full.pdf?sid=68e58e2d-b1b8-4096-8f4c-0e52caa20c0a</a:t>
            </a:r>
          </a:p>
        </p:txBody>
      </p:sp>
      <p:sp>
        <p:nvSpPr>
          <p:cNvPr id="81927" name="Text Box 4"/>
          <p:cNvSpPr txBox="1">
            <a:spLocks noChangeArrowheads="1"/>
          </p:cNvSpPr>
          <p:nvPr/>
        </p:nvSpPr>
        <p:spPr bwMode="auto">
          <a:xfrm>
            <a:off x="5257800" y="4111626"/>
            <a:ext cx="5410200" cy="1069975"/>
          </a:xfrm>
          <a:prstGeom prst="rect">
            <a:avLst/>
          </a:prstGeom>
          <a:noFill/>
          <a:ln w="31750">
            <a:noFill/>
            <a:miter lim="800000"/>
            <a:headEnd/>
            <a:tailEnd/>
          </a:ln>
        </p:spPr>
        <p:txBody>
          <a:bodyPr>
            <a:spAutoFit/>
          </a:bodyPr>
          <a:lstStyle/>
          <a:p>
            <a:pPr algn="l">
              <a:spcBef>
                <a:spcPct val="50000"/>
              </a:spcBef>
            </a:pPr>
            <a:r>
              <a:rPr lang="en-US" sz="1600" dirty="0"/>
              <a:t>Fig. 1 Attitudes and international terrorist attacks. Shown are the numbers of attacks per pair of countries by public disapproval of foreign leaders. Calculations were made by the authors from Gallup World Poll data and NCTC WITS data. </a:t>
            </a:r>
          </a:p>
        </p:txBody>
      </p:sp>
      <p:sp>
        <p:nvSpPr>
          <p:cNvPr id="81928" name="Text Box 6"/>
          <p:cNvSpPr txBox="1">
            <a:spLocks noChangeArrowheads="1"/>
          </p:cNvSpPr>
          <p:nvPr/>
        </p:nvSpPr>
        <p:spPr bwMode="auto">
          <a:xfrm>
            <a:off x="1828800" y="1528763"/>
            <a:ext cx="3429000" cy="2446824"/>
          </a:xfrm>
          <a:prstGeom prst="rect">
            <a:avLst/>
          </a:prstGeom>
          <a:noFill/>
          <a:ln w="31750">
            <a:noFill/>
            <a:miter lim="800000"/>
            <a:headEnd/>
            <a:tailEnd/>
          </a:ln>
        </p:spPr>
        <p:txBody>
          <a:bodyPr>
            <a:spAutoFit/>
          </a:bodyPr>
          <a:lstStyle/>
          <a:p>
            <a:pPr algn="l">
              <a:spcBef>
                <a:spcPct val="30000"/>
              </a:spcBef>
            </a:pPr>
            <a:r>
              <a:rPr lang="en-US" dirty="0">
                <a:solidFill>
                  <a:srgbClr val="00006E"/>
                </a:solidFill>
              </a:rPr>
              <a:t>In 143 pairs of countries, controlling for other relevant variables, we “found a greater incidence of international terrorism when people of one country disapprove of the leadership of another country.”</a:t>
            </a:r>
          </a:p>
          <a:p>
            <a:pPr>
              <a:spcBef>
                <a:spcPct val="50000"/>
              </a:spcBef>
            </a:pPr>
            <a:endParaRPr lang="en-US" dirty="0"/>
          </a:p>
        </p:txBody>
      </p:sp>
      <p:pic>
        <p:nvPicPr>
          <p:cNvPr id="81929" name="Picture 7"/>
          <p:cNvPicPr>
            <a:picLocks noChangeAspect="1" noChangeArrowheads="1"/>
          </p:cNvPicPr>
          <p:nvPr/>
        </p:nvPicPr>
        <p:blipFill>
          <a:blip r:embed="rId3" cstate="print"/>
          <a:srcRect/>
          <a:stretch>
            <a:fillRect/>
          </a:stretch>
        </p:blipFill>
        <p:spPr bwMode="auto">
          <a:xfrm>
            <a:off x="5486400" y="1447801"/>
            <a:ext cx="4287838" cy="2576513"/>
          </a:xfrm>
          <a:prstGeom prst="rect">
            <a:avLst/>
          </a:prstGeom>
          <a:noFill/>
          <a:ln w="31750">
            <a:noFill/>
            <a:miter lim="800000"/>
            <a:headEnd/>
            <a:tailEnd/>
          </a:ln>
        </p:spPr>
      </p:pic>
    </p:spTree>
    <p:extLst>
      <p:ext uri="{BB962C8B-B14F-4D97-AF65-F5344CB8AC3E}">
        <p14:creationId xmlns:p14="http://schemas.microsoft.com/office/powerpoint/2010/main" val="36223597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Date Placeholder 3"/>
          <p:cNvSpPr>
            <a:spLocks noGrp="1"/>
          </p:cNvSpPr>
          <p:nvPr>
            <p:ph type="dt" sz="quarter" idx="10"/>
          </p:nvPr>
        </p:nvSpPr>
        <p:spPr>
          <a:noFill/>
        </p:spPr>
        <p:txBody>
          <a:bodyPr/>
          <a:lstStyle/>
          <a:p>
            <a:r>
              <a:rPr lang="en-US" dirty="0"/>
              <a:t>11/29/2010</a:t>
            </a:r>
          </a:p>
        </p:txBody>
      </p:sp>
      <p:sp>
        <p:nvSpPr>
          <p:cNvPr id="83971" name="Footer Placeholder 4"/>
          <p:cNvSpPr>
            <a:spLocks noGrp="1"/>
          </p:cNvSpPr>
          <p:nvPr>
            <p:ph type="ftr" sz="quarter" idx="11"/>
          </p:nvPr>
        </p:nvSpPr>
        <p:spPr>
          <a:noFill/>
        </p:spPr>
        <p:txBody>
          <a:bodyPr/>
          <a:lstStyle/>
          <a:p>
            <a:r>
              <a:rPr lang="en-US"/>
              <a:t>Role of epidemiology in public health</a:t>
            </a:r>
          </a:p>
        </p:txBody>
      </p:sp>
      <p:sp>
        <p:nvSpPr>
          <p:cNvPr id="83972" name="Slide Number Placeholder 5"/>
          <p:cNvSpPr>
            <a:spLocks noGrp="1"/>
          </p:cNvSpPr>
          <p:nvPr>
            <p:ph type="sldNum" sz="quarter" idx="12"/>
          </p:nvPr>
        </p:nvSpPr>
        <p:spPr>
          <a:noFill/>
        </p:spPr>
        <p:txBody>
          <a:bodyPr/>
          <a:lstStyle/>
          <a:p>
            <a:fld id="{246299C8-64AA-4317-BF55-010FF3825405}" type="slidenum">
              <a:rPr lang="en-US"/>
              <a:pPr/>
              <a:t>28</a:t>
            </a:fld>
            <a:endParaRPr lang="en-US"/>
          </a:p>
        </p:txBody>
      </p:sp>
      <p:sp>
        <p:nvSpPr>
          <p:cNvPr id="83973" name="Rectangle 2"/>
          <p:cNvSpPr>
            <a:spLocks noGrp="1" noChangeArrowheads="1"/>
          </p:cNvSpPr>
          <p:nvPr>
            <p:ph type="title"/>
          </p:nvPr>
        </p:nvSpPr>
        <p:spPr>
          <a:xfrm>
            <a:off x="2209800" y="228600"/>
            <a:ext cx="7772400" cy="1143000"/>
          </a:xfrm>
        </p:spPr>
        <p:txBody>
          <a:bodyPr>
            <a:normAutofit/>
          </a:bodyPr>
          <a:lstStyle/>
          <a:p>
            <a:pPr eaLnBrk="1" hangingPunct="1"/>
            <a:r>
              <a:rPr lang="en-US" sz="2800" dirty="0"/>
              <a:t>Example: Neuropeptide oxytocin regulates parochial altruism in intergroup conflict among humans</a:t>
            </a:r>
          </a:p>
        </p:txBody>
      </p:sp>
      <p:sp>
        <p:nvSpPr>
          <p:cNvPr id="83974" name="Rectangle 3"/>
          <p:cNvSpPr>
            <a:spLocks noGrp="1" noChangeArrowheads="1"/>
          </p:cNvSpPr>
          <p:nvPr>
            <p:ph type="body" idx="1"/>
          </p:nvPr>
        </p:nvSpPr>
        <p:spPr>
          <a:xfrm>
            <a:off x="2057400" y="1780676"/>
            <a:ext cx="8077200" cy="4114800"/>
          </a:xfrm>
        </p:spPr>
        <p:txBody>
          <a:bodyPr/>
          <a:lstStyle/>
          <a:p>
            <a:pPr eaLnBrk="1" hangingPunct="1">
              <a:spcBef>
                <a:spcPct val="40000"/>
              </a:spcBef>
            </a:pPr>
            <a:r>
              <a:rPr lang="en-US" sz="2400" dirty="0"/>
              <a:t>Parochial altruism – individual self-sacrifice to </a:t>
            </a:r>
            <a:br>
              <a:rPr lang="en-US" sz="2400" dirty="0"/>
            </a:br>
            <a:r>
              <a:rPr lang="en-US" sz="2400" dirty="0"/>
              <a:t>1) Benefit their group (“in-group love”) and </a:t>
            </a:r>
            <a:br>
              <a:rPr lang="en-US" sz="2400" dirty="0"/>
            </a:br>
            <a:r>
              <a:rPr lang="en-US" sz="2400" dirty="0"/>
              <a:t>2) Derogate competing out-groups (“out-group aggression”).</a:t>
            </a:r>
          </a:p>
          <a:p>
            <a:pPr>
              <a:spcBef>
                <a:spcPts val="1600"/>
              </a:spcBef>
            </a:pPr>
            <a:r>
              <a:rPr lang="en-US" sz="2400" dirty="0"/>
              <a:t>Computer-mediated, double-blind, placebo-controlled, intranasal administration of </a:t>
            </a:r>
            <a:r>
              <a:rPr lang="en-US" sz="2400" dirty="0" err="1"/>
              <a:t>oxytocin</a:t>
            </a:r>
            <a:endParaRPr lang="en-US" sz="2400" dirty="0"/>
          </a:p>
          <a:p>
            <a:pPr>
              <a:spcBef>
                <a:spcPts val="1600"/>
              </a:spcBef>
            </a:pPr>
            <a:r>
              <a:rPr lang="en-US" sz="2400" dirty="0" err="1"/>
              <a:t>Oxytocin</a:t>
            </a:r>
            <a:r>
              <a:rPr lang="en-US" sz="2400" dirty="0"/>
              <a:t> increases in-group trust, in-group love, out-group hate, and defensive out-group aggression</a:t>
            </a:r>
          </a:p>
          <a:p>
            <a:pPr algn="r">
              <a:spcBef>
                <a:spcPts val="1600"/>
              </a:spcBef>
              <a:buNone/>
            </a:pPr>
            <a:r>
              <a:rPr lang="en-US" sz="1600" dirty="0"/>
              <a:t>(</a:t>
            </a:r>
            <a:r>
              <a:rPr lang="en-US" sz="1600" dirty="0" err="1"/>
              <a:t>Carsten</a:t>
            </a:r>
            <a:r>
              <a:rPr lang="en-US" sz="1600" dirty="0"/>
              <a:t> K. W. De </a:t>
            </a:r>
            <a:r>
              <a:rPr lang="en-US" sz="1600" dirty="0" err="1"/>
              <a:t>Dreu</a:t>
            </a:r>
            <a:r>
              <a:rPr lang="en-US" sz="1600" dirty="0"/>
              <a:t> </a:t>
            </a:r>
            <a:r>
              <a:rPr lang="en-US" sz="1600" i="1" dirty="0"/>
              <a:t>et al</a:t>
            </a:r>
            <a:r>
              <a:rPr lang="en-US" sz="1600" dirty="0"/>
              <a:t>., </a:t>
            </a:r>
            <a:r>
              <a:rPr lang="en-US" sz="1600" i="1" dirty="0"/>
              <a:t>Science</a:t>
            </a:r>
            <a:r>
              <a:rPr lang="en-US" sz="1600" dirty="0"/>
              <a:t> 11 Jun 2010;328:1408-1411)</a:t>
            </a:r>
          </a:p>
        </p:txBody>
      </p:sp>
    </p:spTree>
    <p:extLst>
      <p:ext uri="{BB962C8B-B14F-4D97-AF65-F5344CB8AC3E}">
        <p14:creationId xmlns:p14="http://schemas.microsoft.com/office/powerpoint/2010/main" val="681108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00006E"/>
                </a:solidFill>
                <a:latin typeface="Arial Narrow" panose="020B0606020202030204" pitchFamily="34" charset="0"/>
              </a:defRPr>
            </a:lvl1pPr>
            <a:lvl2pPr marL="742950" indent="-285750">
              <a:spcBef>
                <a:spcPct val="20000"/>
              </a:spcBef>
              <a:buChar char="•"/>
              <a:defRPr sz="2800">
                <a:solidFill>
                  <a:srgbClr val="00006E"/>
                </a:solidFill>
                <a:latin typeface="Arial Narrow" panose="020B0606020202030204" pitchFamily="34" charset="0"/>
              </a:defRPr>
            </a:lvl2pPr>
            <a:lvl3pPr marL="1143000" indent="-228600">
              <a:spcBef>
                <a:spcPct val="20000"/>
              </a:spcBef>
              <a:buChar char="•"/>
              <a:defRPr sz="2800">
                <a:solidFill>
                  <a:srgbClr val="00006E"/>
                </a:solidFill>
                <a:latin typeface="Arial Narrow" panose="020B0606020202030204" pitchFamily="34" charset="0"/>
              </a:defRPr>
            </a:lvl3pPr>
            <a:lvl4pPr marL="1600200" indent="-228600">
              <a:spcBef>
                <a:spcPct val="20000"/>
              </a:spcBef>
              <a:buChar char="•"/>
              <a:defRPr sz="2800">
                <a:solidFill>
                  <a:srgbClr val="00006E"/>
                </a:solidFill>
                <a:latin typeface="Arial Narrow" panose="020B0606020202030204" pitchFamily="34" charset="0"/>
              </a:defRPr>
            </a:lvl4pPr>
            <a:lvl5pPr marL="2057400" indent="-228600">
              <a:spcBef>
                <a:spcPct val="20000"/>
              </a:spcBef>
              <a:buChar char="•"/>
              <a:defRPr sz="2800">
                <a:solidFill>
                  <a:srgbClr val="00006E"/>
                </a:solidFill>
                <a:latin typeface="Arial Narrow" panose="020B0606020202030204" pitchFamily="34" charset="0"/>
              </a:defRPr>
            </a:lvl5pPr>
            <a:lvl6pPr marL="2514600" indent="-228600" eaLnBrk="0" fontAlgn="base" hangingPunct="0">
              <a:spcBef>
                <a:spcPct val="20000"/>
              </a:spcBef>
              <a:spcAft>
                <a:spcPct val="0"/>
              </a:spcAft>
              <a:buChar char="•"/>
              <a:defRPr sz="2800">
                <a:solidFill>
                  <a:srgbClr val="00006E"/>
                </a:solidFill>
                <a:latin typeface="Arial Narrow" panose="020B0606020202030204" pitchFamily="34" charset="0"/>
              </a:defRPr>
            </a:lvl6pPr>
            <a:lvl7pPr marL="2971800" indent="-228600" eaLnBrk="0" fontAlgn="base" hangingPunct="0">
              <a:spcBef>
                <a:spcPct val="20000"/>
              </a:spcBef>
              <a:spcAft>
                <a:spcPct val="0"/>
              </a:spcAft>
              <a:buChar char="•"/>
              <a:defRPr sz="2800">
                <a:solidFill>
                  <a:srgbClr val="00006E"/>
                </a:solidFill>
                <a:latin typeface="Arial Narrow" panose="020B0606020202030204" pitchFamily="34" charset="0"/>
              </a:defRPr>
            </a:lvl7pPr>
            <a:lvl8pPr marL="3429000" indent="-228600" eaLnBrk="0" fontAlgn="base" hangingPunct="0">
              <a:spcBef>
                <a:spcPct val="20000"/>
              </a:spcBef>
              <a:spcAft>
                <a:spcPct val="0"/>
              </a:spcAft>
              <a:buChar char="•"/>
              <a:defRPr sz="2800">
                <a:solidFill>
                  <a:srgbClr val="00006E"/>
                </a:solidFill>
                <a:latin typeface="Arial Narrow" panose="020B0606020202030204" pitchFamily="34" charset="0"/>
              </a:defRPr>
            </a:lvl8pPr>
            <a:lvl9pPr marL="3886200" indent="-228600" eaLnBrk="0" fontAlgn="base" hangingPunct="0">
              <a:spcBef>
                <a:spcPct val="20000"/>
              </a:spcBef>
              <a:spcAft>
                <a:spcPct val="0"/>
              </a:spcAft>
              <a:buChar char="•"/>
              <a:defRPr sz="2800">
                <a:solidFill>
                  <a:srgbClr val="00006E"/>
                </a:solidFill>
                <a:latin typeface="Arial Narrow" panose="020B0606020202030204" pitchFamily="34" charset="0"/>
              </a:defRPr>
            </a:lvl9pPr>
          </a:lstStyle>
          <a:p>
            <a:pPr>
              <a:spcBef>
                <a:spcPct val="0"/>
              </a:spcBef>
              <a:buFontTx/>
              <a:buNone/>
            </a:pPr>
            <a:r>
              <a:rPr lang="en-US" altLang="en-US" sz="1400">
                <a:latin typeface="Times New Roman" panose="02020603050405020304" pitchFamily="18" charset="0"/>
              </a:rPr>
              <a:t>6/30/2014</a:t>
            </a:r>
          </a:p>
        </p:txBody>
      </p:sp>
      <p:sp>
        <p:nvSpPr>
          <p:cNvPr id="1361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00006E"/>
                </a:solidFill>
                <a:latin typeface="Arial Narrow" panose="020B0606020202030204" pitchFamily="34" charset="0"/>
              </a:defRPr>
            </a:lvl1pPr>
            <a:lvl2pPr marL="742950" indent="-285750">
              <a:spcBef>
                <a:spcPct val="20000"/>
              </a:spcBef>
              <a:buChar char="•"/>
              <a:defRPr sz="2800">
                <a:solidFill>
                  <a:srgbClr val="00006E"/>
                </a:solidFill>
                <a:latin typeface="Arial Narrow" panose="020B0606020202030204" pitchFamily="34" charset="0"/>
              </a:defRPr>
            </a:lvl2pPr>
            <a:lvl3pPr marL="1143000" indent="-228600">
              <a:spcBef>
                <a:spcPct val="20000"/>
              </a:spcBef>
              <a:buChar char="•"/>
              <a:defRPr sz="2800">
                <a:solidFill>
                  <a:srgbClr val="00006E"/>
                </a:solidFill>
                <a:latin typeface="Arial Narrow" panose="020B0606020202030204" pitchFamily="34" charset="0"/>
              </a:defRPr>
            </a:lvl3pPr>
            <a:lvl4pPr marL="1600200" indent="-228600">
              <a:spcBef>
                <a:spcPct val="20000"/>
              </a:spcBef>
              <a:buChar char="•"/>
              <a:defRPr sz="2800">
                <a:solidFill>
                  <a:srgbClr val="00006E"/>
                </a:solidFill>
                <a:latin typeface="Arial Narrow" panose="020B0606020202030204" pitchFamily="34" charset="0"/>
              </a:defRPr>
            </a:lvl4pPr>
            <a:lvl5pPr marL="2057400" indent="-228600">
              <a:spcBef>
                <a:spcPct val="20000"/>
              </a:spcBef>
              <a:buChar char="•"/>
              <a:defRPr sz="2800">
                <a:solidFill>
                  <a:srgbClr val="00006E"/>
                </a:solidFill>
                <a:latin typeface="Arial Narrow" panose="020B0606020202030204" pitchFamily="34" charset="0"/>
              </a:defRPr>
            </a:lvl5pPr>
            <a:lvl6pPr marL="2514600" indent="-228600" eaLnBrk="0" fontAlgn="base" hangingPunct="0">
              <a:spcBef>
                <a:spcPct val="20000"/>
              </a:spcBef>
              <a:spcAft>
                <a:spcPct val="0"/>
              </a:spcAft>
              <a:buChar char="•"/>
              <a:defRPr sz="2800">
                <a:solidFill>
                  <a:srgbClr val="00006E"/>
                </a:solidFill>
                <a:latin typeface="Arial Narrow" panose="020B0606020202030204" pitchFamily="34" charset="0"/>
              </a:defRPr>
            </a:lvl6pPr>
            <a:lvl7pPr marL="2971800" indent="-228600" eaLnBrk="0" fontAlgn="base" hangingPunct="0">
              <a:spcBef>
                <a:spcPct val="20000"/>
              </a:spcBef>
              <a:spcAft>
                <a:spcPct val="0"/>
              </a:spcAft>
              <a:buChar char="•"/>
              <a:defRPr sz="2800">
                <a:solidFill>
                  <a:srgbClr val="00006E"/>
                </a:solidFill>
                <a:latin typeface="Arial Narrow" panose="020B0606020202030204" pitchFamily="34" charset="0"/>
              </a:defRPr>
            </a:lvl7pPr>
            <a:lvl8pPr marL="3429000" indent="-228600" eaLnBrk="0" fontAlgn="base" hangingPunct="0">
              <a:spcBef>
                <a:spcPct val="20000"/>
              </a:spcBef>
              <a:spcAft>
                <a:spcPct val="0"/>
              </a:spcAft>
              <a:buChar char="•"/>
              <a:defRPr sz="2800">
                <a:solidFill>
                  <a:srgbClr val="00006E"/>
                </a:solidFill>
                <a:latin typeface="Arial Narrow" panose="020B0606020202030204" pitchFamily="34" charset="0"/>
              </a:defRPr>
            </a:lvl8pPr>
            <a:lvl9pPr marL="3886200" indent="-228600" eaLnBrk="0" fontAlgn="base" hangingPunct="0">
              <a:spcBef>
                <a:spcPct val="20000"/>
              </a:spcBef>
              <a:spcAft>
                <a:spcPct val="0"/>
              </a:spcAft>
              <a:buChar char="•"/>
              <a:defRPr sz="2800">
                <a:solidFill>
                  <a:srgbClr val="00006E"/>
                </a:solidFill>
                <a:latin typeface="Arial Narrow" panose="020B0606020202030204" pitchFamily="34" charset="0"/>
              </a:defRPr>
            </a:lvl9pPr>
          </a:lstStyle>
          <a:p>
            <a:pPr>
              <a:spcBef>
                <a:spcPct val="0"/>
              </a:spcBef>
              <a:buFontTx/>
              <a:buNone/>
            </a:pPr>
            <a:endParaRPr lang="en-US" altLang="en-US" sz="1400">
              <a:latin typeface="Times New Roman" panose="02020603050405020304" pitchFamily="18" charset="0"/>
            </a:endParaRPr>
          </a:p>
        </p:txBody>
      </p:sp>
      <p:sp>
        <p:nvSpPr>
          <p:cNvPr id="13619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00006E"/>
                </a:solidFill>
                <a:latin typeface="Arial Narrow" panose="020B0606020202030204" pitchFamily="34" charset="0"/>
              </a:defRPr>
            </a:lvl1pPr>
            <a:lvl2pPr marL="742950" indent="-285750">
              <a:spcBef>
                <a:spcPct val="20000"/>
              </a:spcBef>
              <a:buChar char="•"/>
              <a:defRPr sz="2800">
                <a:solidFill>
                  <a:srgbClr val="00006E"/>
                </a:solidFill>
                <a:latin typeface="Arial Narrow" panose="020B0606020202030204" pitchFamily="34" charset="0"/>
              </a:defRPr>
            </a:lvl2pPr>
            <a:lvl3pPr marL="1143000" indent="-228600">
              <a:spcBef>
                <a:spcPct val="20000"/>
              </a:spcBef>
              <a:buChar char="•"/>
              <a:defRPr sz="2800">
                <a:solidFill>
                  <a:srgbClr val="00006E"/>
                </a:solidFill>
                <a:latin typeface="Arial Narrow" panose="020B0606020202030204" pitchFamily="34" charset="0"/>
              </a:defRPr>
            </a:lvl3pPr>
            <a:lvl4pPr marL="1600200" indent="-228600">
              <a:spcBef>
                <a:spcPct val="20000"/>
              </a:spcBef>
              <a:buChar char="•"/>
              <a:defRPr sz="2800">
                <a:solidFill>
                  <a:srgbClr val="00006E"/>
                </a:solidFill>
                <a:latin typeface="Arial Narrow" panose="020B0606020202030204" pitchFamily="34" charset="0"/>
              </a:defRPr>
            </a:lvl4pPr>
            <a:lvl5pPr marL="2057400" indent="-228600">
              <a:spcBef>
                <a:spcPct val="20000"/>
              </a:spcBef>
              <a:buChar char="•"/>
              <a:defRPr sz="2800">
                <a:solidFill>
                  <a:srgbClr val="00006E"/>
                </a:solidFill>
                <a:latin typeface="Arial Narrow" panose="020B0606020202030204" pitchFamily="34" charset="0"/>
              </a:defRPr>
            </a:lvl5pPr>
            <a:lvl6pPr marL="2514600" indent="-228600" eaLnBrk="0" fontAlgn="base" hangingPunct="0">
              <a:spcBef>
                <a:spcPct val="20000"/>
              </a:spcBef>
              <a:spcAft>
                <a:spcPct val="0"/>
              </a:spcAft>
              <a:buChar char="•"/>
              <a:defRPr sz="2800">
                <a:solidFill>
                  <a:srgbClr val="00006E"/>
                </a:solidFill>
                <a:latin typeface="Arial Narrow" panose="020B0606020202030204" pitchFamily="34" charset="0"/>
              </a:defRPr>
            </a:lvl6pPr>
            <a:lvl7pPr marL="2971800" indent="-228600" eaLnBrk="0" fontAlgn="base" hangingPunct="0">
              <a:spcBef>
                <a:spcPct val="20000"/>
              </a:spcBef>
              <a:spcAft>
                <a:spcPct val="0"/>
              </a:spcAft>
              <a:buChar char="•"/>
              <a:defRPr sz="2800">
                <a:solidFill>
                  <a:srgbClr val="00006E"/>
                </a:solidFill>
                <a:latin typeface="Arial Narrow" panose="020B0606020202030204" pitchFamily="34" charset="0"/>
              </a:defRPr>
            </a:lvl7pPr>
            <a:lvl8pPr marL="3429000" indent="-228600" eaLnBrk="0" fontAlgn="base" hangingPunct="0">
              <a:spcBef>
                <a:spcPct val="20000"/>
              </a:spcBef>
              <a:spcAft>
                <a:spcPct val="0"/>
              </a:spcAft>
              <a:buChar char="•"/>
              <a:defRPr sz="2800">
                <a:solidFill>
                  <a:srgbClr val="00006E"/>
                </a:solidFill>
                <a:latin typeface="Arial Narrow" panose="020B0606020202030204" pitchFamily="34" charset="0"/>
              </a:defRPr>
            </a:lvl8pPr>
            <a:lvl9pPr marL="3886200" indent="-228600" eaLnBrk="0" fontAlgn="base" hangingPunct="0">
              <a:spcBef>
                <a:spcPct val="20000"/>
              </a:spcBef>
              <a:spcAft>
                <a:spcPct val="0"/>
              </a:spcAft>
              <a:buChar char="•"/>
              <a:defRPr sz="2800">
                <a:solidFill>
                  <a:srgbClr val="00006E"/>
                </a:solidFill>
                <a:latin typeface="Arial Narrow" panose="020B0606020202030204" pitchFamily="34" charset="0"/>
              </a:defRPr>
            </a:lvl9pPr>
          </a:lstStyle>
          <a:p>
            <a:pPr>
              <a:spcBef>
                <a:spcPct val="0"/>
              </a:spcBef>
              <a:buFontTx/>
              <a:buNone/>
            </a:pPr>
            <a:fld id="{9D3B5A5A-3107-4E5B-A9C4-630513EFDB14}" type="slidenum">
              <a:rPr lang="en-US" altLang="en-US" sz="1400">
                <a:latin typeface="Times New Roman" panose="02020603050405020304" pitchFamily="18" charset="0"/>
              </a:rPr>
              <a:pPr>
                <a:spcBef>
                  <a:spcPct val="0"/>
                </a:spcBef>
                <a:buFontTx/>
                <a:buNone/>
              </a:pPr>
              <a:t>29</a:t>
            </a:fld>
            <a:endParaRPr lang="en-US" altLang="en-US" sz="1400">
              <a:latin typeface="Times New Roman" panose="02020603050405020304" pitchFamily="18" charset="0"/>
            </a:endParaRPr>
          </a:p>
        </p:txBody>
      </p:sp>
      <p:sp>
        <p:nvSpPr>
          <p:cNvPr id="136197" name="Text Box 2"/>
          <p:cNvSpPr txBox="1">
            <a:spLocks noChangeArrowheads="1"/>
          </p:cNvSpPr>
          <p:nvPr/>
        </p:nvSpPr>
        <p:spPr bwMode="auto">
          <a:xfrm>
            <a:off x="2155825" y="381000"/>
            <a:ext cx="7461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E"/>
                </a:solidFill>
                <a:latin typeface="Arial Narrow" panose="020B0606020202030204" pitchFamily="34" charset="0"/>
              </a:defRPr>
            </a:lvl1pPr>
            <a:lvl2pPr marL="742950" indent="-285750">
              <a:spcBef>
                <a:spcPct val="20000"/>
              </a:spcBef>
              <a:buChar char="•"/>
              <a:defRPr sz="2800">
                <a:solidFill>
                  <a:srgbClr val="00006E"/>
                </a:solidFill>
                <a:latin typeface="Arial Narrow" panose="020B0606020202030204" pitchFamily="34" charset="0"/>
              </a:defRPr>
            </a:lvl2pPr>
            <a:lvl3pPr marL="1143000" indent="-228600">
              <a:spcBef>
                <a:spcPct val="20000"/>
              </a:spcBef>
              <a:buChar char="•"/>
              <a:defRPr sz="2800">
                <a:solidFill>
                  <a:srgbClr val="00006E"/>
                </a:solidFill>
                <a:latin typeface="Arial Narrow" panose="020B0606020202030204" pitchFamily="34" charset="0"/>
              </a:defRPr>
            </a:lvl3pPr>
            <a:lvl4pPr marL="1600200" indent="-228600">
              <a:spcBef>
                <a:spcPct val="20000"/>
              </a:spcBef>
              <a:buChar char="•"/>
              <a:defRPr sz="2800">
                <a:solidFill>
                  <a:srgbClr val="00006E"/>
                </a:solidFill>
                <a:latin typeface="Arial Narrow" panose="020B0606020202030204" pitchFamily="34" charset="0"/>
              </a:defRPr>
            </a:lvl4pPr>
            <a:lvl5pPr marL="2057400" indent="-228600">
              <a:spcBef>
                <a:spcPct val="20000"/>
              </a:spcBef>
              <a:buChar char="•"/>
              <a:defRPr sz="2800">
                <a:solidFill>
                  <a:srgbClr val="00006E"/>
                </a:solidFill>
                <a:latin typeface="Arial Narrow" panose="020B0606020202030204" pitchFamily="34" charset="0"/>
              </a:defRPr>
            </a:lvl5pPr>
            <a:lvl6pPr marL="2514600" indent="-228600" eaLnBrk="0" fontAlgn="base" hangingPunct="0">
              <a:spcBef>
                <a:spcPct val="20000"/>
              </a:spcBef>
              <a:spcAft>
                <a:spcPct val="0"/>
              </a:spcAft>
              <a:buChar char="•"/>
              <a:defRPr sz="2800">
                <a:solidFill>
                  <a:srgbClr val="00006E"/>
                </a:solidFill>
                <a:latin typeface="Arial Narrow" panose="020B0606020202030204" pitchFamily="34" charset="0"/>
              </a:defRPr>
            </a:lvl6pPr>
            <a:lvl7pPr marL="2971800" indent="-228600" eaLnBrk="0" fontAlgn="base" hangingPunct="0">
              <a:spcBef>
                <a:spcPct val="20000"/>
              </a:spcBef>
              <a:spcAft>
                <a:spcPct val="0"/>
              </a:spcAft>
              <a:buChar char="•"/>
              <a:defRPr sz="2800">
                <a:solidFill>
                  <a:srgbClr val="00006E"/>
                </a:solidFill>
                <a:latin typeface="Arial Narrow" panose="020B0606020202030204" pitchFamily="34" charset="0"/>
              </a:defRPr>
            </a:lvl7pPr>
            <a:lvl8pPr marL="3429000" indent="-228600" eaLnBrk="0" fontAlgn="base" hangingPunct="0">
              <a:spcBef>
                <a:spcPct val="20000"/>
              </a:spcBef>
              <a:spcAft>
                <a:spcPct val="0"/>
              </a:spcAft>
              <a:buChar char="•"/>
              <a:defRPr sz="2800">
                <a:solidFill>
                  <a:srgbClr val="00006E"/>
                </a:solidFill>
                <a:latin typeface="Arial Narrow" panose="020B0606020202030204" pitchFamily="34" charset="0"/>
              </a:defRPr>
            </a:lvl8pPr>
            <a:lvl9pPr marL="3886200" indent="-228600" eaLnBrk="0" fontAlgn="base" hangingPunct="0">
              <a:spcBef>
                <a:spcPct val="20000"/>
              </a:spcBef>
              <a:spcAft>
                <a:spcPct val="0"/>
              </a:spcAft>
              <a:buChar char="•"/>
              <a:defRPr sz="2800">
                <a:solidFill>
                  <a:srgbClr val="00006E"/>
                </a:solidFill>
                <a:latin typeface="Arial Narrow" panose="020B0606020202030204" pitchFamily="34" charset="0"/>
              </a:defRPr>
            </a:lvl9pPr>
          </a:lstStyle>
          <a:p>
            <a:pPr algn="ctr" fontAlgn="base">
              <a:spcBef>
                <a:spcPct val="50000"/>
              </a:spcBef>
              <a:spcAft>
                <a:spcPct val="0"/>
              </a:spcAft>
              <a:buFontTx/>
              <a:buNone/>
            </a:pPr>
            <a:endParaRPr lang="en-US" altLang="en-US">
              <a:latin typeface="Times New Roman" panose="02020603050405020304" pitchFamily="18" charset="0"/>
            </a:endParaRPr>
          </a:p>
        </p:txBody>
      </p:sp>
      <p:sp>
        <p:nvSpPr>
          <p:cNvPr id="136198" name="Text Box 3"/>
          <p:cNvSpPr txBox="1">
            <a:spLocks noChangeArrowheads="1"/>
          </p:cNvSpPr>
          <p:nvPr/>
        </p:nvSpPr>
        <p:spPr bwMode="auto">
          <a:xfrm>
            <a:off x="1905001" y="457201"/>
            <a:ext cx="821372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E"/>
                </a:solidFill>
                <a:latin typeface="Arial Narrow" panose="020B0606020202030204" pitchFamily="34" charset="0"/>
              </a:defRPr>
            </a:lvl1pPr>
            <a:lvl2pPr marL="742950" indent="-285750">
              <a:spcBef>
                <a:spcPct val="20000"/>
              </a:spcBef>
              <a:buChar char="•"/>
              <a:defRPr sz="2800">
                <a:solidFill>
                  <a:srgbClr val="00006E"/>
                </a:solidFill>
                <a:latin typeface="Arial Narrow" panose="020B0606020202030204" pitchFamily="34" charset="0"/>
              </a:defRPr>
            </a:lvl2pPr>
            <a:lvl3pPr marL="1143000" indent="-228600">
              <a:spcBef>
                <a:spcPct val="20000"/>
              </a:spcBef>
              <a:buChar char="•"/>
              <a:defRPr sz="2800">
                <a:solidFill>
                  <a:srgbClr val="00006E"/>
                </a:solidFill>
                <a:latin typeface="Arial Narrow" panose="020B0606020202030204" pitchFamily="34" charset="0"/>
              </a:defRPr>
            </a:lvl3pPr>
            <a:lvl4pPr marL="1600200" indent="-228600">
              <a:spcBef>
                <a:spcPct val="20000"/>
              </a:spcBef>
              <a:buChar char="•"/>
              <a:defRPr sz="2800">
                <a:solidFill>
                  <a:srgbClr val="00006E"/>
                </a:solidFill>
                <a:latin typeface="Arial Narrow" panose="020B0606020202030204" pitchFamily="34" charset="0"/>
              </a:defRPr>
            </a:lvl4pPr>
            <a:lvl5pPr marL="2057400" indent="-228600">
              <a:spcBef>
                <a:spcPct val="20000"/>
              </a:spcBef>
              <a:buChar char="•"/>
              <a:defRPr sz="2800">
                <a:solidFill>
                  <a:srgbClr val="00006E"/>
                </a:solidFill>
                <a:latin typeface="Arial Narrow" panose="020B0606020202030204" pitchFamily="34" charset="0"/>
              </a:defRPr>
            </a:lvl5pPr>
            <a:lvl6pPr marL="2514600" indent="-228600" eaLnBrk="0" fontAlgn="base" hangingPunct="0">
              <a:spcBef>
                <a:spcPct val="20000"/>
              </a:spcBef>
              <a:spcAft>
                <a:spcPct val="0"/>
              </a:spcAft>
              <a:buChar char="•"/>
              <a:defRPr sz="2800">
                <a:solidFill>
                  <a:srgbClr val="00006E"/>
                </a:solidFill>
                <a:latin typeface="Arial Narrow" panose="020B0606020202030204" pitchFamily="34" charset="0"/>
              </a:defRPr>
            </a:lvl6pPr>
            <a:lvl7pPr marL="2971800" indent="-228600" eaLnBrk="0" fontAlgn="base" hangingPunct="0">
              <a:spcBef>
                <a:spcPct val="20000"/>
              </a:spcBef>
              <a:spcAft>
                <a:spcPct val="0"/>
              </a:spcAft>
              <a:buChar char="•"/>
              <a:defRPr sz="2800">
                <a:solidFill>
                  <a:srgbClr val="00006E"/>
                </a:solidFill>
                <a:latin typeface="Arial Narrow" panose="020B0606020202030204" pitchFamily="34" charset="0"/>
              </a:defRPr>
            </a:lvl7pPr>
            <a:lvl8pPr marL="3429000" indent="-228600" eaLnBrk="0" fontAlgn="base" hangingPunct="0">
              <a:spcBef>
                <a:spcPct val="20000"/>
              </a:spcBef>
              <a:spcAft>
                <a:spcPct val="0"/>
              </a:spcAft>
              <a:buChar char="•"/>
              <a:defRPr sz="2800">
                <a:solidFill>
                  <a:srgbClr val="00006E"/>
                </a:solidFill>
                <a:latin typeface="Arial Narrow" panose="020B0606020202030204" pitchFamily="34" charset="0"/>
              </a:defRPr>
            </a:lvl8pPr>
            <a:lvl9pPr marL="3886200" indent="-228600" eaLnBrk="0" fontAlgn="base" hangingPunct="0">
              <a:spcBef>
                <a:spcPct val="20000"/>
              </a:spcBef>
              <a:spcAft>
                <a:spcPct val="0"/>
              </a:spcAft>
              <a:buChar char="•"/>
              <a:defRPr sz="2800">
                <a:solidFill>
                  <a:srgbClr val="00006E"/>
                </a:solidFill>
                <a:latin typeface="Arial Narrow" panose="020B0606020202030204" pitchFamily="34" charset="0"/>
              </a:defRPr>
            </a:lvl9pPr>
          </a:lstStyle>
          <a:p>
            <a:pPr algn="ctr" fontAlgn="base">
              <a:spcBef>
                <a:spcPct val="50000"/>
              </a:spcBef>
              <a:spcAft>
                <a:spcPct val="0"/>
              </a:spcAft>
              <a:buFontTx/>
              <a:buNone/>
            </a:pPr>
            <a:r>
              <a:rPr lang="en-US" altLang="en-US" sz="4400" dirty="0">
                <a:solidFill>
                  <a:schemeClr val="tx1"/>
                </a:solidFill>
                <a:latin typeface="+mj-lt"/>
                <a:ea typeface="+mj-ea"/>
                <a:cs typeface="+mj-cs"/>
              </a:rPr>
              <a:t>Examples: Emotions are contagious</a:t>
            </a:r>
          </a:p>
        </p:txBody>
      </p:sp>
      <p:sp>
        <p:nvSpPr>
          <p:cNvPr id="136199" name="Text Box 4"/>
          <p:cNvSpPr txBox="1">
            <a:spLocks noChangeArrowheads="1"/>
          </p:cNvSpPr>
          <p:nvPr/>
        </p:nvSpPr>
        <p:spPr bwMode="auto">
          <a:xfrm>
            <a:off x="1820863" y="2057400"/>
            <a:ext cx="871696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E"/>
                </a:solidFill>
                <a:latin typeface="Arial Narrow" panose="020B0606020202030204" pitchFamily="34" charset="0"/>
              </a:defRPr>
            </a:lvl1pPr>
            <a:lvl2pPr marL="742950" indent="-285750">
              <a:spcBef>
                <a:spcPct val="20000"/>
              </a:spcBef>
              <a:buChar char="•"/>
              <a:defRPr sz="2800">
                <a:solidFill>
                  <a:srgbClr val="00006E"/>
                </a:solidFill>
                <a:latin typeface="Arial Narrow" panose="020B0606020202030204" pitchFamily="34" charset="0"/>
              </a:defRPr>
            </a:lvl2pPr>
            <a:lvl3pPr marL="1143000" indent="-228600">
              <a:spcBef>
                <a:spcPct val="20000"/>
              </a:spcBef>
              <a:buChar char="•"/>
              <a:defRPr sz="2800">
                <a:solidFill>
                  <a:srgbClr val="00006E"/>
                </a:solidFill>
                <a:latin typeface="Arial Narrow" panose="020B0606020202030204" pitchFamily="34" charset="0"/>
              </a:defRPr>
            </a:lvl3pPr>
            <a:lvl4pPr marL="1600200" indent="-228600">
              <a:spcBef>
                <a:spcPct val="20000"/>
              </a:spcBef>
              <a:buChar char="•"/>
              <a:defRPr sz="2800">
                <a:solidFill>
                  <a:srgbClr val="00006E"/>
                </a:solidFill>
                <a:latin typeface="Arial Narrow" panose="020B0606020202030204" pitchFamily="34" charset="0"/>
              </a:defRPr>
            </a:lvl4pPr>
            <a:lvl5pPr marL="2057400" indent="-228600">
              <a:spcBef>
                <a:spcPct val="20000"/>
              </a:spcBef>
              <a:buChar char="•"/>
              <a:defRPr sz="2800">
                <a:solidFill>
                  <a:srgbClr val="00006E"/>
                </a:solidFill>
                <a:latin typeface="Arial Narrow" panose="020B0606020202030204" pitchFamily="34" charset="0"/>
              </a:defRPr>
            </a:lvl5pPr>
            <a:lvl6pPr marL="2514600" indent="-228600" eaLnBrk="0" fontAlgn="base" hangingPunct="0">
              <a:spcBef>
                <a:spcPct val="20000"/>
              </a:spcBef>
              <a:spcAft>
                <a:spcPct val="0"/>
              </a:spcAft>
              <a:buChar char="•"/>
              <a:defRPr sz="2800">
                <a:solidFill>
                  <a:srgbClr val="00006E"/>
                </a:solidFill>
                <a:latin typeface="Arial Narrow" panose="020B0606020202030204" pitchFamily="34" charset="0"/>
              </a:defRPr>
            </a:lvl6pPr>
            <a:lvl7pPr marL="2971800" indent="-228600" eaLnBrk="0" fontAlgn="base" hangingPunct="0">
              <a:spcBef>
                <a:spcPct val="20000"/>
              </a:spcBef>
              <a:spcAft>
                <a:spcPct val="0"/>
              </a:spcAft>
              <a:buChar char="•"/>
              <a:defRPr sz="2800">
                <a:solidFill>
                  <a:srgbClr val="00006E"/>
                </a:solidFill>
                <a:latin typeface="Arial Narrow" panose="020B0606020202030204" pitchFamily="34" charset="0"/>
              </a:defRPr>
            </a:lvl7pPr>
            <a:lvl8pPr marL="3429000" indent="-228600" eaLnBrk="0" fontAlgn="base" hangingPunct="0">
              <a:spcBef>
                <a:spcPct val="20000"/>
              </a:spcBef>
              <a:spcAft>
                <a:spcPct val="0"/>
              </a:spcAft>
              <a:buChar char="•"/>
              <a:defRPr sz="2800">
                <a:solidFill>
                  <a:srgbClr val="00006E"/>
                </a:solidFill>
                <a:latin typeface="Arial Narrow" panose="020B0606020202030204" pitchFamily="34" charset="0"/>
              </a:defRPr>
            </a:lvl8pPr>
            <a:lvl9pPr marL="3886200" indent="-228600" eaLnBrk="0" fontAlgn="base" hangingPunct="0">
              <a:spcBef>
                <a:spcPct val="20000"/>
              </a:spcBef>
              <a:spcAft>
                <a:spcPct val="0"/>
              </a:spcAft>
              <a:buChar char="•"/>
              <a:defRPr sz="2800">
                <a:solidFill>
                  <a:srgbClr val="00006E"/>
                </a:solidFill>
                <a:latin typeface="Arial Narrow" panose="020B0606020202030204" pitchFamily="34" charset="0"/>
              </a:defRPr>
            </a:lvl9pPr>
          </a:lstStyle>
          <a:p>
            <a:pPr fontAlgn="base">
              <a:spcBef>
                <a:spcPct val="50000"/>
              </a:spcBef>
              <a:spcAft>
                <a:spcPct val="0"/>
              </a:spcAft>
            </a:pPr>
            <a:endParaRPr lang="en-US" altLang="en-US">
              <a:latin typeface="Times New Roman" panose="02020603050405020304" pitchFamily="18" charset="0"/>
            </a:endParaRPr>
          </a:p>
        </p:txBody>
      </p:sp>
      <p:sp>
        <p:nvSpPr>
          <p:cNvPr id="110600" name="Text Box 5"/>
          <p:cNvSpPr txBox="1">
            <a:spLocks noChangeArrowheads="1"/>
          </p:cNvSpPr>
          <p:nvPr/>
        </p:nvSpPr>
        <p:spPr bwMode="auto">
          <a:xfrm>
            <a:off x="2089150" y="1405396"/>
            <a:ext cx="8045450" cy="3375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E"/>
                </a:solidFill>
                <a:latin typeface="Arial Narrow" pitchFamily="34" charset="0"/>
              </a:defRPr>
            </a:lvl1pPr>
            <a:lvl2pPr marL="742950" indent="-285750">
              <a:spcBef>
                <a:spcPct val="20000"/>
              </a:spcBef>
              <a:buChar char="•"/>
              <a:defRPr sz="2800">
                <a:solidFill>
                  <a:srgbClr val="00006E"/>
                </a:solidFill>
                <a:latin typeface="Arial Narrow" pitchFamily="34" charset="0"/>
              </a:defRPr>
            </a:lvl2pPr>
            <a:lvl3pPr marL="1143000" indent="-228600">
              <a:spcBef>
                <a:spcPct val="20000"/>
              </a:spcBef>
              <a:buChar char="•"/>
              <a:defRPr sz="2800">
                <a:solidFill>
                  <a:srgbClr val="00006E"/>
                </a:solidFill>
                <a:latin typeface="Arial Narrow" pitchFamily="34" charset="0"/>
              </a:defRPr>
            </a:lvl3pPr>
            <a:lvl4pPr marL="1600200" indent="-228600">
              <a:spcBef>
                <a:spcPct val="20000"/>
              </a:spcBef>
              <a:buChar char="•"/>
              <a:defRPr sz="2800">
                <a:solidFill>
                  <a:srgbClr val="00006E"/>
                </a:solidFill>
                <a:latin typeface="Arial Narrow" pitchFamily="34" charset="0"/>
              </a:defRPr>
            </a:lvl4pPr>
            <a:lvl5pPr marL="2057400" indent="-228600">
              <a:spcBef>
                <a:spcPct val="20000"/>
              </a:spcBef>
              <a:buChar char="•"/>
              <a:defRPr sz="2800">
                <a:solidFill>
                  <a:srgbClr val="00006E"/>
                </a:solidFill>
                <a:latin typeface="Arial Narrow" pitchFamily="34" charset="0"/>
              </a:defRPr>
            </a:lvl5pPr>
            <a:lvl6pPr marL="2514600" indent="-228600" eaLnBrk="0" fontAlgn="base" hangingPunct="0">
              <a:spcBef>
                <a:spcPct val="20000"/>
              </a:spcBef>
              <a:spcAft>
                <a:spcPct val="0"/>
              </a:spcAft>
              <a:buChar char="•"/>
              <a:defRPr sz="2800">
                <a:solidFill>
                  <a:srgbClr val="00006E"/>
                </a:solidFill>
                <a:latin typeface="Arial Narrow" pitchFamily="34" charset="0"/>
              </a:defRPr>
            </a:lvl6pPr>
            <a:lvl7pPr marL="2971800" indent="-228600" eaLnBrk="0" fontAlgn="base" hangingPunct="0">
              <a:spcBef>
                <a:spcPct val="20000"/>
              </a:spcBef>
              <a:spcAft>
                <a:spcPct val="0"/>
              </a:spcAft>
              <a:buChar char="•"/>
              <a:defRPr sz="2800">
                <a:solidFill>
                  <a:srgbClr val="00006E"/>
                </a:solidFill>
                <a:latin typeface="Arial Narrow" pitchFamily="34" charset="0"/>
              </a:defRPr>
            </a:lvl7pPr>
            <a:lvl8pPr marL="3429000" indent="-228600" eaLnBrk="0" fontAlgn="base" hangingPunct="0">
              <a:spcBef>
                <a:spcPct val="20000"/>
              </a:spcBef>
              <a:spcAft>
                <a:spcPct val="0"/>
              </a:spcAft>
              <a:buChar char="•"/>
              <a:defRPr sz="2800">
                <a:solidFill>
                  <a:srgbClr val="00006E"/>
                </a:solidFill>
                <a:latin typeface="Arial Narrow" pitchFamily="34" charset="0"/>
              </a:defRPr>
            </a:lvl8pPr>
            <a:lvl9pPr marL="3886200" indent="-228600" eaLnBrk="0" fontAlgn="base" hangingPunct="0">
              <a:spcBef>
                <a:spcPct val="20000"/>
              </a:spcBef>
              <a:spcAft>
                <a:spcPct val="0"/>
              </a:spcAft>
              <a:buChar char="•"/>
              <a:defRPr sz="2800">
                <a:solidFill>
                  <a:srgbClr val="00006E"/>
                </a:solidFill>
                <a:latin typeface="Arial Narrow" pitchFamily="34" charset="0"/>
              </a:defRPr>
            </a:lvl9pPr>
          </a:lstStyle>
          <a:p>
            <a:pPr fontAlgn="base">
              <a:spcBef>
                <a:spcPts val="800"/>
              </a:spcBef>
              <a:spcAft>
                <a:spcPct val="0"/>
              </a:spcAft>
              <a:buNone/>
              <a:defRPr/>
            </a:pPr>
            <a:r>
              <a:rPr lang="en-US" altLang="en-US" sz="2400" dirty="0"/>
              <a:t>Experimental evidence of massive-scale emotional contagion through social networks. </a:t>
            </a:r>
            <a:r>
              <a:rPr lang="en-US" altLang="en-US" sz="2000" i="1" dirty="0"/>
              <a:t>PNAS</a:t>
            </a:r>
            <a:r>
              <a:rPr lang="en-US" altLang="en-US" sz="2000" dirty="0"/>
              <a:t> 2014</a:t>
            </a:r>
            <a:r>
              <a:rPr lang="en-US" altLang="en-US" sz="2400" dirty="0"/>
              <a:t> (</a:t>
            </a:r>
            <a:r>
              <a:rPr lang="en-US" altLang="en-US" sz="2000" dirty="0">
                <a:solidFill>
                  <a:schemeClr val="tx1"/>
                </a:solidFill>
                <a:latin typeface="+mn-lt"/>
              </a:rPr>
              <a:t>“We provide experimental evidence that emotional contagion occurs without direct interaction between people (exposure to a friend expressing an emotion is sufficient), and in the complete absence of nonverbal cues.”) </a:t>
            </a:r>
            <a:r>
              <a:rPr lang="en-US" altLang="en-US" sz="2400" dirty="0"/>
              <a:t> </a:t>
            </a:r>
            <a:r>
              <a:rPr lang="en-US" altLang="en-US" sz="1600" dirty="0"/>
              <a:t>(</a:t>
            </a:r>
            <a:r>
              <a:rPr lang="en-US" altLang="en-US" sz="1600" b="1" dirty="0">
                <a:solidFill>
                  <a:srgbClr val="3333CC">
                    <a:lumMod val="75000"/>
                  </a:srgbClr>
                </a:solidFill>
                <a:hlinkClick r:id="rId3"/>
              </a:rPr>
              <a:t>LINK</a:t>
            </a:r>
            <a:r>
              <a:rPr lang="en-US" altLang="en-US" sz="1600" dirty="0"/>
              <a:t>)</a:t>
            </a:r>
          </a:p>
          <a:p>
            <a:pPr fontAlgn="base">
              <a:spcBef>
                <a:spcPts val="1600"/>
              </a:spcBef>
              <a:spcAft>
                <a:spcPct val="0"/>
              </a:spcAft>
              <a:buNone/>
              <a:defRPr/>
            </a:pPr>
            <a:r>
              <a:rPr lang="en-US" altLang="en-US" sz="2400" dirty="0"/>
              <a:t>Facebook Manipulated 689,003 Users' Emotions for Science. Kashmir Hill, </a:t>
            </a:r>
            <a:r>
              <a:rPr lang="en-US" altLang="en-US" sz="2000" i="1" dirty="0"/>
              <a:t>Forbes</a:t>
            </a:r>
            <a:r>
              <a:rPr lang="en-US" altLang="en-US" sz="2000" dirty="0"/>
              <a:t>, 2014</a:t>
            </a:r>
            <a:r>
              <a:rPr lang="en-US" altLang="en-US" sz="2400" dirty="0"/>
              <a:t> </a:t>
            </a:r>
            <a:r>
              <a:rPr lang="en-US" altLang="en-US" sz="2000" dirty="0">
                <a:solidFill>
                  <a:schemeClr val="tx1"/>
                </a:solidFill>
                <a:latin typeface="+mn-lt"/>
              </a:rPr>
              <a:t>(“Facebook’s data scientists manipulated the News Feeds of 689,003 users, removing either all of the positive posts or all of the negative posts to see how it affected their moods.”)</a:t>
            </a:r>
            <a:r>
              <a:rPr lang="en-US" altLang="en-US" sz="2000" dirty="0"/>
              <a:t>  </a:t>
            </a:r>
            <a:r>
              <a:rPr lang="en-US" altLang="en-US" sz="1600" dirty="0"/>
              <a:t>(</a:t>
            </a:r>
            <a:r>
              <a:rPr lang="en-US" altLang="en-US" sz="1600" b="1" dirty="0">
                <a:solidFill>
                  <a:srgbClr val="3333CC">
                    <a:lumMod val="75000"/>
                  </a:srgbClr>
                </a:solidFill>
                <a:hlinkClick r:id="rId4"/>
              </a:rPr>
              <a:t>LINK</a:t>
            </a:r>
            <a:r>
              <a:rPr lang="en-US" altLang="en-US" sz="1600" dirty="0"/>
              <a:t>)</a:t>
            </a:r>
            <a:endParaRPr lang="en-US" altLang="en-US" sz="1600" dirty="0">
              <a:latin typeface="Arial" charset="0"/>
            </a:endParaRPr>
          </a:p>
        </p:txBody>
      </p:sp>
    </p:spTree>
    <p:extLst>
      <p:ext uri="{BB962C8B-B14F-4D97-AF65-F5344CB8AC3E}">
        <p14:creationId xmlns:p14="http://schemas.microsoft.com/office/powerpoint/2010/main" val="2164151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26865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45054" y="178130"/>
            <a:ext cx="5674438" cy="61977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077694" y="403794"/>
            <a:ext cx="4275116" cy="6001643"/>
          </a:xfrm>
          <a:prstGeom prst="rect">
            <a:avLst/>
          </a:prstGeom>
          <a:noFill/>
        </p:spPr>
        <p:txBody>
          <a:bodyPr wrap="square" rtlCol="0">
            <a:spAutoFit/>
          </a:bodyPr>
          <a:lstStyle/>
          <a:p>
            <a:r>
              <a:rPr lang="en-US" dirty="0"/>
              <a:t>Results: “… 16 studies among 1295 participants with diverse demographic characteristics. … The standardized difference in mean, d, for the TM technique compared with controls receiving an active alternative treatment (10 studies) was </a:t>
            </a:r>
            <a:br>
              <a:rPr lang="en-US" dirty="0"/>
            </a:br>
            <a:r>
              <a:rPr lang="en-US" dirty="0"/>
              <a:t>d=-0.50 (95% CI,-.70 to -0.30;…). Compared with controls receiving treatment as usual (wait list or attention controls, 16 studies), d=-0.62 (95% CI, -0.82 to -0.43; …).… Populations with elevated initial anxiety levels in the 80th to 100th percentile range (e.g., patients with chronic anxiety, veterans with post-traumatic stress disorder, prison inmates) showed larger effects sizes (-0.74 to -1.2), with anxiety levels reduced to the 53rd to 62nd percentile range. </a:t>
            </a:r>
          </a:p>
          <a:p>
            <a:endParaRPr lang="en-US" dirty="0"/>
          </a:p>
          <a:p>
            <a:r>
              <a:rPr lang="en-US" sz="1200" dirty="0"/>
              <a:t>David W. Orme-Johnson and Vernon A. Barnes. Effects of the Transcendental Meditation Technique on Trait Anxiety: A Meta-Analysis of Randomized Controlled Trials. </a:t>
            </a:r>
            <a:r>
              <a:rPr lang="en-US" sz="1200" i="1" dirty="0"/>
              <a:t>The Journal of Alternative and Complementary Medicine</a:t>
            </a:r>
            <a:r>
              <a:rPr lang="en-US" sz="1200" dirty="0"/>
              <a:t> 2014;20(5):330-341.</a:t>
            </a:r>
          </a:p>
          <a:p>
            <a:r>
              <a:rPr lang="en-US" sz="1200" dirty="0"/>
              <a:t>http://online.liebertpub.com/doi/pdf/10.1089/acm.2013.0204</a:t>
            </a:r>
          </a:p>
        </p:txBody>
      </p:sp>
    </p:spTree>
    <p:extLst>
      <p:ext uri="{BB962C8B-B14F-4D97-AF65-F5344CB8AC3E}">
        <p14:creationId xmlns:p14="http://schemas.microsoft.com/office/powerpoint/2010/main" val="18037895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5196" y="675775"/>
            <a:ext cx="5664368" cy="57012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3989" y="260206"/>
            <a:ext cx="4657415" cy="6264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165822" y="6115791"/>
            <a:ext cx="5495743" cy="646331"/>
          </a:xfrm>
          <a:prstGeom prst="rect">
            <a:avLst/>
          </a:prstGeom>
          <a:noFill/>
        </p:spPr>
        <p:txBody>
          <a:bodyPr wrap="square" rtlCol="0">
            <a:spAutoFit/>
          </a:bodyPr>
          <a:lstStyle/>
          <a:p>
            <a:r>
              <a:rPr lang="en-US" sz="1200" dirty="0"/>
              <a:t>Jane Schmidt-Wilk. TQM and the Transcendental Meditation program in a Swedish top management team, The TQM Magazine  2003;15(4):219 - 229</a:t>
            </a:r>
          </a:p>
          <a:p>
            <a:r>
              <a:rPr lang="en-US" sz="1200" dirty="0"/>
              <a:t>http://www.emeraldinsight.com/doi/pdfplus/10.1108/09544780310486137</a:t>
            </a:r>
          </a:p>
        </p:txBody>
      </p:sp>
    </p:spTree>
    <p:extLst>
      <p:ext uri="{BB962C8B-B14F-4D97-AF65-F5344CB8AC3E}">
        <p14:creationId xmlns:p14="http://schemas.microsoft.com/office/powerpoint/2010/main" val="1601083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Thank you!</a:t>
            </a:r>
          </a:p>
        </p:txBody>
      </p:sp>
      <p:sp>
        <p:nvSpPr>
          <p:cNvPr id="3" name="Content Placeholder 2"/>
          <p:cNvSpPr>
            <a:spLocks noGrp="1"/>
          </p:cNvSpPr>
          <p:nvPr>
            <p:ph idx="1"/>
          </p:nvPr>
        </p:nvSpPr>
        <p:spPr/>
        <p:txBody>
          <a:bodyPr>
            <a:normAutofit/>
          </a:bodyPr>
          <a:lstStyle/>
          <a:p>
            <a:pPr marL="0" indent="0" algn="ctr">
              <a:lnSpc>
                <a:spcPct val="100000"/>
              </a:lnSpc>
              <a:buNone/>
            </a:pPr>
            <a:r>
              <a:rPr lang="en-US" sz="3600" dirty="0"/>
              <a:t>Please visit my “virtual library” at </a:t>
            </a:r>
            <a:r>
              <a:rPr lang="en-US" sz="3600" dirty="0">
                <a:hlinkClick r:id="rId2"/>
              </a:rPr>
              <a:t>http://go.unc.edu/sjae</a:t>
            </a:r>
            <a:endParaRPr lang="en-US" sz="3600" dirty="0"/>
          </a:p>
          <a:p>
            <a:pPr marL="0" indent="0" algn="ctr">
              <a:lnSpc>
                <a:spcPct val="100000"/>
              </a:lnSpc>
              <a:spcBef>
                <a:spcPts val="2000"/>
              </a:spcBef>
              <a:buNone/>
            </a:pPr>
            <a:r>
              <a:rPr lang="en-US" sz="3600" dirty="0"/>
              <a:t>and my other pages at </a:t>
            </a:r>
            <a:br>
              <a:rPr lang="en-US" sz="3600" dirty="0"/>
            </a:br>
            <a:r>
              <a:rPr lang="en-US" sz="3600" dirty="0">
                <a:hlinkClick r:id="rId3"/>
              </a:rPr>
              <a:t>http://go.unc.edu/vjs</a:t>
            </a:r>
            <a:endParaRPr lang="en-US" sz="3600" dirty="0"/>
          </a:p>
        </p:txBody>
      </p:sp>
    </p:spTree>
    <p:extLst>
      <p:ext uri="{BB962C8B-B14F-4D97-AF65-F5344CB8AC3E}">
        <p14:creationId xmlns:p14="http://schemas.microsoft.com/office/powerpoint/2010/main" val="3721249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Rosenau</a:t>
            </a:r>
          </a:p>
        </p:txBody>
      </p:sp>
      <p:sp>
        <p:nvSpPr>
          <p:cNvPr id="4" name="Content Placeholder 3"/>
          <p:cNvSpPr>
            <a:spLocks noGrp="1"/>
          </p:cNvSpPr>
          <p:nvPr>
            <p:ph sz="half" idx="2"/>
          </p:nvPr>
        </p:nvSpPr>
        <p:spPr>
          <a:xfrm>
            <a:off x="4731028" y="1825625"/>
            <a:ext cx="6503504" cy="4916138"/>
          </a:xfrm>
        </p:spPr>
        <p:txBody>
          <a:bodyPr>
            <a:normAutofit fontScale="92500" lnSpcReduction="20000"/>
          </a:bodyPr>
          <a:lstStyle/>
          <a:p>
            <a:pPr marL="0" indent="0">
              <a:buNone/>
            </a:pPr>
            <a:r>
              <a:rPr lang="en-US" sz="2600" dirty="0"/>
              <a:t>Milton J. Rosenau, MD</a:t>
            </a:r>
          </a:p>
          <a:p>
            <a:pPr marL="0" indent="0">
              <a:buNone/>
            </a:pPr>
            <a:r>
              <a:rPr lang="en-US" sz="2000" dirty="0"/>
              <a:t>1869 – born in Philadelphia</a:t>
            </a:r>
          </a:p>
          <a:p>
            <a:pPr marL="0" indent="0">
              <a:buNone/>
            </a:pPr>
            <a:r>
              <a:rPr lang="en-US" sz="2000" dirty="0"/>
              <a:t>1889 – MD from University of Pennsylvania</a:t>
            </a:r>
          </a:p>
          <a:p>
            <a:pPr marL="0" indent="0">
              <a:buNone/>
            </a:pPr>
            <a:r>
              <a:rPr lang="en-US" sz="2000" dirty="0"/>
              <a:t>1892-1893 – Hygienic Institute, Berlin</a:t>
            </a:r>
          </a:p>
          <a:p>
            <a:pPr marL="0" indent="0">
              <a:buNone/>
            </a:pPr>
            <a:r>
              <a:rPr lang="en-US" sz="2000" dirty="0"/>
              <a:t>1900 – Pathological Institute (Vienna) and Pasteur Institute (Paris)</a:t>
            </a:r>
          </a:p>
          <a:p>
            <a:pPr marL="0" indent="0">
              <a:buNone/>
            </a:pPr>
            <a:r>
              <a:rPr lang="en-US" sz="2000" dirty="0"/>
              <a:t>1890-1892 – assistant surgeon with U.S. Marine Hospital Service (forerunner of US PHS)</a:t>
            </a:r>
          </a:p>
          <a:p>
            <a:pPr marL="0" indent="0">
              <a:buNone/>
            </a:pPr>
            <a:r>
              <a:rPr lang="en-US" sz="2000" dirty="0"/>
              <a:t>1895-1898 – quarantine officer at San Francisco</a:t>
            </a:r>
          </a:p>
          <a:p>
            <a:pPr marL="0" indent="0">
              <a:buNone/>
            </a:pPr>
            <a:r>
              <a:rPr lang="en-US" sz="2000" dirty="0"/>
              <a:t>1898 – quarantine officer in Cuba</a:t>
            </a:r>
          </a:p>
          <a:p>
            <a:pPr marL="0" indent="0">
              <a:buNone/>
            </a:pPr>
            <a:r>
              <a:rPr lang="en-US" sz="2000" dirty="0"/>
              <a:t>1899 – director, Hygienic Laboratory (nucleus of NIH)</a:t>
            </a:r>
          </a:p>
          <a:p>
            <a:pPr marL="0" indent="0">
              <a:buNone/>
            </a:pPr>
            <a:r>
              <a:rPr lang="en-US" sz="2000" dirty="0"/>
              <a:t>1909 – professor of preventive medicine, Harvard Medical School</a:t>
            </a:r>
          </a:p>
          <a:p>
            <a:pPr marL="0" indent="0">
              <a:buNone/>
            </a:pPr>
            <a:r>
              <a:rPr lang="en-US" sz="2000" dirty="0"/>
              <a:t>1913 – established first school of public health in the US</a:t>
            </a:r>
          </a:p>
          <a:p>
            <a:pPr marL="0" indent="0">
              <a:buNone/>
            </a:pPr>
            <a:r>
              <a:rPr lang="en-US" sz="2000" dirty="0"/>
              <a:t>1936 – established Division of Public Health at UNC SOM</a:t>
            </a:r>
          </a:p>
        </p:txBody>
      </p:sp>
      <p:pic>
        <p:nvPicPr>
          <p:cNvPr id="2050" name="Picture 2" descr="K:\VicsStableFiles\HistoryOfUNCandSPHandRelated\Rosenau_Milton_Joseph.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020422" y="1835491"/>
            <a:ext cx="3062342" cy="37593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693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Rosenau 2</a:t>
            </a:r>
          </a:p>
        </p:txBody>
      </p:sp>
      <p:sp>
        <p:nvSpPr>
          <p:cNvPr id="4" name="Content Placeholder 3"/>
          <p:cNvSpPr>
            <a:spLocks noGrp="1"/>
          </p:cNvSpPr>
          <p:nvPr>
            <p:ph sz="half" idx="2"/>
          </p:nvPr>
        </p:nvSpPr>
        <p:spPr>
          <a:xfrm>
            <a:off x="4731028" y="1825625"/>
            <a:ext cx="6503504" cy="4916138"/>
          </a:xfrm>
        </p:spPr>
        <p:txBody>
          <a:bodyPr>
            <a:normAutofit fontScale="92500" lnSpcReduction="10000"/>
          </a:bodyPr>
          <a:lstStyle/>
          <a:p>
            <a:pPr marL="0" indent="0">
              <a:buNone/>
            </a:pPr>
            <a:r>
              <a:rPr lang="en-US" sz="2600" dirty="0"/>
              <a:t>Milton J. Rosenau, MD</a:t>
            </a:r>
          </a:p>
          <a:p>
            <a:pPr marL="0" indent="0">
              <a:buNone/>
            </a:pPr>
            <a:r>
              <a:rPr lang="en-US" sz="2000" dirty="0"/>
              <a:t>Milton Rosenau was the first dean and the entire epidemiology faculty.*</a:t>
            </a:r>
          </a:p>
          <a:p>
            <a:pPr marL="0" indent="0">
              <a:spcBef>
                <a:spcPts val="1600"/>
              </a:spcBef>
              <a:buNone/>
            </a:pPr>
            <a:r>
              <a:rPr lang="en-US" sz="2000" dirty="0"/>
              <a:t>“Probably, short of construction blasts, nothing has ever rocked the …[</a:t>
            </a:r>
            <a:r>
              <a:rPr lang="en-US" sz="2000" dirty="0" err="1"/>
              <a:t>MacNider</a:t>
            </a:r>
            <a:r>
              <a:rPr lang="en-US" sz="2000" dirty="0"/>
              <a:t> Building] as did the unaccustomed applause from the auditorium the day Rosenau closed the course in epidemiology in December 1945. On, on and on it thundered and rolled. Overcome at last. Dr. Rosenau turned to the stairs at the front of the room and slowly, quietly started down the long two flights to his office. And still the applause followed him every step of the way and could be heard by the staff on the ground floor. Only then, with damp eyes, did the class depart.” Robert Korstad, </a:t>
            </a:r>
            <a:r>
              <a:rPr lang="en-US" sz="2000" i="1" dirty="0"/>
              <a:t>Dreaming of a Time: The School of Public Health, The University of North Carolina at Chapel Hill, 1939-1989.</a:t>
            </a:r>
            <a:r>
              <a:rPr lang="en-US" sz="2000" dirty="0"/>
              <a:t> UNC School of Public Health,</a:t>
            </a:r>
            <a:r>
              <a:rPr lang="en-US" sz="2000" i="1" dirty="0"/>
              <a:t> </a:t>
            </a:r>
            <a:r>
              <a:rPr lang="en-US" sz="2000" dirty="0"/>
              <a:t>1990 p53.</a:t>
            </a:r>
          </a:p>
          <a:p>
            <a:pPr marL="0" indent="0">
              <a:spcBef>
                <a:spcPts val="2400"/>
              </a:spcBef>
              <a:buNone/>
            </a:pPr>
            <a:r>
              <a:rPr lang="en-US" altLang="en-US" sz="2000" dirty="0"/>
              <a:t>* Many courses were taught by people on loan from other agencies.</a:t>
            </a:r>
          </a:p>
        </p:txBody>
      </p:sp>
      <p:pic>
        <p:nvPicPr>
          <p:cNvPr id="2050" name="Picture 2" descr="K:\VicsStableFiles\HistoryOfUNCandSPHandRelated\Rosenau_Milton_Joseph.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020422" y="1835491"/>
            <a:ext cx="3062342" cy="37593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2359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McGavran</a:t>
            </a:r>
          </a:p>
        </p:txBody>
      </p:sp>
      <p:sp>
        <p:nvSpPr>
          <p:cNvPr id="4" name="Content Placeholder 3"/>
          <p:cNvSpPr>
            <a:spLocks noGrp="1"/>
          </p:cNvSpPr>
          <p:nvPr>
            <p:ph sz="half" idx="2"/>
          </p:nvPr>
        </p:nvSpPr>
        <p:spPr>
          <a:xfrm>
            <a:off x="5049078" y="1812373"/>
            <a:ext cx="6304722" cy="4541932"/>
          </a:xfrm>
        </p:spPr>
        <p:txBody>
          <a:bodyPr>
            <a:normAutofit/>
          </a:bodyPr>
          <a:lstStyle/>
          <a:p>
            <a:pPr marL="0" indent="0">
              <a:buNone/>
            </a:pPr>
            <a:r>
              <a:rPr lang="en-US" altLang="en-US" dirty="0"/>
              <a:t>Edward G. McGavran</a:t>
            </a:r>
          </a:p>
          <a:p>
            <a:pPr marL="0" indent="0">
              <a:buNone/>
            </a:pPr>
            <a:r>
              <a:rPr lang="en-US" altLang="en-US" dirty="0"/>
              <a:t> – Dean and Epidemiology faculty</a:t>
            </a:r>
          </a:p>
          <a:p>
            <a:pPr marL="0" indent="0">
              <a:buNone/>
            </a:pPr>
            <a:r>
              <a:rPr lang="en-US" altLang="en-US" sz="2200" dirty="0"/>
              <a:t>1902 –  born in </a:t>
            </a:r>
            <a:r>
              <a:rPr lang="en-US" altLang="en-US" sz="2200" dirty="0" err="1"/>
              <a:t>Pachmari</a:t>
            </a:r>
            <a:r>
              <a:rPr lang="en-US" altLang="en-US" sz="2200" dirty="0"/>
              <a:t>, State of Madhya Pradesh, Central Provinces, India, the son of missionaries</a:t>
            </a:r>
          </a:p>
          <a:p>
            <a:pPr marL="0" indent="0">
              <a:buNone/>
            </a:pPr>
            <a:r>
              <a:rPr lang="en-US" altLang="en-US" sz="2200" dirty="0"/>
              <a:t>1924 – Butler University, Indianapolis</a:t>
            </a:r>
          </a:p>
          <a:p>
            <a:pPr marL="0" indent="0">
              <a:buNone/>
            </a:pPr>
            <a:r>
              <a:rPr lang="en-US" altLang="en-US" sz="2200" dirty="0"/>
              <a:t>1928 –  Graduated from Harvard Medical School in 1928</a:t>
            </a:r>
          </a:p>
          <a:p>
            <a:pPr marL="0" indent="0">
              <a:buNone/>
            </a:pPr>
            <a:r>
              <a:rPr lang="en-US" altLang="en-US" sz="2200" dirty="0"/>
              <a:t>1929-1933 – private practice of medicine</a:t>
            </a:r>
          </a:p>
        </p:txBody>
      </p:sp>
      <p:pic>
        <p:nvPicPr>
          <p:cNvPr id="3074" name="Picture 2" descr="K:\VicsStableFiles\HistoryOfUNCandSPHandRelated\EdwardMcGavran.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124778" y="2043698"/>
            <a:ext cx="2705100" cy="3489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773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McGavran 2</a:t>
            </a:r>
          </a:p>
        </p:txBody>
      </p:sp>
      <p:sp>
        <p:nvSpPr>
          <p:cNvPr id="4" name="Content Placeholder 3"/>
          <p:cNvSpPr>
            <a:spLocks noGrp="1"/>
          </p:cNvSpPr>
          <p:nvPr>
            <p:ph sz="half" idx="2"/>
          </p:nvPr>
        </p:nvSpPr>
        <p:spPr>
          <a:xfrm>
            <a:off x="5049078" y="1812373"/>
            <a:ext cx="6304722" cy="4351338"/>
          </a:xfrm>
        </p:spPr>
        <p:txBody>
          <a:bodyPr>
            <a:normAutofit/>
          </a:bodyPr>
          <a:lstStyle/>
          <a:p>
            <a:pPr marL="0" indent="0">
              <a:buNone/>
            </a:pPr>
            <a:r>
              <a:rPr lang="en-US" altLang="en-US" sz="2400" dirty="0"/>
              <a:t>Edward G. McGavran – Dean, EPID faculty</a:t>
            </a:r>
          </a:p>
          <a:p>
            <a:pPr marL="0" indent="0">
              <a:buNone/>
            </a:pPr>
            <a:r>
              <a:rPr lang="en-US" altLang="en-US" sz="2200" dirty="0"/>
              <a:t>1934 – Directed Kellogg Foundation project in “field training programs designed as requisite for approved professional status for public health workers”</a:t>
            </a:r>
          </a:p>
          <a:p>
            <a:pPr marL="0" indent="0">
              <a:buNone/>
            </a:pPr>
            <a:r>
              <a:rPr lang="en-US" altLang="en-US" sz="2200" dirty="0"/>
              <a:t>1935 – MPH, Harvard School of Public Health</a:t>
            </a:r>
          </a:p>
          <a:p>
            <a:pPr marL="0" indent="0">
              <a:buNone/>
            </a:pPr>
            <a:r>
              <a:rPr lang="en-US" altLang="en-US" sz="2200" dirty="0"/>
              <a:t>Public health officer, …, health commissioner of St. Louis County, MO</a:t>
            </a:r>
          </a:p>
          <a:p>
            <a:pPr marL="0" indent="0">
              <a:buNone/>
            </a:pPr>
            <a:r>
              <a:rPr lang="en-US" altLang="en-US" sz="2200" dirty="0"/>
              <a:t>1946-1947 – Head, Department of Public Health and Preventive Medicine, </a:t>
            </a:r>
            <a:r>
              <a:rPr lang="en-US" altLang="en-US" sz="2200" dirty="0" err="1"/>
              <a:t>Univ</a:t>
            </a:r>
            <a:r>
              <a:rPr lang="en-US" altLang="en-US" sz="2200" dirty="0"/>
              <a:t> of Kansas Medical School</a:t>
            </a:r>
          </a:p>
          <a:p>
            <a:pPr marL="0" indent="0">
              <a:buNone/>
            </a:pPr>
            <a:r>
              <a:rPr lang="en-US" altLang="en-US" sz="2200" dirty="0"/>
              <a:t>1947- 1963 – Dean and epidemiology faculty, UNC School of Public Health </a:t>
            </a:r>
          </a:p>
        </p:txBody>
      </p:sp>
      <p:pic>
        <p:nvPicPr>
          <p:cNvPr id="3074" name="Picture 2" descr="K:\VicsStableFiles\HistoryOfUNCandSPHandRelated\EdwardMcGavran.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124778" y="2043698"/>
            <a:ext cx="2705100" cy="3489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1861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Kark</a:t>
            </a:r>
          </a:p>
        </p:txBody>
      </p:sp>
      <p:sp>
        <p:nvSpPr>
          <p:cNvPr id="4" name="Content Placeholder 3"/>
          <p:cNvSpPr>
            <a:spLocks noGrp="1"/>
          </p:cNvSpPr>
          <p:nvPr>
            <p:ph sz="half" idx="2"/>
          </p:nvPr>
        </p:nvSpPr>
        <p:spPr>
          <a:xfrm>
            <a:off x="5049078" y="1825624"/>
            <a:ext cx="6304722" cy="4699162"/>
          </a:xfrm>
        </p:spPr>
        <p:txBody>
          <a:bodyPr>
            <a:normAutofit/>
          </a:bodyPr>
          <a:lstStyle/>
          <a:p>
            <a:pPr marL="0" indent="0">
              <a:lnSpc>
                <a:spcPct val="80000"/>
              </a:lnSpc>
              <a:buNone/>
            </a:pPr>
            <a:r>
              <a:rPr lang="en-US" altLang="en-US" sz="2600" dirty="0"/>
              <a:t>Sidney Kark – first full-time EPID chair</a:t>
            </a:r>
          </a:p>
          <a:p>
            <a:pPr marL="0" indent="0">
              <a:buNone/>
            </a:pPr>
            <a:r>
              <a:rPr lang="en-US" altLang="en-US" sz="2000" dirty="0"/>
              <a:t>1911 - born in Johannesburg, South Africa, to which his family had emigrated from Lithuania in the 1880s</a:t>
            </a:r>
          </a:p>
          <a:p>
            <a:pPr marL="0" indent="0">
              <a:buNone/>
            </a:pPr>
            <a:r>
              <a:rPr lang="en-US" altLang="en-US" sz="2000" dirty="0"/>
              <a:t>1936 - Graduated from Witwatersrand University Medical School in 1936</a:t>
            </a:r>
          </a:p>
          <a:p>
            <a:pPr marL="0" indent="0">
              <a:buNone/>
            </a:pPr>
            <a:r>
              <a:rPr lang="en-US" altLang="en-US" sz="2000" dirty="0"/>
              <a:t>1940 - led the Pholela health center in rural Natal Province, South Africa, with his wife Emily, also a physician</a:t>
            </a:r>
          </a:p>
          <a:p>
            <a:pPr marL="0" indent="0">
              <a:buNone/>
            </a:pPr>
            <a:r>
              <a:rPr lang="en-US" altLang="en-US" sz="2000" dirty="0"/>
              <a:t>1946 – directed the newly created Institute of Family and Community Health (IFCH) to train personnel for the large network of health centers on the Pholela model</a:t>
            </a:r>
          </a:p>
          <a:p>
            <a:pPr marL="0" indent="0">
              <a:buNone/>
            </a:pPr>
            <a:r>
              <a:rPr lang="en-US" altLang="en-US" sz="2000" dirty="0"/>
              <a:t>1958-59  – first full-time chair of the UNC Department of Epidemiology</a:t>
            </a:r>
          </a:p>
          <a:p>
            <a:pPr marL="0" indent="0">
              <a:buNone/>
            </a:pPr>
            <a:r>
              <a:rPr lang="en-US" altLang="en-US" sz="1200" dirty="0"/>
              <a:t>http://www.ncbi.nlm.nih.gov/pmc/articles/PMC3221478/</a:t>
            </a:r>
            <a:endParaRPr lang="en-US" altLang="en-US" sz="2000" dirty="0"/>
          </a:p>
        </p:txBody>
      </p:sp>
      <p:sp>
        <p:nvSpPr>
          <p:cNvPr id="3" name="Content Placeholder 2"/>
          <p:cNvSpPr>
            <a:spLocks noGrp="1"/>
          </p:cNvSpPr>
          <p:nvPr>
            <p:ph sz="half" idx="1"/>
          </p:nvPr>
        </p:nvSpPr>
        <p:spPr>
          <a:xfrm>
            <a:off x="838200" y="1825625"/>
            <a:ext cx="3614530" cy="3753540"/>
          </a:xfrm>
        </p:spPr>
        <p:txBody>
          <a:bodyPr>
            <a:normAutofit/>
          </a:bodyPr>
          <a:lstStyle/>
          <a:p>
            <a:endParaRPr lang="en-US" dirty="0"/>
          </a:p>
        </p:txBody>
      </p:sp>
      <p:pic>
        <p:nvPicPr>
          <p:cNvPr id="4098" name="Picture 2" descr="K:\VicsStableFiles\HistoryOfUNCandSPHandRelated\SidneyAndEmilyKark-OB0316_l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849" y="1900029"/>
            <a:ext cx="3417416" cy="2247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4485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Cassel</a:t>
            </a:r>
          </a:p>
        </p:txBody>
      </p:sp>
      <p:sp>
        <p:nvSpPr>
          <p:cNvPr id="4" name="Content Placeholder 3"/>
          <p:cNvSpPr>
            <a:spLocks noGrp="1"/>
          </p:cNvSpPr>
          <p:nvPr>
            <p:ph sz="half" idx="2"/>
          </p:nvPr>
        </p:nvSpPr>
        <p:spPr/>
        <p:txBody>
          <a:bodyPr>
            <a:normAutofit fontScale="92500"/>
          </a:bodyPr>
          <a:lstStyle/>
          <a:p>
            <a:pPr marL="0" indent="0">
              <a:buNone/>
            </a:pPr>
            <a:r>
              <a:rPr lang="en-US" altLang="en-US" dirty="0"/>
              <a:t>John C. Cassel – first permanent EPID chair</a:t>
            </a:r>
          </a:p>
          <a:p>
            <a:pPr marL="0" indent="0">
              <a:buNone/>
            </a:pPr>
            <a:r>
              <a:rPr lang="en-US" altLang="en-US" sz="2400" dirty="0"/>
              <a:t>1921 - born in Johannesburg</a:t>
            </a:r>
          </a:p>
          <a:p>
            <a:pPr marL="0" indent="0">
              <a:buNone/>
            </a:pPr>
            <a:r>
              <a:rPr lang="en-US" altLang="en-US" sz="2400" dirty="0"/>
              <a:t>1947 – MD from Witwatersrand</a:t>
            </a:r>
          </a:p>
          <a:p>
            <a:pPr marL="0" indent="0">
              <a:buNone/>
            </a:pPr>
            <a:r>
              <a:rPr lang="en-US" altLang="en-US" sz="2400" dirty="0"/>
              <a:t>Joined the staff of the Durban IFCH and received training at two of its health centers</a:t>
            </a:r>
          </a:p>
          <a:p>
            <a:pPr marL="0" indent="0">
              <a:buNone/>
            </a:pPr>
            <a:r>
              <a:rPr lang="en-US" altLang="en-US" sz="2400" dirty="0"/>
              <a:t>Appointed medical officer in charge of the Pholela center, until 1953</a:t>
            </a:r>
          </a:p>
          <a:p>
            <a:pPr marL="0" indent="0">
              <a:buNone/>
            </a:pPr>
            <a:r>
              <a:rPr lang="en-US" altLang="en-US" sz="2400" dirty="0"/>
              <a:t>Came to UNC for MPH, then faculty</a:t>
            </a:r>
          </a:p>
          <a:p>
            <a:pPr marL="0" indent="0">
              <a:buNone/>
            </a:pPr>
            <a:r>
              <a:rPr lang="en-US" altLang="en-US" sz="2400" dirty="0"/>
              <a:t>July 1, 1959 – becomes Epidemiology chair</a:t>
            </a:r>
          </a:p>
        </p:txBody>
      </p:sp>
      <p:pic>
        <p:nvPicPr>
          <p:cNvPr id="6" name="Picture 6" descr="JohnCasselteaching"/>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t="2667" b="2667"/>
          <a:stretch>
            <a:fillRect/>
          </a:stretch>
        </p:blipFill>
        <p:spPr bwMode="auto">
          <a:xfrm>
            <a:off x="1213657" y="2223307"/>
            <a:ext cx="4403208" cy="347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7075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701</TotalTime>
  <Words>4200</Words>
  <Application>Microsoft Office PowerPoint</Application>
  <PresentationFormat>Widescreen</PresentationFormat>
  <Paragraphs>240</Paragraphs>
  <Slides>32</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Arial Narrow</vt:lpstr>
      <vt:lpstr>Calibri</vt:lpstr>
      <vt:lpstr>Calibri Light</vt:lpstr>
      <vt:lpstr>Times New Roman</vt:lpstr>
      <vt:lpstr>Office Theme</vt:lpstr>
      <vt:lpstr>Epidemiology, Equity, Economics, Evolution, and Enlightenment</vt:lpstr>
      <vt:lpstr>Outline</vt:lpstr>
      <vt:lpstr>Social Epidemiology @ UNC</vt:lpstr>
      <vt:lpstr>Social epidemiology @ UNC – Rosenau</vt:lpstr>
      <vt:lpstr>Social epidemiology @ UNC – Rosenau 2</vt:lpstr>
      <vt:lpstr>Social epidemiology @ UNC - McGavran</vt:lpstr>
      <vt:lpstr>Social epidemiology @ UNC – McGavran 2</vt:lpstr>
      <vt:lpstr>Social epidemiology @ UNC - Kark</vt:lpstr>
      <vt:lpstr>Social epidemiology @ UNC - Cassel</vt:lpstr>
      <vt:lpstr>Social epidemiology @ UNC – new faculty</vt:lpstr>
      <vt:lpstr>Social epidemiology @ UNC - Kaplan</vt:lpstr>
      <vt:lpstr>Social epidemiology @ UNC - James</vt:lpstr>
      <vt:lpstr>Equity</vt:lpstr>
      <vt:lpstr>Equity (social justice)</vt:lpstr>
      <vt:lpstr>UNC conferences/webcasts</vt:lpstr>
      <vt:lpstr>What has epidemiology taught us about health equity?</vt:lpstr>
      <vt:lpstr>Epidemiology: It’s healthier to be well off</vt:lpstr>
      <vt:lpstr>Economics</vt:lpstr>
      <vt:lpstr>Economics and equity</vt:lpstr>
      <vt:lpstr>Economics as a fundamental framework</vt:lpstr>
      <vt:lpstr>Evolution</vt:lpstr>
      <vt:lpstr>Evolution</vt:lpstr>
      <vt:lpstr>Enlightenment</vt:lpstr>
      <vt:lpstr>Enlightenment</vt:lpstr>
      <vt:lpstr>Example: Children can predict election results?</vt:lpstr>
      <vt:lpstr>Example: Blue or Red? Exploring the Effect of Color on Cognitive Task Performances</vt:lpstr>
      <vt:lpstr>Example: Attitudes and international terrorism</vt:lpstr>
      <vt:lpstr>Example: Neuropeptide oxytocin regulates parochial altruism in intergroup conflict among humans</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Economics, Evolution, and Enlightenment</dc:title>
  <dc:creator>Schoenbach, Victor J</dc:creator>
  <cp:lastModifiedBy>Schoenbach, Victor J.</cp:lastModifiedBy>
  <cp:revision>82</cp:revision>
  <dcterms:created xsi:type="dcterms:W3CDTF">2016-04-26T01:02:27Z</dcterms:created>
  <dcterms:modified xsi:type="dcterms:W3CDTF">2019-08-30T02:39:33Z</dcterms:modified>
</cp:coreProperties>
</file>