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64" r:id="rId1"/>
  </p:sldMasterIdLst>
  <p:notesMasterIdLst>
    <p:notesMasterId r:id="rId60"/>
  </p:notesMasterIdLst>
  <p:sldIdLst>
    <p:sldId id="256" r:id="rId2"/>
    <p:sldId id="421" r:id="rId3"/>
    <p:sldId id="422" r:id="rId4"/>
    <p:sldId id="386" r:id="rId5"/>
    <p:sldId id="387" r:id="rId6"/>
    <p:sldId id="388" r:id="rId7"/>
    <p:sldId id="389" r:id="rId8"/>
    <p:sldId id="390" r:id="rId9"/>
    <p:sldId id="423" r:id="rId10"/>
    <p:sldId id="258" r:id="rId11"/>
    <p:sldId id="298" r:id="rId12"/>
    <p:sldId id="323" r:id="rId13"/>
    <p:sldId id="392" r:id="rId14"/>
    <p:sldId id="385" r:id="rId15"/>
    <p:sldId id="393" r:id="rId16"/>
    <p:sldId id="394" r:id="rId17"/>
    <p:sldId id="395" r:id="rId18"/>
    <p:sldId id="396" r:id="rId19"/>
    <p:sldId id="397" r:id="rId20"/>
    <p:sldId id="398" r:id="rId21"/>
    <p:sldId id="399" r:id="rId22"/>
    <p:sldId id="272" r:id="rId23"/>
    <p:sldId id="333" r:id="rId24"/>
    <p:sldId id="391" r:id="rId25"/>
    <p:sldId id="400" r:id="rId26"/>
    <p:sldId id="384" r:id="rId27"/>
    <p:sldId id="402" r:id="rId28"/>
    <p:sldId id="442" r:id="rId29"/>
    <p:sldId id="381" r:id="rId30"/>
    <p:sldId id="401" r:id="rId31"/>
    <p:sldId id="382" r:id="rId32"/>
    <p:sldId id="437" r:id="rId33"/>
    <p:sldId id="438" r:id="rId34"/>
    <p:sldId id="434" r:id="rId35"/>
    <p:sldId id="440" r:id="rId36"/>
    <p:sldId id="418" r:id="rId37"/>
    <p:sldId id="341" r:id="rId38"/>
    <p:sldId id="424" r:id="rId39"/>
    <p:sldId id="428" r:id="rId40"/>
    <p:sldId id="427" r:id="rId41"/>
    <p:sldId id="429" r:id="rId42"/>
    <p:sldId id="425" r:id="rId43"/>
    <p:sldId id="430" r:id="rId44"/>
    <p:sldId id="426" r:id="rId45"/>
    <p:sldId id="431" r:id="rId46"/>
    <p:sldId id="441" r:id="rId47"/>
    <p:sldId id="407" r:id="rId48"/>
    <p:sldId id="410" r:id="rId49"/>
    <p:sldId id="411" r:id="rId50"/>
    <p:sldId id="439" r:id="rId51"/>
    <p:sldId id="405" r:id="rId52"/>
    <p:sldId id="404" r:id="rId53"/>
    <p:sldId id="435" r:id="rId54"/>
    <p:sldId id="339" r:id="rId55"/>
    <p:sldId id="436" r:id="rId56"/>
    <p:sldId id="443" r:id="rId57"/>
    <p:sldId id="419" r:id="rId58"/>
    <p:sldId id="420"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p:cViewPr varScale="1">
        <p:scale>
          <a:sx n="87" d="100"/>
          <a:sy n="87" d="100"/>
        </p:scale>
        <p:origin x="40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10" d="100"/>
          <a:sy n="110" d="100"/>
        </p:scale>
        <p:origin x="1104" y="-10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B8E2FC96-6595-4246-8805-DF0A64B357C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74083" name="Rectangle 3">
            <a:extLst>
              <a:ext uri="{FF2B5EF4-FFF2-40B4-BE49-F238E27FC236}">
                <a16:creationId xmlns:a16="http://schemas.microsoft.com/office/drawing/2014/main" id="{AC928E84-EB8F-4AAC-A574-3F2440243BC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408C8B2E-CC7F-4743-8113-B00E80F72DF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5" name="Rectangle 5">
            <a:extLst>
              <a:ext uri="{FF2B5EF4-FFF2-40B4-BE49-F238E27FC236}">
                <a16:creationId xmlns:a16="http://schemas.microsoft.com/office/drawing/2014/main" id="{CB36A7E8-958B-43AC-92BD-74D5F310FE9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086" name="Rectangle 6">
            <a:extLst>
              <a:ext uri="{FF2B5EF4-FFF2-40B4-BE49-F238E27FC236}">
                <a16:creationId xmlns:a16="http://schemas.microsoft.com/office/drawing/2014/main" id="{04575C73-57B2-4E81-984B-65573132EB4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74087" name="Rectangle 7">
            <a:extLst>
              <a:ext uri="{FF2B5EF4-FFF2-40B4-BE49-F238E27FC236}">
                <a16:creationId xmlns:a16="http://schemas.microsoft.com/office/drawing/2014/main" id="{1151714F-8581-4498-B02A-B5BFEC967DD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E56AB4F7-6DE8-4299-95BE-519AEEF392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VmeUW_iFkjg"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epidemiolog.net/audio/VicAt2017SocialEpidSeminar-AudioOnly.mp3" TargetMode="External"/><Relationship Id="rId5" Type="http://schemas.openxmlformats.org/officeDocument/2006/relationships/hyperlink" Target="https://youtu.be/mNFlUUwP_q4" TargetMode="External"/><Relationship Id="rId4" Type="http://schemas.openxmlformats.org/officeDocument/2006/relationships/hyperlink" Target="https://youtu.be/lKi6WMaMPt8"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dc.gov/mmwr/preview/mmwrhtml/00000688.ht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nytimes.com/1985/10/17/us/minorities-seen-as-still-lagging-in-health-status.html?mcubz=3"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nap.edu/catalog/6259/leading-health-indicators-for-healthy-people-2010-first-interim-report" TargetMode="External"/><Relationship Id="rId13" Type="http://schemas.openxmlformats.org/officeDocument/2006/relationships/hyperlink" Target="https://www.nap.edu/catalog/10979/eliminating-health-disparities-measurement-and-data-needs" TargetMode="External"/><Relationship Id="rId18" Type="http://schemas.openxmlformats.org/officeDocument/2006/relationships/hyperlink" Target="https://www.nap.edu/catalog/24624/communities-in-action-pathways-to-health-equity" TargetMode="External"/><Relationship Id="rId3" Type="http://schemas.openxmlformats.org/officeDocument/2006/relationships/hyperlink" Target="https://www.nap.edu/catalog/10186/the-right-thing-to-do-the-smart-thing-to-do" TargetMode="External"/><Relationship Id="rId7" Type="http://schemas.openxmlformats.org/officeDocument/2006/relationships/hyperlink" Target="https://www.nap.edu/catalog/6034/toward-environmental-justice-research-education-and-health-policy-needs" TargetMode="External"/><Relationship Id="rId12" Type="http://schemas.openxmlformats.org/officeDocument/2006/relationships/hyperlink" Target="https://www.nap.edu/catalog/11329/assessment-of-nih-minority-research-and-training-programs-phase-3" TargetMode="External"/><Relationship Id="rId17" Type="http://schemas.openxmlformats.org/officeDocument/2006/relationships/hyperlink" Target="https://www.nap.edu/catalog/10260/unequal-treatment-confronting-racial-and-ethnic-disparities-in-health-care" TargetMode="External"/><Relationship Id="rId2" Type="http://schemas.openxmlformats.org/officeDocument/2006/relationships/slide" Target="../slides/slide26.xml"/><Relationship Id="rId16" Type="http://schemas.openxmlformats.org/officeDocument/2006/relationships/hyperlink" Target="https://www.nap.edu/catalog/11602/examining-the-health-disparities-research-plan-of-the-national-institutes-of-health" TargetMode="External"/><Relationship Id="rId1" Type="http://schemas.openxmlformats.org/officeDocument/2006/relationships/notesMaster" Target="../notesMasters/notesMaster1.xml"/><Relationship Id="rId6" Type="http://schemas.openxmlformats.org/officeDocument/2006/relationships/hyperlink" Target="https://www.nap.edu/catalog/9939/promoting-health-intervention-strategies-from-social-and-behavioral-research" TargetMode="External"/><Relationship Id="rId11" Type="http://schemas.openxmlformats.org/officeDocument/2006/relationships/hyperlink" Target="https://www.nap.edu/catalog/10885/in-the-nations-compelling-interest-ensuring-diversity-in-the-health" TargetMode="External"/><Relationship Id="rId5" Type="http://schemas.openxmlformats.org/officeDocument/2006/relationships/hyperlink" Target="https://www.nap.edu/catalog/10833/improving-racial-and-ethnic-data-on-health-report-of-a" TargetMode="External"/><Relationship Id="rId15" Type="http://schemas.openxmlformats.org/officeDocument/2006/relationships/hyperlink" Target="https://www.nap.edu/catalog/12154/challenges-and-successes-in-reducing-health-disparities-workshop-summary" TargetMode="External"/><Relationship Id="rId10" Type="http://schemas.openxmlformats.org/officeDocument/2006/relationships/hyperlink" Target="https://www.nap.edu/catalog/24824/lessons-learned-from-diverse-efforts-to-change-social-norms-and-opportunities-and-strategies-to-promote-behavior-change-in-behavioral-health" TargetMode="External"/><Relationship Id="rId4" Type="http://schemas.openxmlformats.org/officeDocument/2006/relationships/hyperlink" Target="https://www.nap.edu/catalog/10512/guidance-for-the-national-healthcare-disparities-report" TargetMode="External"/><Relationship Id="rId9" Type="http://schemas.openxmlformats.org/officeDocument/2006/relationships/hyperlink" Target="https://www.nap.edu/catalog/23541/advancing-the-science-to-improve-population-health-proceedings-of-a" TargetMode="External"/><Relationship Id="rId14" Type="http://schemas.openxmlformats.org/officeDocument/2006/relationships/hyperlink" Target="https://www.nap.edu/catalog/13383/how-far-have-we-come-in-reducing-health-disparities-progres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akai.unc.edu/access/content/user/vschoenb/Public%20Library/People/People/Victor%20Schoenbach/Presentations/SocialEPIDseminar20160824live.pptx"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sakai.unc.edu/access/content/user/vschoenb/Public%20Library/People/People/Victor%20Schoenbach/Presentations/SocialEPIDseminar-20160824noQuestions.mp3"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telegraph.co.uk/comment/columnists/tomleonard/"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D758B43-D3E6-48EE-A752-DDF71FD0C9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7A0595B-FDB0-46C7-8891-891BBA4CE1C7}" type="slidenum">
              <a:rPr lang="en-US" altLang="en-US" smtClean="0">
                <a:latin typeface="Arial" panose="020B0604020202020204" pitchFamily="34" charset="0"/>
              </a:rPr>
              <a:pPr/>
              <a:t>1</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EB33686A-451D-4E44-BBCA-E8C456DC60B1}"/>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6212DF07-B1A5-4180-A368-145D22EA6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Social Epidemiology Seminar was coordinated by Allison Aiello.</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Video recording is at: </a:t>
            </a:r>
          </a:p>
          <a:p>
            <a:pPr eaLnBrk="1" hangingPunct="1"/>
            <a:r>
              <a:rPr lang="en-US" altLang="en-US" dirty="0">
                <a:latin typeface="Arial" panose="020B0604020202020204" pitchFamily="34" charset="0"/>
                <a:hlinkClick r:id="rId3"/>
              </a:rPr>
              <a:t>https://youtu.be/VmeUW_iFkjg</a:t>
            </a:r>
            <a:r>
              <a:rPr lang="en-US" altLang="en-US" dirty="0">
                <a:latin typeface="Arial" panose="020B0604020202020204" pitchFamily="34" charset="0"/>
              </a:rPr>
              <a:t> (part 1)</a:t>
            </a:r>
          </a:p>
          <a:p>
            <a:pPr eaLnBrk="1" hangingPunct="1"/>
            <a:r>
              <a:rPr lang="en-US" altLang="en-US" dirty="0">
                <a:latin typeface="Arial" panose="020B0604020202020204" pitchFamily="34" charset="0"/>
                <a:hlinkClick r:id="rId4"/>
              </a:rPr>
              <a:t>https://youtu.be/lKi6WMaMPt8</a:t>
            </a:r>
            <a:r>
              <a:rPr lang="en-US" altLang="en-US" dirty="0">
                <a:latin typeface="Arial" panose="020B0604020202020204" pitchFamily="34" charset="0"/>
              </a:rPr>
              <a:t> (part 2), </a:t>
            </a:r>
          </a:p>
          <a:p>
            <a:pPr eaLnBrk="1" hangingPunct="1"/>
            <a:r>
              <a:rPr lang="en-US" altLang="en-US" dirty="0">
                <a:latin typeface="Arial" panose="020B0604020202020204" pitchFamily="34" charset="0"/>
                <a:hlinkClick r:id="rId5"/>
              </a:rPr>
              <a:t>https://youtu.be/mNFlUUwP_q4</a:t>
            </a:r>
            <a:r>
              <a:rPr lang="en-US" altLang="en-US" dirty="0">
                <a:latin typeface="Arial" panose="020B0604020202020204" pitchFamily="34" charset="0"/>
              </a:rPr>
              <a:t> (part 3)</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Audio recording is at </a:t>
            </a:r>
            <a:r>
              <a:rPr lang="en-US" altLang="en-US" dirty="0">
                <a:latin typeface="Arial" panose="020B0604020202020204" pitchFamily="34" charset="0"/>
                <a:hlinkClick r:id="rId6"/>
              </a:rPr>
              <a:t>http://www.epidemiolog.net/audio/VicAt2017SocialEpidSeminar-AudioOnly.mp3</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 longer version of this presentation will be made at the American College of Epidemiology Minority Affairs Committee workshop, September 23, 2017, in New Orleans, LA – www.acepidemiology.org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5CE96734-0569-457A-A1C5-919751BC18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E7E8D9F-2732-480E-9FFD-7C74B2E92770}" type="slidenum">
              <a:rPr lang="en-US" altLang="en-US" smtClean="0">
                <a:latin typeface="Arial" panose="020B0604020202020204" pitchFamily="34" charset="0"/>
              </a:rPr>
              <a:pPr/>
              <a:t>10</a:t>
            </a:fld>
            <a:endParaRPr lang="en-US" altLang="en-US">
              <a:latin typeface="Arial" panose="020B0604020202020204" pitchFamily="34" charset="0"/>
            </a:endParaRPr>
          </a:p>
        </p:txBody>
      </p:sp>
      <p:sp>
        <p:nvSpPr>
          <p:cNvPr id="11267" name="Rectangle 2">
            <a:extLst>
              <a:ext uri="{FF2B5EF4-FFF2-40B4-BE49-F238E27FC236}">
                <a16:creationId xmlns:a16="http://schemas.microsoft.com/office/drawing/2014/main" id="{85292AE6-9D60-42A2-9BF1-D8FFDF5BF10C}"/>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CAE1B633-A37D-428B-8AF0-0158DF7D32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Perspectives in Disease Prevention and Health Promotion Report of the Secretary's Task Force on Black and Minority Health </a:t>
            </a:r>
          </a:p>
          <a:p>
            <a:pPr eaLnBrk="1" hangingPunct="1"/>
            <a:r>
              <a:rPr lang="en-US" altLang="en-US" dirty="0">
                <a:latin typeface="Arial" panose="020B0604020202020204" pitchFamily="34" charset="0"/>
              </a:rPr>
              <a:t>MMWR February 28, 1986 / 35(8);109-12</a:t>
            </a:r>
          </a:p>
          <a:p>
            <a:pPr eaLnBrk="1" hangingPunct="1"/>
            <a:r>
              <a:rPr lang="en-US" altLang="en-US" dirty="0">
                <a:latin typeface="Arial" panose="020B0604020202020204" pitchFamily="34" charset="0"/>
                <a:hlinkClick r:id="rId3"/>
              </a:rPr>
              <a:t>http://www.cdc.gov/mmwr/preview/mmwrhtml/00000688.htm</a:t>
            </a:r>
            <a:endParaRPr lang="en-US" altLang="en-US" dirty="0">
              <a:latin typeface="Arial" panose="020B0604020202020204" pitchFamily="34" charset="0"/>
            </a:endParaRPr>
          </a:p>
          <a:p>
            <a:pPr eaLnBrk="1" hangingPunct="1"/>
            <a:r>
              <a:rPr lang="en-US" u="sng">
                <a:hlinkClick r:id="rId4"/>
              </a:rPr>
              <a:t>http://www.nytimes.com/1985/10/17/us/minorities-seen-as-still-lagging-in-health-status.html?mcubz=3</a:t>
            </a:r>
            <a:endParaRPr lang="en-US" altLang="en-US" dirty="0">
              <a:latin typeface="Arial" panose="020B0604020202020204" pitchFamily="34" charset="0"/>
            </a:endParaRPr>
          </a:p>
          <a:p>
            <a:pPr eaLnBrk="1" hangingPunct="1"/>
            <a:r>
              <a:rPr lang="en-US" altLang="en-US" dirty="0">
                <a:latin typeface="Arial" panose="020B0604020202020204" pitchFamily="34" charset="0"/>
              </a:rPr>
              <a:t>The Task Force made eight main recommendations to the Secretary, each of which was followed by several specific suggestions:</a:t>
            </a:r>
          </a:p>
          <a:p>
            <a:pPr eaLnBrk="1" hangingPunct="1"/>
            <a:r>
              <a:rPr lang="en-US" altLang="en-US" dirty="0">
                <a:latin typeface="Arial" panose="020B0604020202020204" pitchFamily="34" charset="0"/>
              </a:rPr>
              <a:t>   1. Implement an outreach campaign, specifically designed for minority populations, to disseminate targeted health information, educational materials, and program strategies.</a:t>
            </a:r>
          </a:p>
          <a:p>
            <a:pPr eaLnBrk="1" hangingPunct="1"/>
            <a:r>
              <a:rPr lang="en-US" altLang="en-US" dirty="0">
                <a:latin typeface="Arial" panose="020B0604020202020204" pitchFamily="34" charset="0"/>
              </a:rPr>
              <a:t>   2. Increase patient education by developing materials and programs responsive to minority needs and by improving provider awareness of minority cultural and language needs.</a:t>
            </a:r>
          </a:p>
          <a:p>
            <a:pPr eaLnBrk="1" hangingPunct="1"/>
            <a:r>
              <a:rPr lang="en-US" altLang="en-US" dirty="0">
                <a:latin typeface="Arial" panose="020B0604020202020204" pitchFamily="34" charset="0"/>
              </a:rPr>
              <a:t>   3. Improve the access, delivery, and financing of health services to minority populations through increased efficiency and acceptability.</a:t>
            </a:r>
          </a:p>
          <a:p>
            <a:pPr eaLnBrk="1" hangingPunct="1"/>
            <a:r>
              <a:rPr lang="en-US" altLang="en-US" dirty="0">
                <a:latin typeface="Arial" panose="020B0604020202020204" pitchFamily="34" charset="0"/>
              </a:rPr>
              <a:t>   4. Develop strategies to improve the availability and accessibility of health professionals to minority communities through communication and coordination with nonfederal entities.</a:t>
            </a:r>
          </a:p>
          <a:p>
            <a:pPr eaLnBrk="1" hangingPunct="1"/>
            <a:r>
              <a:rPr lang="en-US" altLang="en-US" dirty="0">
                <a:latin typeface="Arial" panose="020B0604020202020204" pitchFamily="34" charset="0"/>
              </a:rPr>
              <a:t>   5. Promote and improve communication and coordination among federal agencies in administering existing programs for improving the health status and availability of health professionals to minorities.</a:t>
            </a:r>
          </a:p>
          <a:p>
            <a:pPr eaLnBrk="1" hangingPunct="1"/>
            <a:r>
              <a:rPr lang="en-US" altLang="en-US" dirty="0">
                <a:latin typeface="Arial" panose="020B0604020202020204" pitchFamily="34" charset="0"/>
              </a:rPr>
              <a:t>   6.Provide technical assistance and encourage efforts by local and community agencies to meet minority-health needs.</a:t>
            </a:r>
          </a:p>
          <a:p>
            <a:pPr eaLnBrk="1" hangingPunct="1"/>
            <a:r>
              <a:rPr lang="en-US" altLang="en-US" dirty="0">
                <a:latin typeface="Arial" panose="020B0604020202020204" pitchFamily="34" charset="0"/>
              </a:rPr>
              <a:t>   7.Improve the quality, availability, and use of health data pertaining to minority populations.</a:t>
            </a:r>
          </a:p>
          <a:p>
            <a:pPr eaLnBrk="1" hangingPunct="1"/>
            <a:r>
              <a:rPr lang="en-US" altLang="en-US" dirty="0">
                <a:latin typeface="Arial" panose="020B0604020202020204" pitchFamily="34" charset="0"/>
              </a:rPr>
              <a:t>   8. Adopt and support research to investigate factors affecting minority health, including risk-factor identification, education interventions, and prevention and treatment services.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B98BA5D-A3AE-486C-8DDB-AECE8F7272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FC77DCB-1098-476A-82F1-0A29E0A5293A}" type="slidenum">
              <a:rPr lang="en-US" altLang="en-US" smtClean="0">
                <a:latin typeface="Arial" panose="020B0604020202020204" pitchFamily="34" charset="0"/>
              </a:rPr>
              <a:pPr/>
              <a:t>11</a:t>
            </a:fld>
            <a:endParaRPr lang="en-US" altLang="en-US">
              <a:latin typeface="Arial" panose="020B0604020202020204" pitchFamily="34" charset="0"/>
            </a:endParaRPr>
          </a:p>
        </p:txBody>
      </p:sp>
      <p:sp>
        <p:nvSpPr>
          <p:cNvPr id="13315" name="Rectangle 2">
            <a:extLst>
              <a:ext uri="{FF2B5EF4-FFF2-40B4-BE49-F238E27FC236}">
                <a16:creationId xmlns:a16="http://schemas.microsoft.com/office/drawing/2014/main" id="{B2DEEB80-F74D-4A81-90A0-C2F61B9098E3}"/>
              </a:ext>
            </a:extLst>
          </p:cNvPr>
          <p:cNvSpPr>
            <a:spLocks noGrp="1" noRot="1" noChangeAspect="1" noChangeArrowheads="1" noTextEdit="1"/>
          </p:cNvSpPr>
          <p:nvPr>
            <p:ph type="sldImg"/>
          </p:nvPr>
        </p:nvSpPr>
        <p:spPr>
          <a:xfrm>
            <a:off x="1143000" y="609600"/>
            <a:ext cx="4572000" cy="3429000"/>
          </a:xfrm>
          <a:ln/>
        </p:spPr>
      </p:sp>
      <p:sp>
        <p:nvSpPr>
          <p:cNvPr id="13316" name="Rectangle 3">
            <a:extLst>
              <a:ext uri="{FF2B5EF4-FFF2-40B4-BE49-F238E27FC236}">
                <a16:creationId xmlns:a16="http://schemas.microsoft.com/office/drawing/2014/main" id="{52C9A047-F26E-4809-B141-36CF87C120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It was noted by many at the time that the health disadvantages of American minorities was not a new discovery.  W.E.B. DuBois, for example, had written about these at the turn of the century.  Some 15  year’s earlier the Kerner Commission on Civil Disorders had described the racial dualism pervading American society, echoing the observations made by Swedish economist Gunnar Myrdal in</a:t>
            </a:r>
            <a:r>
              <a:rPr lang="en-US" altLang="en-US" i="1">
                <a:latin typeface="Arial" panose="020B0604020202020204" pitchFamily="34" charset="0"/>
              </a:rPr>
              <a:t> An American Dilemma</a:t>
            </a:r>
            <a:r>
              <a:rPr lang="en-US" altLang="en-US">
                <a:latin typeface="Arial" panose="020B0604020202020204" pitchFamily="34" charset="0"/>
              </a:rPr>
              <a:t>.  1985 was only two decades after African Americans had endured mass arrests, cattle prods, arson, bombings, assassinations, and other legal and extra-legal actions carried out to enforce disparities in employment opportunity, housing, public accommodations, health care access and other areas. But even if the health disparities documented by the Heckler Report were neither new nor unexpected, the Report nevertheless did drew considerable attention and served as a touchstone for putting health disparities  on the national agenda.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B73762A-2ACC-4578-80D4-7D890CE13B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70B5F1D-0B8F-454B-9D75-7EE0CF957EDE}" type="slidenum">
              <a:rPr lang="en-US" altLang="en-US" smtClean="0">
                <a:latin typeface="Arial" panose="020B0604020202020204" pitchFamily="34" charset="0"/>
              </a:rPr>
              <a:pPr/>
              <a:t>12</a:t>
            </a:fld>
            <a:endParaRPr lang="en-US" altLang="en-US">
              <a:latin typeface="Arial" panose="020B0604020202020204" pitchFamily="34" charset="0"/>
            </a:endParaRPr>
          </a:p>
        </p:txBody>
      </p:sp>
      <p:sp>
        <p:nvSpPr>
          <p:cNvPr id="15363" name="Rectangle 2">
            <a:extLst>
              <a:ext uri="{FF2B5EF4-FFF2-40B4-BE49-F238E27FC236}">
                <a16:creationId xmlns:a16="http://schemas.microsoft.com/office/drawing/2014/main" id="{E0731848-71AD-4DC4-984F-7458B941B266}"/>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5A43EF99-367F-4317-AFEE-8EADCB29B2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For members of the American College of Epidemiology, the next landmark is the 10</a:t>
            </a:r>
            <a:r>
              <a:rPr lang="en-US" altLang="en-US" baseline="30000">
                <a:latin typeface="Arial" panose="020B0604020202020204" pitchFamily="34" charset="0"/>
              </a:rPr>
              <a:t>th</a:t>
            </a:r>
            <a:r>
              <a:rPr lang="en-US" altLang="en-US">
                <a:latin typeface="Arial" panose="020B0604020202020204" pitchFamily="34" charset="0"/>
              </a:rPr>
              <a:t> Annual Scientific Meeting, held at CDC in Atlanta in 1991</a:t>
            </a:r>
          </a:p>
          <a:p>
            <a:pPr eaLnBrk="1" hangingPunct="1">
              <a:spcBef>
                <a:spcPts val="1000"/>
              </a:spcBef>
            </a:pPr>
            <a:r>
              <a:rPr lang="en-US" altLang="en-US">
                <a:latin typeface="Arial" panose="020B0604020202020204" pitchFamily="34" charset="0"/>
              </a:rPr>
              <a:t>For many of us, the program was a consciousness-raising experience.</a:t>
            </a:r>
          </a:p>
          <a:p>
            <a:pPr eaLnBrk="1" hangingPunct="1">
              <a:spcBef>
                <a:spcPts val="1000"/>
              </a:spcBef>
            </a:pPr>
            <a:r>
              <a:rPr lang="en-US" altLang="en-US">
                <a:latin typeface="Arial" panose="020B0604020202020204" pitchFamily="34" charset="0"/>
              </a:rPr>
              <a:t>CDC notice of November 7-8, 1991meeting: http://www.cdc.gov/mmwr/preview/mmwrhtml/00001973.htm</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invited presentations were published together in a 1993 issue of the </a:t>
            </a:r>
            <a:r>
              <a:rPr lang="en-US" altLang="en-US" i="1" dirty="0">
                <a:latin typeface="Arial" panose="020B0604020202020204" pitchFamily="34" charset="0"/>
              </a:rPr>
              <a:t>Annals of Epidemiology</a:t>
            </a:r>
            <a:r>
              <a:rPr lang="en-US" altLang="en-US" dirty="0">
                <a:latin typeface="Arial" panose="020B0604020202020204" pitchFamily="34" charset="0"/>
              </a:rPr>
              <a:t> guest edited by Gladys Reynolds. Unlike most other ACE annual meetings, the 1991 meeting also had contributed papers. Many of these were published in </a:t>
            </a:r>
            <a:r>
              <a:rPr lang="en-US" altLang="en-US" i="1" dirty="0">
                <a:latin typeface="Arial" panose="020B0604020202020204" pitchFamily="34" charset="0"/>
              </a:rPr>
              <a:t>Ethnicity &amp; Disease</a:t>
            </a:r>
            <a:r>
              <a:rPr lang="en-US" altLang="en-US" dirty="0">
                <a:latin typeface="Arial" panose="020B0604020202020204" pitchFamily="34" charset="0"/>
              </a:rPr>
              <a:t>, Spring, 1993 (Vol.3, No 2).  Richard S. Cooper, one of the invited speakers was editor of Ethnicity &amp; Disease. (Per Gladys Reynolds)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7F08C0-676E-4945-9ACF-6E93917B71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25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E780D50-A7D3-4A8C-B417-33145BD8D7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3FDE1D5-FFED-4D70-97D0-B3E1356FAD5A}" type="slidenum">
              <a:rPr lang="en-US" altLang="en-US" smtClean="0">
                <a:latin typeface="Arial" panose="020B0604020202020204" pitchFamily="34" charset="0"/>
              </a:rPr>
              <a:pPr/>
              <a:t>14</a:t>
            </a:fld>
            <a:endParaRPr lang="en-US" altLang="en-US">
              <a:latin typeface="Arial" panose="020B0604020202020204" pitchFamily="34" charset="0"/>
            </a:endParaRPr>
          </a:p>
        </p:txBody>
      </p:sp>
      <p:sp>
        <p:nvSpPr>
          <p:cNvPr id="19459" name="Rectangle 2">
            <a:extLst>
              <a:ext uri="{FF2B5EF4-FFF2-40B4-BE49-F238E27FC236}">
                <a16:creationId xmlns:a16="http://schemas.microsoft.com/office/drawing/2014/main" id="{07F18BFA-1FD6-4B0F-8F56-3B1C70B233D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0DC85C95-37CD-45E5-A651-3F861359D3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Many of the presentations were published together in a 1993 issue of the </a:t>
            </a:r>
            <a:r>
              <a:rPr lang="en-US" altLang="en-US" i="1">
                <a:latin typeface="Arial" panose="020B0604020202020204" pitchFamily="34" charset="0"/>
              </a:rPr>
              <a:t>Annals of Epidemiology</a:t>
            </a:r>
            <a:r>
              <a:rPr lang="en-US" altLang="en-US">
                <a:latin typeface="Arial" panose="020B0604020202020204" pitchFamily="34" charset="0"/>
              </a:rPr>
              <a:t> guest edited by Gladys Reynolds.</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5651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5DC67DEF-AC3C-479B-9060-F04B06F325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9319A64-D114-47C6-8B60-07E8B6F4D8E6}" type="slidenum">
              <a:rPr lang="en-US" altLang="en-US" smtClean="0">
                <a:latin typeface="Arial" panose="020B0604020202020204" pitchFamily="34" charset="0"/>
              </a:rPr>
              <a:pPr/>
              <a:t>15</a:t>
            </a:fld>
            <a:endParaRPr lang="en-US" altLang="en-US">
              <a:latin typeface="Arial" panose="020B0604020202020204" pitchFamily="34" charset="0"/>
            </a:endParaRPr>
          </a:p>
        </p:txBody>
      </p:sp>
      <p:sp>
        <p:nvSpPr>
          <p:cNvPr id="21507" name="Rectangle 2">
            <a:extLst>
              <a:ext uri="{FF2B5EF4-FFF2-40B4-BE49-F238E27FC236}">
                <a16:creationId xmlns:a16="http://schemas.microsoft.com/office/drawing/2014/main" id="{6DC84E0B-DD7C-46C7-99BD-52C5DF99445B}"/>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D8B4EF7A-561F-4EC3-B86E-135D894B1F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 1991, the ACE was still trying to define its role in the profession. One of the basic motivations for creating the College, credentialing of non-physician epidemiologists, was being rethought. Few people had taken the credentialing examination, and the value of the credential was uncertain. But without the certification exam, what was the College’s raison-</a:t>
            </a:r>
            <a:r>
              <a:rPr lang="en-US" dirty="0" err="1"/>
              <a:t>d’etre</a:t>
            </a:r>
            <a:r>
              <a:rPr lang="en-US" dirty="0"/>
              <a:t>? At the same time, the College was the only epidemiology organization whose primary focus was serving the needs of practicing epidemiologists and at the time the only one willing and able to take official policy positions. The major initial policy thrust was about professional ethics. President Raymond Greenberg and others felt that racial disparities in health would be another policy area for which the organization might take leadership, and through which it could engage members who were not particularly motivated by the ethics issue.</a:t>
            </a:r>
            <a:endParaRPr lang="en-US" altLang="en-US" dirty="0">
              <a:latin typeface="Arial" panose="020B0604020202020204" pitchFamily="34" charset="0"/>
            </a:endParaRPr>
          </a:p>
          <a:p>
            <a:pPr eaLnBrk="1" hangingPunct="1"/>
            <a:r>
              <a:rPr lang="en-US" altLang="en-US" dirty="0">
                <a:latin typeface="Arial" panose="020B0604020202020204" pitchFamily="34" charset="0"/>
              </a:rPr>
              <a:t>So with enthusiastic support from the Board of Directors, President Greenberg created an </a:t>
            </a:r>
            <a:r>
              <a:rPr lang="en-US" altLang="en-US" i="1" dirty="0">
                <a:latin typeface="Arial" panose="020B0604020202020204" pitchFamily="34" charset="0"/>
              </a:rPr>
              <a:t>ad hoc</a:t>
            </a:r>
            <a:r>
              <a:rPr lang="en-US" altLang="en-US" dirty="0">
                <a:latin typeface="Arial" panose="020B0604020202020204" pitchFamily="34" charset="0"/>
              </a:rPr>
              <a:t> Committee on Minority Affairs. He put out a call to members seeking volunteers. I was one of those who responded, and Ray asked if I would serve as chair and convene an initial meeting in conjunction with the 1991 Annual Scientific Meeting. I objected, saying that someone like Sherman James should probably be chair. But when I asked Sherman, he said that I should be chair since I would follow his advice and he wouldn’t have to devote as much time! On that basis I agreed.</a:t>
            </a:r>
          </a:p>
        </p:txBody>
      </p:sp>
    </p:spTree>
    <p:extLst>
      <p:ext uri="{BB962C8B-B14F-4D97-AF65-F5344CB8AC3E}">
        <p14:creationId xmlns:p14="http://schemas.microsoft.com/office/powerpoint/2010/main" val="3130414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84E1049-2EFE-4F28-B766-3C712894AE8C}"/>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F5A6276A-4E56-4A32-9485-DDD51B799B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American College of Epidemiology Committee on Minority Affairs conducted a 1992 survey of racial/ethnic distribution in academic epidemiology, published in the </a:t>
            </a:r>
            <a:r>
              <a:rPr lang="en-US" altLang="en-US" i="1">
                <a:latin typeface="Arial" panose="020B0604020202020204" pitchFamily="34" charset="0"/>
              </a:rPr>
              <a:t>Annals of Epidemiology</a:t>
            </a:r>
            <a:r>
              <a:rPr lang="en-US" altLang="en-US">
                <a:latin typeface="Arial" panose="020B0604020202020204" pitchFamily="34" charset="0"/>
              </a:rPr>
              <a:t>  in 1994 along with a commentary by the 1991 ACE President.</a:t>
            </a:r>
          </a:p>
        </p:txBody>
      </p:sp>
      <p:sp>
        <p:nvSpPr>
          <p:cNvPr id="29700" name="Slide Number Placeholder 3">
            <a:extLst>
              <a:ext uri="{FF2B5EF4-FFF2-40B4-BE49-F238E27FC236}">
                <a16:creationId xmlns:a16="http://schemas.microsoft.com/office/drawing/2014/main" id="{4D6FD833-A9DA-418E-A88D-E78FE4122B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F3F33AF-273A-45D1-9F81-6EFA6AB4A6B4}" type="slidenum">
              <a:rPr lang="en-US" altLang="en-US" smtClean="0">
                <a:latin typeface="Arial" panose="020B0604020202020204" pitchFamily="34" charset="0"/>
              </a:rPr>
              <a:pPr/>
              <a:t>16</a:t>
            </a:fld>
            <a:endParaRPr lang="en-US" altLang="en-US">
              <a:latin typeface="Arial" panose="020B0604020202020204" pitchFamily="34" charset="0"/>
            </a:endParaRPr>
          </a:p>
        </p:txBody>
      </p:sp>
    </p:spTree>
    <p:extLst>
      <p:ext uri="{BB962C8B-B14F-4D97-AF65-F5344CB8AC3E}">
        <p14:creationId xmlns:p14="http://schemas.microsoft.com/office/powerpoint/2010/main" val="32496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ECD5F05-7FEA-4FC8-B3A5-E47C6345DC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1FF2AAA-9A5C-43B3-8501-9F857DDECC49}" type="slidenum">
              <a:rPr lang="en-US" altLang="en-US" smtClean="0">
                <a:latin typeface="Arial" panose="020B0604020202020204" pitchFamily="34" charset="0"/>
              </a:rPr>
              <a:pPr/>
              <a:t>17</a:t>
            </a:fld>
            <a:endParaRPr lang="en-US" altLang="en-US">
              <a:latin typeface="Arial" panose="020B0604020202020204" pitchFamily="34" charset="0"/>
            </a:endParaRPr>
          </a:p>
        </p:txBody>
      </p:sp>
      <p:sp>
        <p:nvSpPr>
          <p:cNvPr id="33795" name="Rectangle 2">
            <a:extLst>
              <a:ext uri="{FF2B5EF4-FFF2-40B4-BE49-F238E27FC236}">
                <a16:creationId xmlns:a16="http://schemas.microsoft.com/office/drawing/2014/main" id="{8E8B7D59-2FBC-4DC7-AB17-197CD469F1C2}"/>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6A86BDCF-8CE5-4ADE-8F91-56DF9B9032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711 total faculty included 56 non-US citizens, included in the denominator for the percentages.  Of these totals, there were 296 tenured (5 black, 2 Hispanic), 201 tenure-track (8 black, 4 Hispanic), and 214 non-tenure-track (1 black, 8 Hispanic).</a:t>
            </a:r>
          </a:p>
        </p:txBody>
      </p:sp>
    </p:spTree>
    <p:extLst>
      <p:ext uri="{BB962C8B-B14F-4D97-AF65-F5344CB8AC3E}">
        <p14:creationId xmlns:p14="http://schemas.microsoft.com/office/powerpoint/2010/main" val="3971450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79EA4D0-8AC9-4802-9045-88FFA1A3D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EFB854F-9047-4580-AB60-5871183B5D1F}" type="slidenum">
              <a:rPr lang="en-US" altLang="en-US" smtClean="0">
                <a:latin typeface="Arial" panose="020B0604020202020204" pitchFamily="34" charset="0"/>
              </a:rPr>
              <a:pPr/>
              <a:t>18</a:t>
            </a:fld>
            <a:endParaRPr lang="en-US" altLang="en-US">
              <a:latin typeface="Arial" panose="020B0604020202020204" pitchFamily="34" charset="0"/>
            </a:endParaRPr>
          </a:p>
        </p:txBody>
      </p:sp>
      <p:sp>
        <p:nvSpPr>
          <p:cNvPr id="35843" name="Rectangle 2">
            <a:extLst>
              <a:ext uri="{FF2B5EF4-FFF2-40B4-BE49-F238E27FC236}">
                <a16:creationId xmlns:a16="http://schemas.microsoft.com/office/drawing/2014/main" id="{5F2F9B13-47D4-422F-9870-55F907D53F89}"/>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BD0CCE42-E6A6-48C1-B270-88796D3B4E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2142 total students included 446 non-US citizens, included in the denominator for the percentages.  Of these totals, there were 1206 masters students ( tenured (63 black, 76 Hispanic, 4 American Indian), 862 doctoral (36 black, 15 Hispanic), and 74 postdoctoral fellows (3 black).</a:t>
            </a:r>
          </a:p>
        </p:txBody>
      </p:sp>
    </p:spTree>
    <p:extLst>
      <p:ext uri="{BB962C8B-B14F-4D97-AF65-F5344CB8AC3E}">
        <p14:creationId xmlns:p14="http://schemas.microsoft.com/office/powerpoint/2010/main" val="2334928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BB046D8-E2D6-4743-9EEA-CEC59AC85B63}"/>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ABA85840-7625-479D-887F-E3DFE2F891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Recommendations:</a:t>
            </a:r>
          </a:p>
          <a:p>
            <a:pPr eaLnBrk="1" hangingPunct="1"/>
            <a:r>
              <a:rPr lang="en-US" altLang="en-US">
                <a:latin typeface="Arial" panose="020B0604020202020204" pitchFamily="34" charset="0"/>
              </a:rPr>
              <a:t>1. The mission of epidemiology organizations should include advancement of minority health and of minority epidemiologists and trainees in professional, educational, corporate, and governmental settings.  Institutional commitment should be expressed in the leadership provided by deans, directors, and chairs, in effective actions, in provision of resources, and in increased diversity.</a:t>
            </a:r>
          </a:p>
          <a:p>
            <a:pPr eaLnBrk="1" hangingPunct="1"/>
            <a:r>
              <a:rPr lang="en-US" altLang="en-US">
                <a:latin typeface="Arial" panose="020B0604020202020204" pitchFamily="34" charset="0"/>
              </a:rPr>
              <a:t> 2. Greater attention should be given in epidemiology journals and scientific meetings to studies that address minority health problems with insight and cultural sensitivity, and especially, that identify potential solutions to these problems.  Epidemiology forums should also invite studies on the nature of, effects of, and interventions to reduce racism, both individual and institutional (8,9).</a:t>
            </a:r>
          </a:p>
          <a:p>
            <a:pPr eaLnBrk="1" hangingPunct="1"/>
            <a:r>
              <a:rPr lang="en-US" altLang="en-US">
                <a:latin typeface="Arial" panose="020B0604020202020204" pitchFamily="34" charset="0"/>
              </a:rPr>
              <a:t> 3. A vigorous outreach campaign is needed to make epidemiology careers, pathways to them, and financial aid opportunities more visible in minority educational institutions and minority communities.  The potential of minority recruitment activities is illustrated by a program at the CDC EIS, where minority representation among trainees rose from 11 percent in the 1980's to 17 percent in the 1990 EIS class and 26 percent in the 1991 class (23).</a:t>
            </a:r>
          </a:p>
        </p:txBody>
      </p:sp>
      <p:sp>
        <p:nvSpPr>
          <p:cNvPr id="37892" name="Slide Number Placeholder 3">
            <a:extLst>
              <a:ext uri="{FF2B5EF4-FFF2-40B4-BE49-F238E27FC236}">
                <a16:creationId xmlns:a16="http://schemas.microsoft.com/office/drawing/2014/main" id="{C13B3AEB-13BF-4A1F-9831-2018400C6C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FCA468A-BFA9-4551-86C5-35DA5A2D00EC}" type="slidenum">
              <a:rPr lang="en-US" altLang="en-US" smtClean="0">
                <a:latin typeface="Arial" panose="020B0604020202020204" pitchFamily="34" charset="0"/>
              </a:rPr>
              <a:pPr/>
              <a:t>19</a:t>
            </a:fld>
            <a:endParaRPr lang="en-US" altLang="en-US">
              <a:latin typeface="Arial" panose="020B0604020202020204" pitchFamily="34" charset="0"/>
            </a:endParaRPr>
          </a:p>
        </p:txBody>
      </p:sp>
    </p:spTree>
    <p:extLst>
      <p:ext uri="{BB962C8B-B14F-4D97-AF65-F5344CB8AC3E}">
        <p14:creationId xmlns:p14="http://schemas.microsoft.com/office/powerpoint/2010/main" val="261132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a:t>
            </a:fld>
            <a:endParaRPr lang="en-US" altLang="en-US"/>
          </a:p>
        </p:txBody>
      </p:sp>
    </p:spTree>
    <p:extLst>
      <p:ext uri="{BB962C8B-B14F-4D97-AF65-F5344CB8AC3E}">
        <p14:creationId xmlns:p14="http://schemas.microsoft.com/office/powerpoint/2010/main" val="361375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E044FE3-3CE5-4581-B897-BC0C17D93E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4083055-959E-4060-9E08-7A818E5204CA}" type="slidenum">
              <a:rPr lang="en-US" altLang="en-US" smtClean="0">
                <a:latin typeface="Arial" panose="020B0604020202020204" pitchFamily="34" charset="0"/>
              </a:rPr>
              <a:pPr/>
              <a:t>20</a:t>
            </a:fld>
            <a:endParaRPr lang="en-US" altLang="en-US">
              <a:latin typeface="Arial" panose="020B0604020202020204" pitchFamily="34" charset="0"/>
            </a:endParaRPr>
          </a:p>
        </p:txBody>
      </p:sp>
      <p:sp>
        <p:nvSpPr>
          <p:cNvPr id="44035" name="Rectangle 2">
            <a:extLst>
              <a:ext uri="{FF2B5EF4-FFF2-40B4-BE49-F238E27FC236}">
                <a16:creationId xmlns:a16="http://schemas.microsoft.com/office/drawing/2014/main" id="{04738D38-FE7E-42FC-A70B-789679A12206}"/>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1028ACF7-0BEA-4C4A-8360-4DF7E69B7E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96398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21</a:t>
            </a:fld>
            <a:endParaRPr lang="en-US" altLang="en-US"/>
          </a:p>
        </p:txBody>
      </p:sp>
    </p:spTree>
    <p:extLst>
      <p:ext uri="{BB962C8B-B14F-4D97-AF65-F5344CB8AC3E}">
        <p14:creationId xmlns:p14="http://schemas.microsoft.com/office/powerpoint/2010/main" val="3117728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1D1B2886-5143-4A2F-99F9-F1E488C08C2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6885311-E599-42CA-AB42-44CA4A67B8D6}"/>
              </a:ext>
            </a:extLst>
          </p:cNvPr>
          <p:cNvSpPr>
            <a:spLocks noGrp="1"/>
          </p:cNvSpPr>
          <p:nvPr>
            <p:ph type="body" idx="1"/>
          </p:nvPr>
        </p:nvSpPr>
        <p:spPr/>
        <p:txBody>
          <a:bodyPr>
            <a:normAutofit fontScale="92500" lnSpcReduction="20000"/>
          </a:bodyPr>
          <a:lstStyle/>
          <a:p>
            <a:pPr eaLnBrk="1" hangingPunct="1">
              <a:defRPr/>
            </a:pPr>
            <a:r>
              <a:rPr lang="en-US" dirty="0"/>
              <a:t>At the September 1994 meeting the Board approved the proposed statement “in principle” and invited members to suggests.  At its January 1995 meeting the Board approved the revised Statement “wholeheartedly” but requested a further comment period for editorial suggestions.  These came principally from Board member and President=Elect Michael Bracken, who requested that the Statement be significantly shortened.  Following these editorial changes the Board adopted the Statement at its May 1995 meeting and agreed to its publication in the College’s pages in the</a:t>
            </a:r>
            <a:r>
              <a:rPr lang="en-US" i="1" dirty="0"/>
              <a:t> Annals of Epidemiology</a:t>
            </a:r>
            <a:r>
              <a:rPr lang="en-US" dirty="0"/>
              <a:t>.</a:t>
            </a:r>
          </a:p>
          <a:p>
            <a:pPr eaLnBrk="1" hangingPunct="1">
              <a:defRPr/>
            </a:pPr>
            <a:endParaRPr lang="en-US" dirty="0"/>
          </a:p>
          <a:p>
            <a:pPr eaLnBrk="1" hangingPunct="1">
              <a:defRPr/>
            </a:pPr>
            <a:r>
              <a:rPr lang="en-US" dirty="0"/>
              <a:t>The final version begins with five declarations, followed by the background and rationale, and concludes with the actions to be taken by the College:  The declarations are:</a:t>
            </a:r>
          </a:p>
          <a:p>
            <a:pPr marL="228600" indent="-228600" eaLnBrk="1" hangingPunct="1">
              <a:buFont typeface="+mj-lt"/>
              <a:buAutoNum type="arabicPeriod"/>
              <a:defRPr/>
            </a:pPr>
            <a:r>
              <a:rPr lang="en-US" dirty="0"/>
              <a:t>The health of all racial and ethnic groups, especially of their disadvantaged members, is of critical importance for public health.</a:t>
            </a:r>
          </a:p>
          <a:p>
            <a:pPr marL="228600" indent="-228600" eaLnBrk="1" hangingPunct="1">
              <a:buFont typeface="+mj-lt"/>
              <a:buAutoNum type="arabicPeriod"/>
              <a:defRPr/>
            </a:pPr>
            <a:r>
              <a:rPr lang="en-US" dirty="0"/>
              <a:t>The profession of epidemiology needs racial, ethnic and cultural diversity, at all levels, to contribute fully to public health for all populations.</a:t>
            </a:r>
          </a:p>
          <a:p>
            <a:pPr marL="228600" indent="-228600" eaLnBrk="1" hangingPunct="1">
              <a:buFont typeface="+mj-lt"/>
              <a:buAutoNum type="arabicPeriod"/>
              <a:defRPr/>
            </a:pPr>
            <a:r>
              <a:rPr lang="en-US" dirty="0"/>
              <a:t>[Educational organizations] . . . have a special responsibility to seek out and support students from disadvantaged backgrounds, particularly racial and ethnic minorities, to diversify faculties and research staff, and to disseminate information about minority health</a:t>
            </a:r>
          </a:p>
          <a:p>
            <a:pPr marL="228600" indent="-228600" eaLnBrk="1" hangingPunct="1">
              <a:buFont typeface="+mj-lt"/>
              <a:buAutoNum type="arabicPeriod"/>
              <a:defRPr/>
            </a:pPr>
            <a:r>
              <a:rPr lang="en-US" dirty="0"/>
              <a:t>Sponsors of public health and public health education should ensure that funding is available for students from disadvantaged backgrounds . . .</a:t>
            </a:r>
          </a:p>
          <a:p>
            <a:pPr marL="228600" indent="-228600" eaLnBrk="1" hangingPunct="1">
              <a:buFont typeface="+mj-lt"/>
              <a:buAutoNum type="arabicPeriod"/>
              <a:defRPr/>
            </a:pPr>
            <a:r>
              <a:rPr lang="en-US" dirty="0"/>
              <a:t>Organizations should work actively to sensitize their constituencies to the issues of racism, sexism, religious favoritism, homophobia, xenophobia, and classism and should present training and/or articles on the need for input, fairness, equal opportunity, and diversity at all levels.</a:t>
            </a:r>
          </a:p>
          <a:p>
            <a:pPr eaLnBrk="1" hangingPunct="1">
              <a:defRPr/>
            </a:pPr>
            <a:endParaRPr lang="en-US" dirty="0"/>
          </a:p>
        </p:txBody>
      </p:sp>
      <p:sp>
        <p:nvSpPr>
          <p:cNvPr id="68612" name="Slide Number Placeholder 3">
            <a:extLst>
              <a:ext uri="{FF2B5EF4-FFF2-40B4-BE49-F238E27FC236}">
                <a16:creationId xmlns:a16="http://schemas.microsoft.com/office/drawing/2014/main" id="{7B012E5F-A6F9-4D9D-9019-AEBB1E7FE9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9491DA5-05FD-4962-BD69-94733FB0C22B}" type="slidenum">
              <a:rPr lang="en-US" altLang="en-US" smtClean="0">
                <a:latin typeface="Arial" panose="020B0604020202020204" pitchFamily="34" charset="0"/>
              </a:rPr>
              <a:pPr/>
              <a:t>22</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9E6D1E6-F1A2-40D9-84AD-15BE5580F1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E10E263-0B36-4B24-9543-3A9C105AAF45}" type="slidenum">
              <a:rPr lang="en-US" altLang="en-US" smtClean="0">
                <a:latin typeface="Arial" panose="020B0604020202020204" pitchFamily="34" charset="0"/>
              </a:rPr>
              <a:pPr/>
              <a:t>23</a:t>
            </a:fld>
            <a:endParaRPr lang="en-US" altLang="en-US">
              <a:latin typeface="Arial" panose="020B0604020202020204" pitchFamily="34" charset="0"/>
            </a:endParaRPr>
          </a:p>
        </p:txBody>
      </p:sp>
      <p:sp>
        <p:nvSpPr>
          <p:cNvPr id="72707" name="Rectangle 2">
            <a:extLst>
              <a:ext uri="{FF2B5EF4-FFF2-40B4-BE49-F238E27FC236}">
                <a16:creationId xmlns:a16="http://schemas.microsoft.com/office/drawing/2014/main" id="{FC21A65C-DB85-4CAC-B854-2FEA8DA917E8}"/>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0ABC4DDF-0579-47FB-9E5B-0D70B9C42F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9E6D1E6-F1A2-40D9-84AD-15BE5580F1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E10E263-0B36-4B24-9543-3A9C105AAF45}" type="slidenum">
              <a:rPr lang="en-US" altLang="en-US" smtClean="0">
                <a:latin typeface="Arial" panose="020B0604020202020204" pitchFamily="34" charset="0"/>
              </a:rPr>
              <a:pPr/>
              <a:t>24</a:t>
            </a:fld>
            <a:endParaRPr lang="en-US" altLang="en-US">
              <a:latin typeface="Arial" panose="020B0604020202020204" pitchFamily="34" charset="0"/>
            </a:endParaRPr>
          </a:p>
        </p:txBody>
      </p:sp>
      <p:sp>
        <p:nvSpPr>
          <p:cNvPr id="72707" name="Rectangle 2">
            <a:extLst>
              <a:ext uri="{FF2B5EF4-FFF2-40B4-BE49-F238E27FC236}">
                <a16:creationId xmlns:a16="http://schemas.microsoft.com/office/drawing/2014/main" id="{FC21A65C-DB85-4CAC-B854-2FEA8DA917E8}"/>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0ABC4DDF-0579-47FB-9E5B-0D70B9C42F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AAAS circulated the statement on various lists:</a:t>
            </a:r>
          </a:p>
          <a:p>
            <a:pPr eaLnBrk="1" hangingPunct="1"/>
            <a:r>
              <a:rPr lang="en-US" altLang="en-US" dirty="0">
                <a:latin typeface="Arial" panose="020B0604020202020204" pitchFamily="34" charset="0"/>
              </a:rPr>
              <a:t>From: </a:t>
            </a:r>
            <a:r>
              <a:rPr lang="en-US" altLang="en-US" dirty="0" err="1">
                <a:latin typeface="Arial" panose="020B0604020202020204" pitchFamily="34" charset="0"/>
              </a:rPr>
              <a:t>Gardenier</a:t>
            </a:r>
            <a:r>
              <a:rPr lang="en-US" altLang="en-US" dirty="0">
                <a:latin typeface="Arial" panose="020B0604020202020204" pitchFamily="34" charset="0"/>
              </a:rPr>
              <a:t>, John S.</a:t>
            </a:r>
          </a:p>
          <a:p>
            <a:pPr eaLnBrk="1" hangingPunct="1"/>
            <a:r>
              <a:rPr lang="en-US" altLang="en-US" dirty="0">
                <a:latin typeface="Arial" panose="020B0604020202020204" pitchFamily="34" charset="0"/>
              </a:rPr>
              <a:t>To: ALL-NCH07A/HYAT; ALL-NCH08A/HYAT; ALL-NCH09A/HYAT; ALL-NCH10A/HYAT; </a:t>
            </a:r>
          </a:p>
          <a:p>
            <a:pPr eaLnBrk="1" hangingPunct="1"/>
            <a:r>
              <a:rPr lang="en-US" altLang="en-US" dirty="0">
                <a:latin typeface="Arial" panose="020B0604020202020204" pitchFamily="34" charset="0"/>
              </a:rPr>
              <a:t>All-NCH11A/HYAT</a:t>
            </a:r>
          </a:p>
          <a:p>
            <a:pPr eaLnBrk="1" hangingPunct="1"/>
            <a:r>
              <a:rPr lang="en-US" altLang="en-US" dirty="0">
                <a:latin typeface="Arial" panose="020B0604020202020204" pitchFamily="34" charset="0"/>
              </a:rPr>
              <a:t>Subject: FW: FYI - work of the ACE Committee on Minority Affairs</a:t>
            </a:r>
          </a:p>
          <a:p>
            <a:pPr eaLnBrk="1" hangingPunct="1"/>
            <a:r>
              <a:rPr lang="en-US" altLang="en-US" dirty="0">
                <a:latin typeface="Arial" panose="020B0604020202020204" pitchFamily="34" charset="0"/>
              </a:rPr>
              <a:t>Date: Friday, May 26, 1995 9:34AM</a:t>
            </a:r>
          </a:p>
          <a:p>
            <a:pPr eaLnBrk="1" hangingPunct="1"/>
            <a:r>
              <a:rPr lang="en-US" altLang="en-US" dirty="0">
                <a:latin typeface="Arial" panose="020B0604020202020204" pitchFamily="34" charset="0"/>
              </a:rPr>
              <a:t>Priority: High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For those interested, the Committee on Minority Affairs of the American </a:t>
            </a:r>
          </a:p>
          <a:p>
            <a:pPr eaLnBrk="1" hangingPunct="1"/>
            <a:r>
              <a:rPr lang="en-US" altLang="en-US" dirty="0">
                <a:latin typeface="Arial" panose="020B0604020202020204" pitchFamily="34" charset="0"/>
              </a:rPr>
              <a:t>College of Epidemiology has made recommendations to the Board of Directors </a:t>
            </a:r>
          </a:p>
          <a:p>
            <a:pPr eaLnBrk="1" hangingPunct="1"/>
            <a:r>
              <a:rPr lang="en-US" altLang="en-US" dirty="0">
                <a:latin typeface="Arial" panose="020B0604020202020204" pitchFamily="34" charset="0"/>
              </a:rPr>
              <a:t>which are summarized below.  This information was provided by the American </a:t>
            </a:r>
          </a:p>
          <a:p>
            <a:pPr eaLnBrk="1" hangingPunct="1"/>
            <a:r>
              <a:rPr lang="en-US" altLang="en-US" dirty="0">
                <a:latin typeface="Arial" panose="020B0604020202020204" pitchFamily="34" charset="0"/>
              </a:rPr>
              <a:t>Association for the Advancement of Science.  John G.</a:t>
            </a:r>
          </a:p>
          <a:p>
            <a:pPr eaLnBrk="1" hangingPunct="1"/>
            <a:r>
              <a:rPr lang="en-US" altLang="en-US" dirty="0">
                <a:latin typeface="Arial" panose="020B0604020202020204" pitchFamily="34" charset="0"/>
              </a:rPr>
              <a: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Sender: AAAS Minority Perspectives on Ethics in Science and Technology</a:t>
            </a:r>
          </a:p>
          <a:p>
            <a:pPr eaLnBrk="1" hangingPunct="1"/>
            <a:r>
              <a:rPr lang="en-US" altLang="en-US" dirty="0">
                <a:latin typeface="Arial" panose="020B0604020202020204" pitchFamily="34" charset="0"/>
              </a:rPr>
              <a:t>    &lt;AAASMSP@GWUVM.BITNET&gt;</a:t>
            </a:r>
          </a:p>
          <a:p>
            <a:pPr eaLnBrk="1" hangingPunct="1"/>
            <a:r>
              <a:rPr lang="en-US" altLang="en-US" dirty="0">
                <a:latin typeface="Arial" panose="020B0604020202020204" pitchFamily="34" charset="0"/>
              </a:rPr>
              <a:t>From: AFOWLER &lt;afowler@AAAS.ORG&gt;</a:t>
            </a:r>
          </a:p>
          <a:p>
            <a:pPr eaLnBrk="1" hangingPunct="1"/>
            <a:r>
              <a:rPr lang="en-US" altLang="en-US" dirty="0">
                <a:latin typeface="Arial" panose="020B0604020202020204" pitchFamily="34" charset="0"/>
              </a:rPr>
              <a:t>Subject:      FYI - work of the ACE Committee on Minority Affairs</a:t>
            </a:r>
          </a:p>
          <a:p>
            <a:pPr eaLnBrk="1" hangingPunct="1"/>
            <a:r>
              <a:rPr lang="en-US" altLang="en-US" dirty="0">
                <a:latin typeface="Arial" panose="020B0604020202020204" pitchFamily="34" charset="0"/>
              </a:rPr>
              <a:t>X-To:         aaasmsp@gwuvm.gwu.edu</a:t>
            </a:r>
          </a:p>
          <a:p>
            <a:pPr eaLnBrk="1" hangingPunct="1"/>
            <a:r>
              <a:rPr lang="en-US" altLang="en-US" dirty="0">
                <a:latin typeface="Arial" panose="020B0604020202020204" pitchFamily="34" charset="0"/>
              </a:rPr>
              <a:t>To: Multiple recipients of list AAASMSP &lt;AAASMSP@GWUVM.BITNET&gt;</a:t>
            </a:r>
          </a:p>
          <a:p>
            <a:pPr eaLnBrk="1" hangingPunct="1"/>
            <a:r>
              <a:rPr lang="en-US" altLang="en-US" dirty="0">
                <a:latin typeface="Arial" panose="020B0604020202020204" pitchFamily="34" charset="0"/>
              </a:rPr>
              <a:t>content-length: 6234</a:t>
            </a:r>
          </a:p>
          <a:p>
            <a:pPr eaLnBrk="1" hangingPunct="1"/>
            <a:r>
              <a:rPr lang="en-US" altLang="en-US" dirty="0">
                <a:latin typeface="Arial" panose="020B0604020202020204" pitchFamily="34" charset="0"/>
              </a:rPr>
              <a:t> </a:t>
            </a:r>
          </a:p>
          <a:p>
            <a:pPr eaLnBrk="1" hangingPunct="1"/>
            <a:r>
              <a:rPr lang="en-US" altLang="en-US" dirty="0">
                <a:latin typeface="Arial" panose="020B0604020202020204" pitchFamily="34" charset="0"/>
              </a:rPr>
              <a:t> ---------------------------------------------------------------------------- </a:t>
            </a:r>
          </a:p>
          <a:p>
            <a:pPr eaLnBrk="1" hangingPunct="1"/>
            <a:r>
              <a:rPr lang="en-US" altLang="en-US" dirty="0">
                <a:latin typeface="Arial" panose="020B0604020202020204" pitchFamily="34" charset="0"/>
              </a:rPr>
              <a:t> --</a:t>
            </a:r>
          </a:p>
          <a:p>
            <a:pPr eaLnBrk="1" hangingPunct="1"/>
            <a:r>
              <a:rPr lang="en-US" altLang="en-US" dirty="0">
                <a:latin typeface="Arial" panose="020B0604020202020204" pitchFamily="34" charset="0"/>
              </a:rPr>
              <a:t>                     American College of Epidemiology</a:t>
            </a:r>
          </a:p>
          <a:p>
            <a:pPr eaLnBrk="1" hangingPunct="1"/>
            <a:r>
              <a:rPr lang="en-US" altLang="en-US" dirty="0">
                <a:latin typeface="Arial" panose="020B0604020202020204" pitchFamily="34" charset="0"/>
              </a:rPr>
              <a:t>                       Committee on Minority Affairs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Policy Recommendations approved by the ACE Board of Directors</a:t>
            </a:r>
          </a:p>
          <a:p>
            <a:pPr eaLnBrk="1" hangingPunct="1"/>
            <a:r>
              <a:rPr lang="en-US" altLang="en-US" dirty="0">
                <a:latin typeface="Arial" panose="020B0604020202020204" pitchFamily="34" charset="0"/>
              </a:rPr>
              <a:t>                      at their March 6, 1994 meeting</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84349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3D9F7EF-305F-4AA9-8197-22CA1551B2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F106D49-ABCB-4DFE-886D-5C7FE4194C17}"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56323" name="Rectangle 2">
            <a:extLst>
              <a:ext uri="{FF2B5EF4-FFF2-40B4-BE49-F238E27FC236}">
                <a16:creationId xmlns:a16="http://schemas.microsoft.com/office/drawing/2014/main" id="{CAB90C18-3A1F-4AB2-A6E7-4708E429F376}"/>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7A07BFAB-CD59-458E-B9FA-F43B33A657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“Healthy People 2010 is designed to achieve two overarching goals: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Goal 1: Increase Quality and Years of Healthy Life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The first goal of Healthy People 2010 is to help individuals of all ages increase life expectancy and improve their quality of life.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Goal 2: Eliminate Health Disparities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The second goal of Healthy People 2010 is to eliminate health disparities among different segments of the population.”</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http://www.healthypeople.gov/2010/About/goals.htm</a:t>
            </a:r>
          </a:p>
        </p:txBody>
      </p:sp>
    </p:spTree>
    <p:extLst>
      <p:ext uri="{BB962C8B-B14F-4D97-AF65-F5344CB8AC3E}">
        <p14:creationId xmlns:p14="http://schemas.microsoft.com/office/powerpoint/2010/main" val="2264845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sampling from the first 200 “hits” for a search for “health disparities”</a:t>
            </a:r>
          </a:p>
          <a:p>
            <a:r>
              <a:rPr lang="en-US" u="sng" dirty="0">
                <a:hlinkClick r:id="rId3"/>
              </a:rPr>
              <a:t>https://www.nap.edu/catalog/10186/the-right-thing-to-do-the-smart-thing-to-do</a:t>
            </a:r>
            <a:endParaRPr lang="en-US" dirty="0"/>
          </a:p>
          <a:p>
            <a:r>
              <a:rPr lang="en-US" u="sng" dirty="0">
                <a:hlinkClick r:id="rId4"/>
              </a:rPr>
              <a:t>https://www.nap.edu/catalog/10512/guidance-for-the-national-healthcare-disparities-report</a:t>
            </a:r>
            <a:endParaRPr lang="en-US" dirty="0"/>
          </a:p>
          <a:p>
            <a:r>
              <a:rPr lang="en-US" u="sng" dirty="0">
                <a:hlinkClick r:id="rId5"/>
              </a:rPr>
              <a:t>https://www.nap.edu/catalog/10833/improving-racial-and-ethnic-data-on-health-report-of-a</a:t>
            </a:r>
            <a:endParaRPr lang="en-US" dirty="0"/>
          </a:p>
          <a:p>
            <a:r>
              <a:rPr lang="en-US" u="sng" dirty="0">
                <a:hlinkClick r:id="rId6"/>
              </a:rPr>
              <a:t>https://www.nap.edu/catalog/9939/promoting-health-intervention-strategies-from-social-and-behavioral-research</a:t>
            </a:r>
            <a:endParaRPr lang="en-US" dirty="0"/>
          </a:p>
          <a:p>
            <a:r>
              <a:rPr lang="en-US" u="sng" dirty="0">
                <a:hlinkClick r:id="rId7"/>
              </a:rPr>
              <a:t>https://www.nap.edu/catalog/6034/toward-environmental-justice-research-education-and-health-policy-needs</a:t>
            </a:r>
            <a:endParaRPr lang="en-US" dirty="0"/>
          </a:p>
          <a:p>
            <a:r>
              <a:rPr lang="en-US" u="sng" dirty="0">
                <a:hlinkClick r:id="rId8"/>
              </a:rPr>
              <a:t>https://www.nap.edu/catalog/6259/leading-health-indicators-for-healthy-people-2010-first-interim-report</a:t>
            </a:r>
            <a:endParaRPr lang="en-US" dirty="0"/>
          </a:p>
          <a:p>
            <a:r>
              <a:rPr lang="en-US" u="sng" dirty="0">
                <a:hlinkClick r:id="rId9"/>
              </a:rPr>
              <a:t>https://www.nap.edu/catalog/23541/advancing-the-science-to-improve-population-health-proceedings-of-a</a:t>
            </a:r>
            <a:endParaRPr lang="en-US" dirty="0"/>
          </a:p>
          <a:p>
            <a:r>
              <a:rPr lang="en-US" u="sng" dirty="0">
                <a:hlinkClick r:id="rId10"/>
              </a:rPr>
              <a:t>https://www.nap.edu/catalog/24824/lessons-learned-from-diverse-efforts-to-change-social-norms-and-opportunities-and-strategies-to-promote-behavior-change-in-behavioral-health</a:t>
            </a:r>
            <a:endParaRPr lang="en-US" dirty="0"/>
          </a:p>
          <a:p>
            <a:r>
              <a:rPr lang="en-US" u="sng" dirty="0">
                <a:hlinkClick r:id="rId11"/>
              </a:rPr>
              <a:t>https://www.nap.edu/catalog/10885/in-the-nations-compelling-interest-ensuring-diversity-in-the-health</a:t>
            </a:r>
            <a:endParaRPr lang="en-US" dirty="0"/>
          </a:p>
          <a:p>
            <a:r>
              <a:rPr lang="en-US" u="sng" dirty="0">
                <a:hlinkClick r:id="rId12"/>
              </a:rPr>
              <a:t>https://www.nap.edu/catalog/11329/assessment-of-nih-minority-research-and-training-programs-phase-3</a:t>
            </a:r>
            <a:endParaRPr lang="en-US" dirty="0"/>
          </a:p>
          <a:p>
            <a:r>
              <a:rPr lang="en-US" u="sng" dirty="0">
                <a:hlinkClick r:id="rId13"/>
              </a:rPr>
              <a:t>https://www.nap.edu/catalog/10979/eliminating-health-disparities-measurement-and-data-needs</a:t>
            </a:r>
            <a:endParaRPr lang="en-US" dirty="0"/>
          </a:p>
          <a:p>
            <a:r>
              <a:rPr lang="en-US" u="sng" dirty="0">
                <a:hlinkClick r:id="rId14"/>
              </a:rPr>
              <a:t>https://www.nap.edu/catalog/13383/how-far-have-we-come-in-reducing-health-disparities-progress</a:t>
            </a:r>
            <a:endParaRPr lang="en-US" dirty="0"/>
          </a:p>
          <a:p>
            <a:r>
              <a:rPr lang="en-US" u="sng" dirty="0">
                <a:hlinkClick r:id="rId15"/>
              </a:rPr>
              <a:t>https://www.nap.edu/catalog/12154/challenges-and-successes-in-reducing-health-disparities-workshop-summary</a:t>
            </a:r>
            <a:endParaRPr lang="en-US" dirty="0"/>
          </a:p>
          <a:p>
            <a:r>
              <a:rPr lang="en-US" u="sng" dirty="0">
                <a:hlinkClick r:id="rId16"/>
              </a:rPr>
              <a:t>https://www.nap.edu/catalog/11602/examining-the-health-disparities-research-plan-of-the-national-institutes-of-health</a:t>
            </a:r>
            <a:endParaRPr lang="en-US" dirty="0"/>
          </a:p>
          <a:p>
            <a:r>
              <a:rPr lang="en-US" u="sng" dirty="0">
                <a:hlinkClick r:id="rId17"/>
              </a:rPr>
              <a:t>https://www.nap.edu/catalog/10260/unequal-treatment-confronting-racial-and-ethnic-disparities-in-health-care</a:t>
            </a:r>
            <a:endParaRPr lang="en-US" dirty="0"/>
          </a:p>
          <a:p>
            <a:r>
              <a:rPr lang="en-US" u="sng" dirty="0">
                <a:hlinkClick r:id="rId18"/>
              </a:rPr>
              <a:t>https://www.nap.edu/catalog/24624/communities-in-action-pathways-to-health-equity</a:t>
            </a:r>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26</a:t>
            </a:fld>
            <a:endParaRPr lang="en-US" altLang="en-US"/>
          </a:p>
        </p:txBody>
      </p:sp>
    </p:spTree>
    <p:extLst>
      <p:ext uri="{BB962C8B-B14F-4D97-AF65-F5344CB8AC3E}">
        <p14:creationId xmlns:p14="http://schemas.microsoft.com/office/powerpoint/2010/main" val="2942389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Source for quote: </a:t>
            </a:r>
            <a:r>
              <a:rPr lang="en-US" altLang="en-US" dirty="0">
                <a:latin typeface="Arial" panose="020B0604020202020204" pitchFamily="34" charset="0"/>
              </a:rPr>
              <a:t>NIH Strategic Research Plan and Budget to Reduce and Ultimately Eliminate Health Disparities: </a:t>
            </a:r>
            <a:r>
              <a:rPr lang="en-US" altLang="en-US" dirty="0" err="1">
                <a:latin typeface="Arial" panose="020B0604020202020204" pitchFamily="34" charset="0"/>
              </a:rPr>
              <a:t>Foreward</a:t>
            </a:r>
            <a:r>
              <a:rPr lang="en-US" altLang="en-US" dirty="0">
                <a:latin typeface="Arial" panose="020B0604020202020204" pitchFamily="34" charset="0"/>
              </a:rPr>
              <a:t>. </a:t>
            </a:r>
            <a:r>
              <a:rPr lang="en-US" dirty="0"/>
              <a:t>(see TranslatingEpidIntoActionOnDisparities-201209.ppt</a:t>
            </a:r>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27</a:t>
            </a:fld>
            <a:endParaRPr lang="en-US" altLang="en-US"/>
          </a:p>
        </p:txBody>
      </p:sp>
    </p:spTree>
    <p:extLst>
      <p:ext uri="{BB962C8B-B14F-4D97-AF65-F5344CB8AC3E}">
        <p14:creationId xmlns:p14="http://schemas.microsoft.com/office/powerpoint/2010/main" val="706299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28</a:t>
            </a:fld>
            <a:endParaRPr lang="en-US" altLang="en-US"/>
          </a:p>
        </p:txBody>
      </p:sp>
    </p:spTree>
    <p:extLst>
      <p:ext uri="{BB962C8B-B14F-4D97-AF65-F5344CB8AC3E}">
        <p14:creationId xmlns:p14="http://schemas.microsoft.com/office/powerpoint/2010/main" val="3373758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Selected from the first 200 “hits” for a search for “health disparities”</a:t>
            </a:r>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29</a:t>
            </a:fld>
            <a:endParaRPr lang="en-US" altLang="en-US"/>
          </a:p>
        </p:txBody>
      </p:sp>
    </p:spTree>
    <p:extLst>
      <p:ext uri="{BB962C8B-B14F-4D97-AF65-F5344CB8AC3E}">
        <p14:creationId xmlns:p14="http://schemas.microsoft.com/office/powerpoint/2010/main" val="370806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a:t>
            </a:fld>
            <a:endParaRPr lang="en-US" altLang="en-US"/>
          </a:p>
        </p:txBody>
      </p:sp>
    </p:spTree>
    <p:extLst>
      <p:ext uri="{BB962C8B-B14F-4D97-AF65-F5344CB8AC3E}">
        <p14:creationId xmlns:p14="http://schemas.microsoft.com/office/powerpoint/2010/main" val="3209154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34111ED5-D022-4FA9-879E-D88542766E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C7436EA-8B37-4285-91DE-C672C0A86D56}" type="slidenum">
              <a:rPr lang="en-US" altLang="en-US">
                <a:latin typeface="Arial" panose="020B0604020202020204" pitchFamily="34" charset="0"/>
              </a:rPr>
              <a:pPr/>
              <a:t>30</a:t>
            </a:fld>
            <a:endParaRPr lang="en-US" altLang="en-US">
              <a:latin typeface="Arial" panose="020B0604020202020204" pitchFamily="34" charset="0"/>
            </a:endParaRPr>
          </a:p>
        </p:txBody>
      </p:sp>
      <p:sp>
        <p:nvSpPr>
          <p:cNvPr id="64515" name="Rectangle 2">
            <a:extLst>
              <a:ext uri="{FF2B5EF4-FFF2-40B4-BE49-F238E27FC236}">
                <a16:creationId xmlns:a16="http://schemas.microsoft.com/office/drawing/2014/main" id="{4B4F5BCE-4002-43A4-A66B-ABA84CAAD45C}"/>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32C3BD76-4947-47BE-8A36-07E354CDA2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Healthy People 2010 Final Review</a:t>
            </a:r>
          </a:p>
          <a:p>
            <a:pPr eaLnBrk="1" hangingPunct="1"/>
            <a:r>
              <a:rPr lang="en-US" altLang="en-US">
                <a:latin typeface="Arial" panose="020B0604020202020204" pitchFamily="34" charset="0"/>
              </a:rPr>
              <a:t>Executive Summary Page ES-26</a:t>
            </a:r>
          </a:p>
          <a:p>
            <a:pPr eaLnBrk="1" hangingPunct="1"/>
            <a:r>
              <a:rPr lang="en-US" altLang="en-US">
                <a:latin typeface="Arial" panose="020B0604020202020204" pitchFamily="34" charset="0"/>
              </a:rPr>
              <a:t>Figure ES-8. Changes in Health Disparities from the Baseline to the Most Recent Time Points by Population Characteristic</a:t>
            </a:r>
          </a:p>
          <a:p>
            <a:pPr eaLnBrk="1" hangingPunct="1"/>
            <a:r>
              <a:rPr lang="en-US" altLang="en-US">
                <a:latin typeface="Arial" panose="020B0604020202020204" pitchFamily="34" charset="0"/>
              </a:rPr>
              <a:t>NOTES: Changes in disparity from the baseline to the most recent time points are only shown when they could be assessed. Changes could not be assessed for 54, 82, 4, 3, 10, and 17 objectives by race/ethnicity, sex, education, income, geographic location, and disability status, respectively. “No change” includes: changes of less than 10 percentage points, regardless of statistical significance; and all changes that were not statistically significant, when estimates of variability were available. See Technical Appendix.</a:t>
            </a:r>
          </a:p>
          <a:p>
            <a:pPr eaLnBrk="1" hangingPunct="1"/>
            <a:r>
              <a:rPr lang="en-US" altLang="en-US">
                <a:latin typeface="Arial" panose="020B0604020202020204" pitchFamily="34" charset="0"/>
              </a:rPr>
              <a:t>* Number of objectives with changes in the summary index as a measure of disparity. Health disparities by income were not included for Focus Area 19 due to data limitations.</a:t>
            </a:r>
          </a:p>
          <a:p>
            <a:pPr eaLnBrk="1" hangingPunct="1"/>
            <a:r>
              <a:rPr lang="en-US" altLang="en-US">
                <a:latin typeface="Arial" panose="020B0604020202020204" pitchFamily="34" charset="0"/>
              </a:rPr>
              <a:t>http://www.cdc.gov/nchs/data/hpdata2010/hp2010_final_review_executive_summary.pdf</a:t>
            </a:r>
          </a:p>
          <a:p>
            <a:pPr eaLnBrk="1" hangingPunct="1"/>
            <a:r>
              <a:rPr lang="en-US" altLang="en-US">
                <a:latin typeface="Arial" panose="020B0604020202020204" pitchFamily="34" charset="0"/>
              </a:rPr>
              <a:t>See also Technical Appendix: http://www.cdc.gov/nchs/data/hpdata2010/hp2010_final_review_technical_appendix.pdf</a:t>
            </a:r>
          </a:p>
        </p:txBody>
      </p:sp>
    </p:spTree>
    <p:extLst>
      <p:ext uri="{BB962C8B-B14F-4D97-AF65-F5344CB8AC3E}">
        <p14:creationId xmlns:p14="http://schemas.microsoft.com/office/powerpoint/2010/main" val="3577307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Selected from the first 200 “hits” for a search for “health disparities”</a:t>
            </a:r>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31</a:t>
            </a:fld>
            <a:endParaRPr lang="en-US" altLang="en-US"/>
          </a:p>
        </p:txBody>
      </p:sp>
    </p:spTree>
    <p:extLst>
      <p:ext uri="{BB962C8B-B14F-4D97-AF65-F5344CB8AC3E}">
        <p14:creationId xmlns:p14="http://schemas.microsoft.com/office/powerpoint/2010/main" val="40023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32</a:t>
            </a:fld>
            <a:endParaRPr lang="en-US" altLang="en-US"/>
          </a:p>
        </p:txBody>
      </p:sp>
    </p:spTree>
    <p:extLst>
      <p:ext uri="{BB962C8B-B14F-4D97-AF65-F5344CB8AC3E}">
        <p14:creationId xmlns:p14="http://schemas.microsoft.com/office/powerpoint/2010/main" val="3100302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33</a:t>
            </a:fld>
            <a:endParaRPr lang="en-US" altLang="en-US"/>
          </a:p>
        </p:txBody>
      </p:sp>
    </p:spTree>
    <p:extLst>
      <p:ext uri="{BB962C8B-B14F-4D97-AF65-F5344CB8AC3E}">
        <p14:creationId xmlns:p14="http://schemas.microsoft.com/office/powerpoint/2010/main" val="3663323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34</a:t>
            </a:fld>
            <a:endParaRPr lang="en-US" altLang="en-US"/>
          </a:p>
        </p:txBody>
      </p:sp>
    </p:spTree>
    <p:extLst>
      <p:ext uri="{BB962C8B-B14F-4D97-AF65-F5344CB8AC3E}">
        <p14:creationId xmlns:p14="http://schemas.microsoft.com/office/powerpoint/2010/main" val="1900465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35</a:t>
            </a:fld>
            <a:endParaRPr lang="en-US" altLang="en-US"/>
          </a:p>
        </p:txBody>
      </p:sp>
    </p:spTree>
    <p:extLst>
      <p:ext uri="{BB962C8B-B14F-4D97-AF65-F5344CB8AC3E}">
        <p14:creationId xmlns:p14="http://schemas.microsoft.com/office/powerpoint/2010/main" val="3517171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B38BA-41BF-4AC2-9038-0E69EC2BA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687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DD73C98-6313-46ED-B72A-8D1A75DD7010}"/>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FD153220-3171-4AA1-BBE5-3D65D0EB11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Slides: </a:t>
            </a:r>
            <a:r>
              <a:rPr lang="en-US" altLang="en-US" dirty="0">
                <a:latin typeface="Arial" panose="020B0604020202020204" pitchFamily="34" charset="0"/>
                <a:hlinkClick r:id="rId3"/>
              </a:rPr>
              <a:t>https://sakai.unc.edu/access/content/user/vschoenb/Public%20Library/People/People/Victor%20Schoenbach/Presentations/SocialEPIDseminar20160824live.pptx</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Audio (40 minutes):</a:t>
            </a:r>
          </a:p>
          <a:p>
            <a:r>
              <a:rPr lang="en-US" altLang="en-US" dirty="0">
                <a:latin typeface="Arial" panose="020B0604020202020204" pitchFamily="34" charset="0"/>
                <a:hlinkClick r:id="rId4"/>
              </a:rPr>
              <a:t>https://sakai.unc.edu/access/content/user/vschoenb/Public%20Library/People/People/Victor%20Schoenbach/Presentations/SocialEPIDseminar-20160824noQuestions.mp3</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3668" name="Slide Number Placeholder 3">
            <a:extLst>
              <a:ext uri="{FF2B5EF4-FFF2-40B4-BE49-F238E27FC236}">
                <a16:creationId xmlns:a16="http://schemas.microsoft.com/office/drawing/2014/main" id="{8753C800-2E38-4828-81B9-C7AE1A153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F881F7D-CA15-4064-8E7A-343392D77167}" type="slidenum">
              <a:rPr lang="en-US" altLang="en-US" smtClean="0">
                <a:latin typeface="Arial" panose="020B0604020202020204" pitchFamily="34" charset="0"/>
              </a:rPr>
              <a:pPr/>
              <a:t>37</a:t>
            </a:fld>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38</a:t>
            </a:fld>
            <a:endParaRPr lang="en-US" altLang="en-US"/>
          </a:p>
        </p:txBody>
      </p:sp>
    </p:spTree>
    <p:extLst>
      <p:ext uri="{BB962C8B-B14F-4D97-AF65-F5344CB8AC3E}">
        <p14:creationId xmlns:p14="http://schemas.microsoft.com/office/powerpoint/2010/main" val="2640360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39</a:t>
            </a:fld>
            <a:endParaRPr lang="en-US" altLang="en-US"/>
          </a:p>
        </p:txBody>
      </p:sp>
    </p:spTree>
    <p:extLst>
      <p:ext uri="{BB962C8B-B14F-4D97-AF65-F5344CB8AC3E}">
        <p14:creationId xmlns:p14="http://schemas.microsoft.com/office/powerpoint/2010/main" val="240724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a:t>
            </a:fld>
            <a:endParaRPr lang="en-US" altLang="en-US"/>
          </a:p>
        </p:txBody>
      </p:sp>
    </p:spTree>
    <p:extLst>
      <p:ext uri="{BB962C8B-B14F-4D97-AF65-F5344CB8AC3E}">
        <p14:creationId xmlns:p14="http://schemas.microsoft.com/office/powerpoint/2010/main" val="2726010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40</a:t>
            </a:fld>
            <a:endParaRPr lang="en-US" altLang="en-US"/>
          </a:p>
        </p:txBody>
      </p:sp>
    </p:spTree>
    <p:extLst>
      <p:ext uri="{BB962C8B-B14F-4D97-AF65-F5344CB8AC3E}">
        <p14:creationId xmlns:p14="http://schemas.microsoft.com/office/powerpoint/2010/main" val="464816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41</a:t>
            </a:fld>
            <a:endParaRPr lang="en-US" altLang="en-US"/>
          </a:p>
        </p:txBody>
      </p:sp>
    </p:spTree>
    <p:extLst>
      <p:ext uri="{BB962C8B-B14F-4D97-AF65-F5344CB8AC3E}">
        <p14:creationId xmlns:p14="http://schemas.microsoft.com/office/powerpoint/2010/main" val="1143321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42</a:t>
            </a:fld>
            <a:endParaRPr lang="en-US" altLang="en-US"/>
          </a:p>
        </p:txBody>
      </p:sp>
    </p:spTree>
    <p:extLst>
      <p:ext uri="{BB962C8B-B14F-4D97-AF65-F5344CB8AC3E}">
        <p14:creationId xmlns:p14="http://schemas.microsoft.com/office/powerpoint/2010/main" val="3914353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43</a:t>
            </a:fld>
            <a:endParaRPr lang="en-US" altLang="en-US"/>
          </a:p>
        </p:txBody>
      </p:sp>
    </p:spTree>
    <p:extLst>
      <p:ext uri="{BB962C8B-B14F-4D97-AF65-F5344CB8AC3E}">
        <p14:creationId xmlns:p14="http://schemas.microsoft.com/office/powerpoint/2010/main" val="2662175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44</a:t>
            </a:fld>
            <a:endParaRPr lang="en-US" altLang="en-US"/>
          </a:p>
        </p:txBody>
      </p:sp>
    </p:spTree>
    <p:extLst>
      <p:ext uri="{BB962C8B-B14F-4D97-AF65-F5344CB8AC3E}">
        <p14:creationId xmlns:p14="http://schemas.microsoft.com/office/powerpoint/2010/main" val="3016471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45</a:t>
            </a:fld>
            <a:endParaRPr lang="en-US" altLang="en-US"/>
          </a:p>
        </p:txBody>
      </p:sp>
    </p:spTree>
    <p:extLst>
      <p:ext uri="{BB962C8B-B14F-4D97-AF65-F5344CB8AC3E}">
        <p14:creationId xmlns:p14="http://schemas.microsoft.com/office/powerpoint/2010/main" val="3477371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46</a:t>
            </a:fld>
            <a:endParaRPr lang="en-US" altLang="en-US"/>
          </a:p>
        </p:txBody>
      </p:sp>
    </p:spTree>
    <p:extLst>
      <p:ext uri="{BB962C8B-B14F-4D97-AF65-F5344CB8AC3E}">
        <p14:creationId xmlns:p14="http://schemas.microsoft.com/office/powerpoint/2010/main" val="30196058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47</a:t>
            </a:fld>
            <a:endParaRPr lang="en-US" altLang="en-US"/>
          </a:p>
        </p:txBody>
      </p:sp>
    </p:spTree>
    <p:extLst>
      <p:ext uri="{BB962C8B-B14F-4D97-AF65-F5344CB8AC3E}">
        <p14:creationId xmlns:p14="http://schemas.microsoft.com/office/powerpoint/2010/main" val="1459376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48</a:t>
            </a:fld>
            <a:endParaRPr lang="en-US" altLang="en-US"/>
          </a:p>
        </p:txBody>
      </p:sp>
    </p:spTree>
    <p:extLst>
      <p:ext uri="{BB962C8B-B14F-4D97-AF65-F5344CB8AC3E}">
        <p14:creationId xmlns:p14="http://schemas.microsoft.com/office/powerpoint/2010/main" val="1523754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49</a:t>
            </a:fld>
            <a:endParaRPr lang="en-US" altLang="en-US"/>
          </a:p>
        </p:txBody>
      </p:sp>
    </p:spTree>
    <p:extLst>
      <p:ext uri="{BB962C8B-B14F-4D97-AF65-F5344CB8AC3E}">
        <p14:creationId xmlns:p14="http://schemas.microsoft.com/office/powerpoint/2010/main" val="416519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3A39CDC-0AF4-41AB-9B79-74AC3C1FA014}"/>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7F6EFE68-2A33-47EA-89CD-EEAA006775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latin typeface="Arial" panose="020B0604020202020204" pitchFamily="34" charset="0"/>
                <a:ea typeface="ＭＳ Ｐゴシック" panose="020B0600070205080204" pitchFamily="34" charset="-128"/>
              </a:rPr>
              <a:t>From Bill Jenkins</a:t>
            </a:r>
          </a:p>
        </p:txBody>
      </p:sp>
      <p:sp>
        <p:nvSpPr>
          <p:cNvPr id="14340" name="Slide Number Placeholder 3">
            <a:extLst>
              <a:ext uri="{FF2B5EF4-FFF2-40B4-BE49-F238E27FC236}">
                <a16:creationId xmlns:a16="http://schemas.microsoft.com/office/drawing/2014/main" id="{5955DC27-741B-4F90-B83C-359B1881D5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B93219B-8739-44E0-B17F-825795D1F80F}" type="slidenum">
              <a:rPr lang="en-US" altLang="en-US" smtClean="0">
                <a:latin typeface="Times New Roman" panose="02020603050405020304" pitchFamily="18" charset="0"/>
                <a:ea typeface="ＭＳ Ｐゴシック" panose="020B0600070205080204" pitchFamily="34" charset="-128"/>
              </a:rPr>
              <a:pPr/>
              <a:t>5</a:t>
            </a:fld>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04601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50</a:t>
            </a:fld>
            <a:endParaRPr lang="en-US" altLang="en-US"/>
          </a:p>
        </p:txBody>
      </p:sp>
    </p:spTree>
    <p:extLst>
      <p:ext uri="{BB962C8B-B14F-4D97-AF65-F5344CB8AC3E}">
        <p14:creationId xmlns:p14="http://schemas.microsoft.com/office/powerpoint/2010/main" val="1269204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51</a:t>
            </a:fld>
            <a:endParaRPr lang="en-US" altLang="en-US"/>
          </a:p>
        </p:txBody>
      </p:sp>
    </p:spTree>
    <p:extLst>
      <p:ext uri="{BB962C8B-B14F-4D97-AF65-F5344CB8AC3E}">
        <p14:creationId xmlns:p14="http://schemas.microsoft.com/office/powerpoint/2010/main" val="3112899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52</a:t>
            </a:fld>
            <a:endParaRPr lang="en-US" altLang="en-US"/>
          </a:p>
        </p:txBody>
      </p:sp>
    </p:spTree>
    <p:extLst>
      <p:ext uri="{BB962C8B-B14F-4D97-AF65-F5344CB8AC3E}">
        <p14:creationId xmlns:p14="http://schemas.microsoft.com/office/powerpoint/2010/main" val="20208018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a:hlinkClick r:id="rId3" tooltip="Tom Leonard"/>
              </a:rPr>
              <a:t>Tom Leonard</a:t>
            </a:r>
            <a:r>
              <a:rPr lang="de-DE" dirty="0"/>
              <a:t>, </a:t>
            </a:r>
            <a:r>
              <a:rPr lang="de-DE" i="1" dirty="0"/>
              <a:t>The Telegraph</a:t>
            </a:r>
            <a:r>
              <a:rPr lang="de-DE" dirty="0"/>
              <a:t>, 06 Aug 2010</a:t>
            </a:r>
          </a:p>
          <a:p>
            <a:endParaRPr lang="en-US" altLang="en-US" dirty="0">
              <a:latin typeface="Arial" panose="020B0604020202020204" pitchFamily="34" charset="0"/>
            </a:endParaRPr>
          </a:p>
          <a:p>
            <a:r>
              <a:rPr lang="en-US" altLang="en-US" dirty="0">
                <a:latin typeface="Arial" panose="020B0604020202020204" pitchFamily="34" charset="0"/>
              </a:rPr>
              <a:t>http://www.telegraph.co.uk/news/worldnews/northamerica/usa/7929657/The-dinner-that-cost-Bill-Gates-Warren-Buffett-and-other-celebrities-billions.html</a:t>
            </a: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53</a:t>
            </a:fld>
            <a:endParaRPr lang="en-US" altLang="en-US">
              <a:latin typeface="Arial" panose="020B0604020202020204" pitchFamily="34" charset="0"/>
            </a:endParaRPr>
          </a:p>
        </p:txBody>
      </p:sp>
    </p:spTree>
    <p:extLst>
      <p:ext uri="{BB962C8B-B14F-4D97-AF65-F5344CB8AC3E}">
        <p14:creationId xmlns:p14="http://schemas.microsoft.com/office/powerpoint/2010/main" val="2004298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6247D573-0EB7-43DC-84B0-86B946B2BDE0}"/>
              </a:ext>
            </a:extLst>
          </p:cNvPr>
          <p:cNvSpPr>
            <a:spLocks noGrp="1" noRot="1" noChangeAspect="1" noChangeArrowheads="1" noTextEdit="1"/>
          </p:cNvSpPr>
          <p:nvPr>
            <p:ph type="sldImg"/>
          </p:nvPr>
        </p:nvSpPr>
        <p:spPr>
          <a:ln/>
        </p:spPr>
      </p:sp>
      <p:sp>
        <p:nvSpPr>
          <p:cNvPr id="191491" name="Notes Placeholder 2">
            <a:extLst>
              <a:ext uri="{FF2B5EF4-FFF2-40B4-BE49-F238E27FC236}">
                <a16:creationId xmlns:a16="http://schemas.microsoft.com/office/drawing/2014/main" id="{6C127135-4866-475C-9482-6DECCAADD6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EFF1E3D6-6F16-4C27-8CBF-9A609BBD27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6CA2CEA-83A1-470C-BE91-33E0C92B7FA4}" type="slidenum">
              <a:rPr lang="en-US" altLang="en-US" smtClean="0">
                <a:latin typeface="Arial" panose="020B0604020202020204" pitchFamily="34" charset="0"/>
              </a:rPr>
              <a:pPr/>
              <a:t>54</a:t>
            </a:fld>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3BFFF846-F863-4316-9D2E-AA4663974D30}"/>
              </a:ext>
            </a:extLst>
          </p:cNvPr>
          <p:cNvSpPr>
            <a:spLocks noGrp="1" noRot="1" noChangeAspect="1" noChangeArrowheads="1" noTextEdit="1"/>
          </p:cNvSpPr>
          <p:nvPr>
            <p:ph type="sldImg"/>
          </p:nvPr>
        </p:nvSpPr>
        <p:spPr>
          <a:ln/>
        </p:spPr>
      </p:sp>
      <p:sp>
        <p:nvSpPr>
          <p:cNvPr id="189443" name="Notes Placeholder 2">
            <a:extLst>
              <a:ext uri="{FF2B5EF4-FFF2-40B4-BE49-F238E27FC236}">
                <a16:creationId xmlns:a16="http://schemas.microsoft.com/office/drawing/2014/main" id="{36F58D0B-BC53-44D1-9A83-A8B21F5860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Downloaded 9/10/2010</a:t>
            </a:r>
          </a:p>
          <a:p>
            <a:endParaRPr lang="en-US" altLang="en-US">
              <a:latin typeface="Arial" panose="020B0604020202020204" pitchFamily="34" charset="0"/>
            </a:endParaRPr>
          </a:p>
        </p:txBody>
      </p:sp>
      <p:sp>
        <p:nvSpPr>
          <p:cNvPr id="189444" name="Slide Number Placeholder 3">
            <a:extLst>
              <a:ext uri="{FF2B5EF4-FFF2-40B4-BE49-F238E27FC236}">
                <a16:creationId xmlns:a16="http://schemas.microsoft.com/office/drawing/2014/main" id="{81DBF435-C05B-4174-B381-D18B313095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F33BBBF-A09E-43C7-A2C3-5D882517F2CA}" type="slidenum">
              <a:rPr lang="en-US" altLang="en-US" smtClean="0">
                <a:latin typeface="Arial" panose="020B0604020202020204" pitchFamily="34" charset="0"/>
              </a:rPr>
              <a:pPr/>
              <a:t>55</a:t>
            </a:fld>
            <a:endParaRPr lang="en-US" altLang="en-US">
              <a:latin typeface="Arial" panose="020B0604020202020204" pitchFamily="34" charset="0"/>
            </a:endParaRPr>
          </a:p>
        </p:txBody>
      </p:sp>
    </p:spTree>
    <p:extLst>
      <p:ext uri="{BB962C8B-B14F-4D97-AF65-F5344CB8AC3E}">
        <p14:creationId xmlns:p14="http://schemas.microsoft.com/office/powerpoint/2010/main" val="40092851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56</a:t>
            </a:fld>
            <a:endParaRPr lang="en-US" altLang="en-US"/>
          </a:p>
        </p:txBody>
      </p:sp>
    </p:spTree>
    <p:extLst>
      <p:ext uri="{BB962C8B-B14F-4D97-AF65-F5344CB8AC3E}">
        <p14:creationId xmlns:p14="http://schemas.microsoft.com/office/powerpoint/2010/main" val="3487820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57</a:t>
            </a:fld>
            <a:endParaRPr lang="en-US" altLang="en-US"/>
          </a:p>
        </p:txBody>
      </p:sp>
    </p:spTree>
    <p:extLst>
      <p:ext uri="{BB962C8B-B14F-4D97-AF65-F5344CB8AC3E}">
        <p14:creationId xmlns:p14="http://schemas.microsoft.com/office/powerpoint/2010/main" val="12169673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58</a:t>
            </a:fld>
            <a:endParaRPr lang="en-US" altLang="en-US"/>
          </a:p>
        </p:txBody>
      </p:sp>
    </p:spTree>
    <p:extLst>
      <p:ext uri="{BB962C8B-B14F-4D97-AF65-F5344CB8AC3E}">
        <p14:creationId xmlns:p14="http://schemas.microsoft.com/office/powerpoint/2010/main" val="1527110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073CFC0-26CB-4A96-8910-B6F3A144BCA3}"/>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E6656408-FB83-4A00-BBBE-17857CE0B5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latin typeface="Arial" panose="020B0604020202020204" pitchFamily="34" charset="0"/>
                <a:ea typeface="ＭＳ Ｐゴシック" panose="020B0600070205080204" pitchFamily="34" charset="-128"/>
              </a:rPr>
              <a:t>From Bill Jenkins</a:t>
            </a:r>
          </a:p>
          <a:p>
            <a:endParaRPr lang="en-US" altLang="en-US">
              <a:latin typeface="Arial" panose="020B0604020202020204" pitchFamily="34" charset="0"/>
              <a:ea typeface="ＭＳ Ｐゴシック" panose="020B0600070205080204" pitchFamily="34" charset="-128"/>
            </a:endParaRPr>
          </a:p>
        </p:txBody>
      </p:sp>
      <p:sp>
        <p:nvSpPr>
          <p:cNvPr id="16388" name="Slide Number Placeholder 3">
            <a:extLst>
              <a:ext uri="{FF2B5EF4-FFF2-40B4-BE49-F238E27FC236}">
                <a16:creationId xmlns:a16="http://schemas.microsoft.com/office/drawing/2014/main" id="{A3EF9A18-1C2F-4C23-BE10-EB8B522446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A27236B-6F60-4484-95CD-381A56D98BA6}" type="slidenum">
              <a:rPr lang="en-US" altLang="en-US" smtClean="0">
                <a:latin typeface="Times New Roman" panose="02020603050405020304" pitchFamily="18" charset="0"/>
                <a:ea typeface="ＭＳ Ｐゴシック" panose="020B0600070205080204" pitchFamily="34" charset="-128"/>
              </a:rPr>
              <a:pPr/>
              <a:t>6</a:t>
            </a:fld>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70721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92205DE-9321-4EED-8311-75D67EDEDFFA}"/>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3B10A10A-43B7-4300-8F18-87708FA3CC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latin typeface="Arial" panose="020B0604020202020204" pitchFamily="34" charset="0"/>
                <a:ea typeface="ＭＳ Ｐゴシック" panose="020B0600070205080204" pitchFamily="34" charset="-128"/>
              </a:rPr>
              <a:t>From Bill Jenkins</a:t>
            </a:r>
          </a:p>
          <a:p>
            <a:endParaRPr lang="en-US" altLang="en-US">
              <a:latin typeface="Arial" panose="020B0604020202020204" pitchFamily="34" charset="0"/>
              <a:ea typeface="ＭＳ Ｐゴシック" panose="020B0600070205080204" pitchFamily="34" charset="-128"/>
            </a:endParaRPr>
          </a:p>
        </p:txBody>
      </p:sp>
      <p:sp>
        <p:nvSpPr>
          <p:cNvPr id="18436" name="Slide Number Placeholder 3">
            <a:extLst>
              <a:ext uri="{FF2B5EF4-FFF2-40B4-BE49-F238E27FC236}">
                <a16:creationId xmlns:a16="http://schemas.microsoft.com/office/drawing/2014/main" id="{A14F74FE-5DD1-47BD-922D-FB8A8A5163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0C3F376-1015-4961-817D-5F8997FD987A}" type="slidenum">
              <a:rPr lang="en-US" altLang="en-US" smtClean="0">
                <a:latin typeface="Times New Roman" panose="02020603050405020304" pitchFamily="18" charset="0"/>
                <a:ea typeface="ＭＳ Ｐゴシック" panose="020B0600070205080204" pitchFamily="34" charset="-128"/>
              </a:rPr>
              <a:pPr/>
              <a:t>7</a:t>
            </a:fld>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55790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5B880EB-3C13-497D-BB95-E90AE59983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8FE0D6F-0EA8-4409-A207-612EADD0FD48}" type="slidenum">
              <a:rPr lang="en-US" altLang="en-US" smtClean="0">
                <a:latin typeface="Times New Roman" panose="02020603050405020304" pitchFamily="18" charset="0"/>
                <a:ea typeface="ＭＳ Ｐゴシック" panose="020B0600070205080204" pitchFamily="34" charset="-128"/>
              </a:rPr>
              <a:pPr/>
              <a:t>8</a:t>
            </a:fld>
            <a:endParaRPr lang="en-US" altLang="en-US">
              <a:latin typeface="Times New Roman" panose="02020603050405020304" pitchFamily="18" charset="0"/>
              <a:ea typeface="ＭＳ Ｐゴシック" panose="020B0600070205080204" pitchFamily="34" charset="-128"/>
            </a:endParaRPr>
          </a:p>
        </p:txBody>
      </p:sp>
      <p:sp>
        <p:nvSpPr>
          <p:cNvPr id="20483" name="Rectangle 2">
            <a:extLst>
              <a:ext uri="{FF2B5EF4-FFF2-40B4-BE49-F238E27FC236}">
                <a16:creationId xmlns:a16="http://schemas.microsoft.com/office/drawing/2014/main" id="{52288446-34A6-439C-A19C-082584ABADF1}"/>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D7603300-5BF9-4268-9708-B75898362C1F}"/>
              </a:ext>
            </a:extLst>
          </p:cNvPr>
          <p:cNvSpPr>
            <a:spLocks noGrp="1" noChangeArrowheads="1"/>
          </p:cNvSpPr>
          <p:nvPr>
            <p:ph type="body" idx="1"/>
          </p:nvPr>
        </p:nvSpPr>
        <p:spPr>
          <a:solidFill>
            <a:srgbClr val="FFFFFF"/>
          </a:solidFill>
          <a:ln>
            <a:solidFill>
              <a:srgbClr val="000000"/>
            </a:solidFill>
          </a:ln>
        </p:spPr>
        <p:txBody>
          <a:bodyPr lIns="92172" tIns="46086" rIns="92172" bIns="46086"/>
          <a:lstStyle/>
          <a:p>
            <a:r>
              <a:rPr lang="en-US" altLang="en-US">
                <a:latin typeface="Arial" panose="020B0604020202020204" pitchFamily="34" charset="0"/>
                <a:ea typeface="ＭＳ Ｐゴシック" panose="020B0600070205080204" pitchFamily="34" charset="-128"/>
              </a:rPr>
              <a:t>From Bill Jenkins</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4184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9</a:t>
            </a:fld>
            <a:endParaRPr lang="en-US" altLang="en-US"/>
          </a:p>
        </p:txBody>
      </p:sp>
    </p:spTree>
    <p:extLst>
      <p:ext uri="{BB962C8B-B14F-4D97-AF65-F5344CB8AC3E}">
        <p14:creationId xmlns:p14="http://schemas.microsoft.com/office/powerpoint/2010/main" val="159017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673BC4F-7CC7-44F2-A1C8-97F68453FF02}"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193385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87333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867388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6">
            <a:extLst>
              <a:ext uri="{FF2B5EF4-FFF2-40B4-BE49-F238E27FC236}">
                <a16:creationId xmlns:a16="http://schemas.microsoft.com/office/drawing/2014/main" id="{4DD70C6D-B011-4422-BD57-DA622C466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652D61CD-2704-4CA6-BF24-9CF0383D4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6CD169F0-D476-4EE5-8809-BE5F589ECBF8}"/>
              </a:ext>
            </a:extLst>
          </p:cNvPr>
          <p:cNvSpPr>
            <a:spLocks noGrp="1" noChangeArrowheads="1"/>
          </p:cNvSpPr>
          <p:nvPr>
            <p:ph type="sldNum" sz="quarter" idx="12"/>
          </p:nvPr>
        </p:nvSpPr>
        <p:spPr>
          <a:ln/>
        </p:spPr>
        <p:txBody>
          <a:bodyPr/>
          <a:lstStyle>
            <a:lvl1pPr>
              <a:defRPr/>
            </a:lvl1pPr>
          </a:lstStyle>
          <a:p>
            <a:pPr>
              <a:defRPr/>
            </a:pPr>
            <a:fld id="{CB30C5B4-E57C-490B-9CB3-013923FA2911}" type="slidenum">
              <a:rPr lang="en-US" altLang="en-US"/>
              <a:pPr>
                <a:defRPr/>
              </a:pPr>
              <a:t>‹#›</a:t>
            </a:fld>
            <a:endParaRPr lang="en-US" altLang="en-US"/>
          </a:p>
        </p:txBody>
      </p:sp>
    </p:spTree>
    <p:extLst>
      <p:ext uri="{BB962C8B-B14F-4D97-AF65-F5344CB8AC3E}">
        <p14:creationId xmlns:p14="http://schemas.microsoft.com/office/powerpoint/2010/main" val="1136316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6">
            <a:extLst>
              <a:ext uri="{FF2B5EF4-FFF2-40B4-BE49-F238E27FC236}">
                <a16:creationId xmlns:a16="http://schemas.microsoft.com/office/drawing/2014/main" id="{91E503D3-2D1D-4387-8129-34F7957F0F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042E3B2-7D37-46C1-9521-4F87E8305D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16A1F1B-2C3A-40B1-AAAB-1762A3F9FA65}"/>
              </a:ext>
            </a:extLst>
          </p:cNvPr>
          <p:cNvSpPr>
            <a:spLocks noGrp="1" noChangeArrowheads="1"/>
          </p:cNvSpPr>
          <p:nvPr>
            <p:ph type="sldNum" sz="quarter" idx="12"/>
          </p:nvPr>
        </p:nvSpPr>
        <p:spPr>
          <a:ln/>
        </p:spPr>
        <p:txBody>
          <a:bodyPr/>
          <a:lstStyle>
            <a:lvl1pPr>
              <a:defRPr/>
            </a:lvl1pPr>
          </a:lstStyle>
          <a:p>
            <a:pPr>
              <a:defRPr/>
            </a:pPr>
            <a:fld id="{A832CB36-FE16-494F-9510-935C1D3045AF}" type="slidenum">
              <a:rPr lang="en-US" altLang="en-US"/>
              <a:pPr>
                <a:defRPr/>
              </a:pPr>
              <a:t>‹#›</a:t>
            </a:fld>
            <a:endParaRPr lang="en-US" altLang="en-US"/>
          </a:p>
        </p:txBody>
      </p:sp>
    </p:spTree>
    <p:extLst>
      <p:ext uri="{BB962C8B-B14F-4D97-AF65-F5344CB8AC3E}">
        <p14:creationId xmlns:p14="http://schemas.microsoft.com/office/powerpoint/2010/main" val="2578491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34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F39F3FB5-E1A4-4DBE-993C-69F81104FA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5E8346-9B36-46A0-8BD4-60C7269580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36CC4C69-126A-4FD4-9392-B863C37F2BDD}"/>
              </a:ext>
            </a:extLst>
          </p:cNvPr>
          <p:cNvSpPr>
            <a:spLocks noGrp="1" noChangeArrowheads="1"/>
          </p:cNvSpPr>
          <p:nvPr>
            <p:ph type="sldNum" sz="quarter" idx="12"/>
          </p:nvPr>
        </p:nvSpPr>
        <p:spPr>
          <a:ln/>
        </p:spPr>
        <p:txBody>
          <a:bodyPr/>
          <a:lstStyle>
            <a:lvl1pPr>
              <a:defRPr/>
            </a:lvl1pPr>
          </a:lstStyle>
          <a:p>
            <a:pPr>
              <a:defRPr/>
            </a:pPr>
            <a:fld id="{0C5887E4-5B7C-4949-9E59-DC5FDE9F6B45}" type="slidenum">
              <a:rPr lang="en-US" altLang="en-US"/>
              <a:pPr>
                <a:defRPr/>
              </a:pPr>
              <a:t>‹#›</a:t>
            </a:fld>
            <a:endParaRPr lang="en-US" altLang="en-US"/>
          </a:p>
        </p:txBody>
      </p:sp>
    </p:spTree>
    <p:extLst>
      <p:ext uri="{BB962C8B-B14F-4D97-AF65-F5344CB8AC3E}">
        <p14:creationId xmlns:p14="http://schemas.microsoft.com/office/powerpoint/2010/main" val="3619800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Text Placeholder 2"/>
          <p:cNvSpPr>
            <a:spLocks noGrp="1"/>
          </p:cNvSpPr>
          <p:nvPr>
            <p:ph type="body"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6C2B1BC-AB84-4EE1-9F10-BA8E2E90A4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16E401-D0E4-4FE1-A69F-730236AB6B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A6A26C8B-0849-4D7C-AF4B-A5A148AF0BAE}"/>
              </a:ext>
            </a:extLst>
          </p:cNvPr>
          <p:cNvSpPr>
            <a:spLocks noGrp="1" noChangeArrowheads="1"/>
          </p:cNvSpPr>
          <p:nvPr>
            <p:ph type="sldNum" sz="quarter" idx="12"/>
          </p:nvPr>
        </p:nvSpPr>
        <p:spPr>
          <a:ln/>
        </p:spPr>
        <p:txBody>
          <a:bodyPr/>
          <a:lstStyle>
            <a:lvl1pPr>
              <a:defRPr/>
            </a:lvl1pPr>
          </a:lstStyle>
          <a:p>
            <a:pPr>
              <a:defRPr/>
            </a:pPr>
            <a:fld id="{13B3DF2B-CE62-4A3F-A5B7-1830321B34D0}" type="slidenum">
              <a:rPr lang="en-US" altLang="en-US"/>
              <a:pPr>
                <a:defRPr/>
              </a:pPr>
              <a:t>‹#›</a:t>
            </a:fld>
            <a:endParaRPr lang="en-US" altLang="en-US"/>
          </a:p>
        </p:txBody>
      </p:sp>
    </p:spTree>
    <p:extLst>
      <p:ext uri="{BB962C8B-B14F-4D97-AF65-F5344CB8AC3E}">
        <p14:creationId xmlns:p14="http://schemas.microsoft.com/office/powerpoint/2010/main" val="1427032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Content Placeholder 2"/>
          <p:cNvSpPr>
            <a:spLocks noGrp="1"/>
          </p:cNvSpPr>
          <p:nvPr>
            <p:ph sz="half" idx="1"/>
          </p:nvPr>
        </p:nvSpPr>
        <p:spPr>
          <a:xfrm>
            <a:off x="566738" y="1752600"/>
            <a:ext cx="8001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6738" y="3962400"/>
            <a:ext cx="8001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F96F673B-0C6E-497E-A787-D056AE9C10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D4C9AE9-4499-4810-AA7A-5F24287B2A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D8E17448-9290-4A0E-8506-398324D9E58C}"/>
              </a:ext>
            </a:extLst>
          </p:cNvPr>
          <p:cNvSpPr>
            <a:spLocks noGrp="1" noChangeArrowheads="1"/>
          </p:cNvSpPr>
          <p:nvPr>
            <p:ph type="sldNum" sz="quarter" idx="12"/>
          </p:nvPr>
        </p:nvSpPr>
        <p:spPr>
          <a:ln/>
        </p:spPr>
        <p:txBody>
          <a:bodyPr/>
          <a:lstStyle>
            <a:lvl1pPr>
              <a:defRPr/>
            </a:lvl1pPr>
          </a:lstStyle>
          <a:p>
            <a:pPr>
              <a:defRPr/>
            </a:pPr>
            <a:fld id="{87E44A2C-87E0-4BF6-8B28-A81C6A9346DF}" type="slidenum">
              <a:rPr lang="en-US" altLang="en-US"/>
              <a:pPr>
                <a:defRPr/>
              </a:pPr>
              <a:t>‹#›</a:t>
            </a:fld>
            <a:endParaRPr lang="en-US" altLang="en-US"/>
          </a:p>
        </p:txBody>
      </p:sp>
    </p:spTree>
    <p:extLst>
      <p:ext uri="{BB962C8B-B14F-4D97-AF65-F5344CB8AC3E}">
        <p14:creationId xmlns:p14="http://schemas.microsoft.com/office/powerpoint/2010/main" val="230612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85180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3BC4F-7CC7-44F2-A1C8-97F68453FF02}"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74631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3BC4F-7CC7-44F2-A1C8-97F68453FF02}"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49401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3BC4F-7CC7-44F2-A1C8-97F68453FF02}" type="datetimeFigureOut">
              <a:rPr lang="en-US" smtClean="0"/>
              <a:t>9/21/2017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43487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73BC4F-7CC7-44F2-A1C8-97F68453FF02}" type="datetimeFigureOut">
              <a:rPr lang="en-US" smtClean="0"/>
              <a:t>9/21/2017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89158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3BC4F-7CC7-44F2-A1C8-97F68453FF02}" type="datetimeFigureOut">
              <a:rPr lang="en-US" smtClean="0"/>
              <a:t>9/21/2017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986468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73BC4F-7CC7-44F2-A1C8-97F68453FF02}"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48563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73BC4F-7CC7-44F2-A1C8-97F68453FF02}"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92225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73BC4F-7CC7-44F2-A1C8-97F68453FF02}" type="datetimeFigureOut">
              <a:rPr lang="en-US" smtClean="0"/>
              <a:t>9/21/2017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89059E-5C6C-46F2-8D70-DBC0C95A1DA0}" type="slidenum">
              <a:rPr lang="en-US" smtClean="0"/>
              <a:t>‹#›</a:t>
            </a:fld>
            <a:endParaRPr lang="en-US"/>
          </a:p>
        </p:txBody>
      </p:sp>
    </p:spTree>
    <p:extLst>
      <p:ext uri="{BB962C8B-B14F-4D97-AF65-F5344CB8AC3E}">
        <p14:creationId xmlns:p14="http://schemas.microsoft.com/office/powerpoint/2010/main" val="3038017809"/>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 id="2147484278" r:id="rId14"/>
    <p:sldLayoutId id="2147484279" r:id="rId15"/>
    <p:sldLayoutId id="2147484280"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hyperlink" Target="http://www.epidemiolog.net/audio/VicAt2017SocialEpidSeminar-AudioOnly.mp3"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youtu.be/VmeUW_iFkjg" TargetMode="Externa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4269/ajtmh.17-0396"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33.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sakai.unc.edu/x/Cc8ln3"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evolutionofcomputing.org/Multicellular/Emergence.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manoushz.com/book/"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faculty.psy.ohio-state.edu/1/kiecolt-glaser/"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44.emf"/><Relationship Id="rId4" Type="http://schemas.openxmlformats.org/officeDocument/2006/relationships/oleObject" Target="../embeddings/oleObject6.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go.unc.edu/sjae"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go.unc.edu/vjs"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8.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W._E._B._Du_Bois#/media/File:WEB_DuBois_1918.jp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E2F62E1-1E6B-4666-8224-252BAFAE6C46}"/>
              </a:ext>
            </a:extLst>
          </p:cNvPr>
          <p:cNvSpPr>
            <a:spLocks noGrp="1" noChangeArrowheads="1"/>
          </p:cNvSpPr>
          <p:nvPr>
            <p:ph type="ctrTitle"/>
          </p:nvPr>
        </p:nvSpPr>
        <p:spPr>
          <a:xfrm>
            <a:off x="457199" y="304800"/>
            <a:ext cx="8153401" cy="3090331"/>
          </a:xfrm>
        </p:spPr>
        <p:txBody>
          <a:bodyPr>
            <a:normAutofit/>
          </a:bodyPr>
          <a:lstStyle/>
          <a:p>
            <a:pPr eaLnBrk="1" hangingPunct="1"/>
            <a:r>
              <a:rPr lang="en-US" altLang="en-US" sz="4800" cap="none" dirty="0"/>
              <a:t>“Meeting of the Minds” </a:t>
            </a:r>
            <a:br>
              <a:rPr lang="en-US" altLang="en-US" sz="4800" cap="none" dirty="0"/>
            </a:br>
            <a:r>
              <a:rPr lang="en-US" altLang="en-US" sz="4800" cap="none" dirty="0"/>
              <a:t>Why haven’t compelling epidemiologic data eliminated health disparities?</a:t>
            </a:r>
          </a:p>
        </p:txBody>
      </p:sp>
      <p:sp>
        <p:nvSpPr>
          <p:cNvPr id="4099" name="Rectangle 3">
            <a:extLst>
              <a:ext uri="{FF2B5EF4-FFF2-40B4-BE49-F238E27FC236}">
                <a16:creationId xmlns:a16="http://schemas.microsoft.com/office/drawing/2014/main" id="{CB4EABAA-4EC6-487A-AE70-F35150B951CB}"/>
              </a:ext>
            </a:extLst>
          </p:cNvPr>
          <p:cNvSpPr>
            <a:spLocks noGrp="1" noChangeArrowheads="1"/>
          </p:cNvSpPr>
          <p:nvPr>
            <p:ph type="subTitle" idx="1"/>
          </p:nvPr>
        </p:nvSpPr>
        <p:spPr>
          <a:xfrm>
            <a:off x="1447800" y="3886200"/>
            <a:ext cx="7010400" cy="914400"/>
          </a:xfrm>
        </p:spPr>
        <p:txBody>
          <a:bodyPr>
            <a:normAutofit/>
          </a:bodyPr>
          <a:lstStyle/>
          <a:p>
            <a:pPr eaLnBrk="1" hangingPunct="1"/>
            <a:r>
              <a:rPr lang="en-US" altLang="en-US" dirty="0"/>
              <a:t>Presented at the Social Epidemiology Seminar</a:t>
            </a:r>
            <a:br>
              <a:rPr lang="en-US" altLang="en-US" dirty="0"/>
            </a:br>
            <a:r>
              <a:rPr lang="en-US" altLang="en-US" dirty="0"/>
              <a:t>UNC Department of Epidemiology</a:t>
            </a:r>
            <a:br>
              <a:rPr lang="en-US" altLang="en-US" dirty="0"/>
            </a:br>
            <a:r>
              <a:rPr lang="en-US" altLang="en-US" dirty="0"/>
              <a:t>September 20, 2017</a:t>
            </a:r>
          </a:p>
        </p:txBody>
      </p:sp>
      <p:sp>
        <p:nvSpPr>
          <p:cNvPr id="4100" name="Text Box 4">
            <a:extLst>
              <a:ext uri="{FF2B5EF4-FFF2-40B4-BE49-F238E27FC236}">
                <a16:creationId xmlns:a16="http://schemas.microsoft.com/office/drawing/2014/main" id="{98288C82-E65D-4751-A7B7-AEC7AFBCC52F}"/>
              </a:ext>
            </a:extLst>
          </p:cNvPr>
          <p:cNvSpPr txBox="1">
            <a:spLocks noChangeArrowheads="1"/>
          </p:cNvSpPr>
          <p:nvPr/>
        </p:nvSpPr>
        <p:spPr bwMode="auto">
          <a:xfrm>
            <a:off x="990600" y="5094982"/>
            <a:ext cx="716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dirty="0"/>
              <a:t>Victor J. Schoenbach, Ph.D., http://go.unc.edu/vjs</a:t>
            </a:r>
          </a:p>
          <a:p>
            <a:pPr>
              <a:spcBef>
                <a:spcPts val="600"/>
              </a:spcBef>
            </a:pPr>
            <a:r>
              <a:rPr lang="en-US" altLang="en-US" dirty="0"/>
              <a:t>Department of Epidemiology</a:t>
            </a:r>
          </a:p>
          <a:p>
            <a:pPr>
              <a:spcBef>
                <a:spcPts val="600"/>
              </a:spcBef>
            </a:pPr>
            <a:r>
              <a:rPr lang="en-US" altLang="en-US" dirty="0"/>
              <a:t>UNC Gillings School of Global Public Health</a:t>
            </a:r>
          </a:p>
        </p:txBody>
      </p:sp>
      <p:pic>
        <p:nvPicPr>
          <p:cNvPr id="3" name="Graphic 2" descr="Volume">
            <a:hlinkClick r:id="rId3"/>
            <a:extLst>
              <a:ext uri="{FF2B5EF4-FFF2-40B4-BE49-F238E27FC236}">
                <a16:creationId xmlns:a16="http://schemas.microsoft.com/office/drawing/2014/main" id="{848A136B-F31C-46AB-A57B-493961B92C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6200" y="4396549"/>
            <a:ext cx="914400" cy="914400"/>
          </a:xfrm>
          <a:prstGeom prst="rect">
            <a:avLst/>
          </a:prstGeom>
        </p:spPr>
      </p:pic>
      <p:pic>
        <p:nvPicPr>
          <p:cNvPr id="5" name="Graphic 4" descr="Monitor">
            <a:hlinkClick r:id="rId6"/>
            <a:extLst>
              <a:ext uri="{FF2B5EF4-FFF2-40B4-BE49-F238E27FC236}">
                <a16:creationId xmlns:a16="http://schemas.microsoft.com/office/drawing/2014/main" id="{DB0CA0C1-1A4A-4F30-8BF7-E4E43A4860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0000" y="3281809"/>
            <a:ext cx="914400" cy="914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BF3BA4F9-72D0-4268-A249-B932A275886F}"/>
              </a:ext>
            </a:extLst>
          </p:cNvPr>
          <p:cNvSpPr>
            <a:spLocks noGrp="1" noChangeArrowheads="1"/>
          </p:cNvSpPr>
          <p:nvPr>
            <p:ph type="title"/>
          </p:nvPr>
        </p:nvSpPr>
        <p:spPr/>
        <p:txBody>
          <a:bodyPr>
            <a:normAutofit/>
          </a:bodyPr>
          <a:lstStyle/>
          <a:p>
            <a:pPr eaLnBrk="1" hangingPunct="1"/>
            <a:r>
              <a:rPr lang="en-US" altLang="en-US" dirty="0"/>
              <a:t>Are the data there?</a:t>
            </a:r>
          </a:p>
        </p:txBody>
      </p:sp>
      <p:pic>
        <p:nvPicPr>
          <p:cNvPr id="10244" name="Picture 7" descr="ReportOfSecretarysTaskForce-Cover">
            <a:extLst>
              <a:ext uri="{FF2B5EF4-FFF2-40B4-BE49-F238E27FC236}">
                <a16:creationId xmlns:a16="http://schemas.microsoft.com/office/drawing/2014/main" id="{63E5F506-EBDE-454E-B6DB-2E09D2E3F21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752600"/>
            <a:ext cx="3227388" cy="4267200"/>
          </a:xfrm>
          <a:noFill/>
        </p:spPr>
      </p:pic>
      <p:sp>
        <p:nvSpPr>
          <p:cNvPr id="10243" name="Rectangle 6">
            <a:extLst>
              <a:ext uri="{FF2B5EF4-FFF2-40B4-BE49-F238E27FC236}">
                <a16:creationId xmlns:a16="http://schemas.microsoft.com/office/drawing/2014/main" id="{E04676F7-6FA4-4507-A481-DEB8D89FA069}"/>
              </a:ext>
            </a:extLst>
          </p:cNvPr>
          <p:cNvSpPr>
            <a:spLocks noGrp="1" noChangeArrowheads="1"/>
          </p:cNvSpPr>
          <p:nvPr>
            <p:ph type="body" sz="half" idx="2"/>
          </p:nvPr>
        </p:nvSpPr>
        <p:spPr>
          <a:xfrm>
            <a:off x="3557588" y="1752600"/>
            <a:ext cx="5334000" cy="4267200"/>
          </a:xfrm>
        </p:spPr>
        <p:txBody>
          <a:bodyPr>
            <a:normAutofit/>
          </a:bodyPr>
          <a:lstStyle/>
          <a:p>
            <a:pPr eaLnBrk="1" hangingPunct="1"/>
            <a:r>
              <a:rPr lang="en-US" altLang="en-US" sz="2600" b="1" dirty="0"/>
              <a:t>W.E.B. Du </a:t>
            </a:r>
            <a:r>
              <a:rPr lang="en-US" altLang="en-US" sz="2600" b="1" dirty="0" err="1"/>
              <a:t>Bois</a:t>
            </a:r>
            <a:r>
              <a:rPr lang="en-US" altLang="en-US" sz="2600" b="1" dirty="0"/>
              <a:t> – The Philadelphia Negro</a:t>
            </a:r>
          </a:p>
          <a:p>
            <a:pPr eaLnBrk="1" hangingPunct="1"/>
            <a:r>
              <a:rPr lang="en-US" altLang="en-US" sz="2600" b="1" dirty="0"/>
              <a:t>Booker T. Washington, The Negro Health Movement</a:t>
            </a:r>
          </a:p>
          <a:p>
            <a:pPr eaLnBrk="1" hangingPunct="1"/>
            <a:r>
              <a:rPr lang="en-US" altLang="en-US" sz="2600" b="1" dirty="0"/>
              <a:t>Kerner Commission</a:t>
            </a:r>
          </a:p>
          <a:p>
            <a:pPr eaLnBrk="1" hangingPunct="1"/>
            <a:r>
              <a:rPr lang="en-US" altLang="en-US" sz="2600" b="1" dirty="0"/>
              <a:t>APHA</a:t>
            </a:r>
          </a:p>
          <a:p>
            <a:pPr eaLnBrk="1" hangingPunct="1"/>
            <a:r>
              <a:rPr lang="en-US" altLang="en-US" sz="2600" b="1" dirty="0"/>
              <a:t>Heckler Report</a:t>
            </a:r>
          </a:p>
          <a:p>
            <a:pPr eaLnBrk="1" hangingPunct="1"/>
            <a:r>
              <a:rPr lang="en-US" altLang="en-US" sz="2600" b="1" dirty="0"/>
              <a:t>RFA’s, articles, conferences, …</a:t>
            </a:r>
          </a:p>
        </p:txBody>
      </p:sp>
      <p:sp>
        <p:nvSpPr>
          <p:cNvPr id="2" name="Slide Number Placeholder 1">
            <a:extLst>
              <a:ext uri="{FF2B5EF4-FFF2-40B4-BE49-F238E27FC236}">
                <a16:creationId xmlns:a16="http://schemas.microsoft.com/office/drawing/2014/main" id="{B048BAA6-54ED-4624-9100-1E12EAD12E94}"/>
              </a:ext>
            </a:extLst>
          </p:cNvPr>
          <p:cNvSpPr>
            <a:spLocks noGrp="1"/>
          </p:cNvSpPr>
          <p:nvPr>
            <p:ph type="sldNum" sz="quarter" idx="12"/>
          </p:nvPr>
        </p:nvSpPr>
        <p:spPr/>
        <p:txBody>
          <a:bodyPr/>
          <a:lstStyle/>
          <a:p>
            <a:pPr>
              <a:defRPr/>
            </a:pPr>
            <a:fld id="{0C5887E4-5B7C-4949-9E59-DC5FDE9F6B45}" type="slidenum">
              <a:rPr lang="en-US" altLang="en-US" smtClean="0"/>
              <a:pPr>
                <a:defRPr/>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FB9D9E3A-6F2D-4F2E-B8CF-282017921CDB}"/>
              </a:ext>
            </a:extLst>
          </p:cNvPr>
          <p:cNvSpPr>
            <a:spLocks noGrp="1" noChangeArrowheads="1"/>
          </p:cNvSpPr>
          <p:nvPr>
            <p:ph type="title"/>
          </p:nvPr>
        </p:nvSpPr>
        <p:spPr/>
        <p:txBody>
          <a:bodyPr/>
          <a:lstStyle/>
          <a:p>
            <a:pPr eaLnBrk="1" hangingPunct="1"/>
            <a:r>
              <a:rPr lang="en-US" altLang="en-US" dirty="0"/>
              <a:t>1985 Report of the Secretary’s Task Force</a:t>
            </a:r>
          </a:p>
        </p:txBody>
      </p:sp>
      <p:sp>
        <p:nvSpPr>
          <p:cNvPr id="2" name="Slide Number Placeholder 1">
            <a:extLst>
              <a:ext uri="{FF2B5EF4-FFF2-40B4-BE49-F238E27FC236}">
                <a16:creationId xmlns:a16="http://schemas.microsoft.com/office/drawing/2014/main" id="{EA7E5819-4E0B-4ACB-95A7-2CC92CA4A905}"/>
              </a:ext>
            </a:extLst>
          </p:cNvPr>
          <p:cNvSpPr>
            <a:spLocks noGrp="1"/>
          </p:cNvSpPr>
          <p:nvPr>
            <p:ph type="sldNum" sz="quarter" idx="12"/>
          </p:nvPr>
        </p:nvSpPr>
        <p:spPr/>
        <p:txBody>
          <a:bodyPr/>
          <a:lstStyle/>
          <a:p>
            <a:pPr>
              <a:defRPr/>
            </a:pPr>
            <a:fld id="{F05EF2FB-2555-4334-A1A2-ABD820B4B136}" type="slidenum">
              <a:rPr lang="en-US" altLang="en-US" smtClean="0"/>
              <a:pPr>
                <a:defRPr/>
              </a:pPr>
              <a:t>11</a:t>
            </a:fld>
            <a:endParaRPr lang="en-US" altLang="en-US"/>
          </a:p>
        </p:txBody>
      </p:sp>
      <p:sp>
        <p:nvSpPr>
          <p:cNvPr id="12291" name="Rectangle 6">
            <a:extLst>
              <a:ext uri="{FF2B5EF4-FFF2-40B4-BE49-F238E27FC236}">
                <a16:creationId xmlns:a16="http://schemas.microsoft.com/office/drawing/2014/main" id="{35D8AF71-F138-41F4-A248-1D4BFF472671}"/>
              </a:ext>
            </a:extLst>
          </p:cNvPr>
          <p:cNvSpPr>
            <a:spLocks noChangeArrowheads="1"/>
          </p:cNvSpPr>
          <p:nvPr/>
        </p:nvSpPr>
        <p:spPr bwMode="auto">
          <a:xfrm>
            <a:off x="609600" y="1809750"/>
            <a:ext cx="7924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2800"/>
              <a:t>"Despite the unprecedented explosion in scientific knowledge and the phenomenal capacity of medicine to diagnose, treat, and cure disease, Blacks, Hispanics, Native Americans, and those of Asian/Pacific Islander heritage have not benefited fully or equitably from the fruits of science or from those systems responsible for translating and using health sciences technology.“ (Introduction and Overview)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40519E01-636C-4036-8179-54B19C762D8A}"/>
              </a:ext>
            </a:extLst>
          </p:cNvPr>
          <p:cNvSpPr>
            <a:spLocks noGrp="1" noChangeArrowheads="1"/>
          </p:cNvSpPr>
          <p:nvPr>
            <p:ph type="title"/>
          </p:nvPr>
        </p:nvSpPr>
        <p:spPr/>
        <p:txBody>
          <a:bodyPr>
            <a:normAutofit/>
          </a:bodyPr>
          <a:lstStyle/>
          <a:p>
            <a:pPr eaLnBrk="1" hangingPunct="1"/>
            <a:r>
              <a:rPr lang="en-US" altLang="en-US"/>
              <a:t>ACE 10</a:t>
            </a:r>
            <a:r>
              <a:rPr lang="en-US" altLang="en-US" baseline="30000"/>
              <a:t>th</a:t>
            </a:r>
            <a:r>
              <a:rPr lang="en-US" altLang="en-US"/>
              <a:t> Annual Scientific Meeting, 1991 in Atlanta, GA</a:t>
            </a:r>
          </a:p>
        </p:txBody>
      </p:sp>
      <p:pic>
        <p:nvPicPr>
          <p:cNvPr id="14340" name="Content Placeholder 5" descr="1991atlantaRaseOrRacismProgramCover">
            <a:extLst>
              <a:ext uri="{FF2B5EF4-FFF2-40B4-BE49-F238E27FC236}">
                <a16:creationId xmlns:a16="http://schemas.microsoft.com/office/drawing/2014/main" id="{B84F6B32-CD20-46D5-9E38-ADEB2125887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22262" y="1600200"/>
            <a:ext cx="3716338" cy="4821237"/>
          </a:xfrm>
          <a:noFill/>
          <a:ln>
            <a:solidFill>
              <a:schemeClr val="tx2"/>
            </a:solidFill>
          </a:ln>
        </p:spPr>
      </p:pic>
      <p:sp>
        <p:nvSpPr>
          <p:cNvPr id="8195" name="Rectangle 6">
            <a:extLst>
              <a:ext uri="{FF2B5EF4-FFF2-40B4-BE49-F238E27FC236}">
                <a16:creationId xmlns:a16="http://schemas.microsoft.com/office/drawing/2014/main" id="{1FAAFB87-5C5B-4659-AADC-028D61260D37}"/>
              </a:ext>
            </a:extLst>
          </p:cNvPr>
          <p:cNvSpPr>
            <a:spLocks noGrp="1" noChangeArrowheads="1"/>
          </p:cNvSpPr>
          <p:nvPr>
            <p:ph type="body" sz="half" idx="2"/>
          </p:nvPr>
        </p:nvSpPr>
        <p:spPr>
          <a:xfrm>
            <a:off x="4191000" y="1828800"/>
            <a:ext cx="4953000" cy="4267200"/>
          </a:xfrm>
        </p:spPr>
        <p:txBody>
          <a:bodyPr/>
          <a:lstStyle/>
          <a:p>
            <a:pPr eaLnBrk="1" hangingPunct="1">
              <a:spcBef>
                <a:spcPts val="1200"/>
              </a:spcBef>
              <a:buFont typeface="Wingdings" panose="05000000000000000000" pitchFamily="2" charset="2"/>
              <a:buNone/>
              <a:defRPr/>
            </a:pPr>
            <a:r>
              <a:rPr lang="en-US" sz="3200" dirty="0"/>
              <a:t>Morbidity/Mortality Gap:</a:t>
            </a:r>
          </a:p>
          <a:p>
            <a:pPr eaLnBrk="1" hangingPunct="1">
              <a:buFont typeface="Wingdings" panose="05000000000000000000" pitchFamily="2" charset="2"/>
              <a:buNone/>
              <a:defRPr/>
            </a:pPr>
            <a:r>
              <a:rPr lang="en-US" sz="3200" dirty="0"/>
              <a:t>Is it Race or Racism?</a:t>
            </a:r>
            <a:r>
              <a:rPr lang="en-US" sz="3200" b="1" dirty="0"/>
              <a:t>”</a:t>
            </a:r>
          </a:p>
          <a:p>
            <a:pPr eaLnBrk="1" hangingPunct="1">
              <a:buFont typeface="Wingdings" panose="05000000000000000000" pitchFamily="2" charset="2"/>
              <a:buNone/>
              <a:defRPr/>
            </a:pPr>
            <a:endParaRPr lang="en-US" b="1" dirty="0"/>
          </a:p>
        </p:txBody>
      </p:sp>
      <p:sp>
        <p:nvSpPr>
          <p:cNvPr id="2" name="Slide Number Placeholder 1">
            <a:extLst>
              <a:ext uri="{FF2B5EF4-FFF2-40B4-BE49-F238E27FC236}">
                <a16:creationId xmlns:a16="http://schemas.microsoft.com/office/drawing/2014/main" id="{50B6EA1F-0850-411D-AE60-15445DB85C95}"/>
              </a:ext>
            </a:extLst>
          </p:cNvPr>
          <p:cNvSpPr>
            <a:spLocks noGrp="1"/>
          </p:cNvSpPr>
          <p:nvPr>
            <p:ph type="sldNum" sz="quarter" idx="12"/>
          </p:nvPr>
        </p:nvSpPr>
        <p:spPr/>
        <p:txBody>
          <a:bodyPr/>
          <a:lstStyle/>
          <a:p>
            <a:pPr>
              <a:defRPr/>
            </a:pPr>
            <a:fld id="{0C5887E4-5B7C-4949-9E59-DC5FDE9F6B45}" type="slidenum">
              <a:rPr lang="en-US" altLang="en-US" smtClean="0"/>
              <a:pPr>
                <a:defRPr/>
              </a:pPr>
              <a:t>12</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5D201FD-15E7-4729-B94C-997245E6C1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62600" y="184575"/>
            <a:ext cx="2895600" cy="3777825"/>
          </a:xfrm>
        </p:spPr>
      </p:pic>
      <p:sp>
        <p:nvSpPr>
          <p:cNvPr id="2" name="Slide Number Placeholder 1">
            <a:extLst>
              <a:ext uri="{FF2B5EF4-FFF2-40B4-BE49-F238E27FC236}">
                <a16:creationId xmlns:a16="http://schemas.microsoft.com/office/drawing/2014/main" id="{83AE6ABA-D27C-4962-9F65-11EFCAA6E02C}"/>
              </a:ext>
            </a:extLst>
          </p:cNvPr>
          <p:cNvSpPr>
            <a:spLocks noGrp="1"/>
          </p:cNvSpPr>
          <p:nvPr>
            <p:ph type="sldNum" sz="quarter" idx="12"/>
          </p:nvPr>
        </p:nvSpPr>
        <p:spPr/>
        <p:txBody>
          <a:bodyPr/>
          <a:lstStyle/>
          <a:p>
            <a:pPr>
              <a:defRPr/>
            </a:pPr>
            <a:fld id="{DAFBF4F7-EDCD-474C-9B5B-75BE0AAE4A3F}" type="slidenum">
              <a:rPr lang="en-US" smtClean="0"/>
              <a:pPr>
                <a:defRPr/>
              </a:pPr>
              <a:t>13</a:t>
            </a:fld>
            <a:endParaRPr lang="en-US"/>
          </a:p>
        </p:txBody>
      </p:sp>
      <p:pic>
        <p:nvPicPr>
          <p:cNvPr id="8" name="Picture 7">
            <a:extLst>
              <a:ext uri="{FF2B5EF4-FFF2-40B4-BE49-F238E27FC236}">
                <a16:creationId xmlns:a16="http://schemas.microsoft.com/office/drawing/2014/main" id="{40D86331-D909-4A28-B928-88497F1E282C}"/>
              </a:ext>
            </a:extLst>
          </p:cNvPr>
          <p:cNvPicPr>
            <a:picLocks noChangeAspect="1"/>
          </p:cNvPicPr>
          <p:nvPr/>
        </p:nvPicPr>
        <p:blipFill rotWithShape="1">
          <a:blip r:embed="rId4">
            <a:extLst>
              <a:ext uri="{28A0092B-C50C-407E-A947-70E740481C1C}">
                <a14:useLocalDpi xmlns:a14="http://schemas.microsoft.com/office/drawing/2010/main" val="0"/>
              </a:ext>
            </a:extLst>
          </a:blip>
          <a:srcRect l="5729" r="2356"/>
          <a:stretch/>
        </p:blipFill>
        <p:spPr>
          <a:xfrm>
            <a:off x="304800" y="195310"/>
            <a:ext cx="4800600" cy="6815090"/>
          </a:xfrm>
          <a:prstGeom prst="rect">
            <a:avLst/>
          </a:prstGeom>
        </p:spPr>
      </p:pic>
      <p:pic>
        <p:nvPicPr>
          <p:cNvPr id="9" name="Picture 8">
            <a:extLst>
              <a:ext uri="{FF2B5EF4-FFF2-40B4-BE49-F238E27FC236}">
                <a16:creationId xmlns:a16="http://schemas.microsoft.com/office/drawing/2014/main" id="{2D538AB5-CF2F-4AC6-9E3E-E0386B213F57}"/>
              </a:ext>
            </a:extLst>
          </p:cNvPr>
          <p:cNvPicPr>
            <a:picLocks noChangeAspect="1"/>
          </p:cNvPicPr>
          <p:nvPr/>
        </p:nvPicPr>
        <p:blipFill rotWithShape="1">
          <a:blip r:embed="rId5">
            <a:extLst>
              <a:ext uri="{28A0092B-C50C-407E-A947-70E740481C1C}">
                <a14:useLocalDpi xmlns:a14="http://schemas.microsoft.com/office/drawing/2010/main" val="0"/>
              </a:ext>
            </a:extLst>
          </a:blip>
          <a:srcRect l="2524" r="3129"/>
          <a:stretch/>
        </p:blipFill>
        <p:spPr>
          <a:xfrm>
            <a:off x="4617720" y="4043929"/>
            <a:ext cx="4373880" cy="3004541"/>
          </a:xfrm>
          <a:prstGeom prst="rect">
            <a:avLst/>
          </a:prstGeom>
        </p:spPr>
      </p:pic>
    </p:spTree>
    <p:extLst>
      <p:ext uri="{BB962C8B-B14F-4D97-AF65-F5344CB8AC3E}">
        <p14:creationId xmlns:p14="http://schemas.microsoft.com/office/powerpoint/2010/main" val="2741736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AFC9350-312D-4E57-8138-9898255086B5}"/>
              </a:ext>
            </a:extLst>
          </p:cNvPr>
          <p:cNvSpPr>
            <a:spLocks noGrp="1" noChangeArrowheads="1"/>
          </p:cNvSpPr>
          <p:nvPr>
            <p:ph type="title"/>
          </p:nvPr>
        </p:nvSpPr>
        <p:spPr/>
        <p:txBody>
          <a:bodyPr>
            <a:normAutofit/>
          </a:bodyPr>
          <a:lstStyle/>
          <a:p>
            <a:pPr eaLnBrk="1" hangingPunct="1"/>
            <a:r>
              <a:rPr lang="en-US" altLang="en-US" sz="3600" dirty="0" err="1"/>
              <a:t>Foreward</a:t>
            </a:r>
            <a:r>
              <a:rPr lang="en-US" altLang="en-US" sz="3600" dirty="0"/>
              <a:t>, by Gladys H. Reynolds, PhD</a:t>
            </a:r>
          </a:p>
        </p:txBody>
      </p:sp>
      <p:sp>
        <p:nvSpPr>
          <p:cNvPr id="18435" name="Rectangle 3">
            <a:extLst>
              <a:ext uri="{FF2B5EF4-FFF2-40B4-BE49-F238E27FC236}">
                <a16:creationId xmlns:a16="http://schemas.microsoft.com/office/drawing/2014/main" id="{24F89129-D93D-4ADB-B657-FAB84C14C803}"/>
              </a:ext>
            </a:extLst>
          </p:cNvPr>
          <p:cNvSpPr>
            <a:spLocks noGrp="1" noChangeArrowheads="1"/>
          </p:cNvSpPr>
          <p:nvPr>
            <p:ph idx="1"/>
          </p:nvPr>
        </p:nvSpPr>
        <p:spPr>
          <a:xfrm>
            <a:off x="857251" y="1828799"/>
            <a:ext cx="7404653" cy="4395029"/>
          </a:xfrm>
        </p:spPr>
        <p:txBody>
          <a:bodyPr>
            <a:normAutofit lnSpcReduction="10000"/>
          </a:bodyPr>
          <a:lstStyle/>
          <a:p>
            <a:pPr marL="12700" indent="-12700" eaLnBrk="1" hangingPunct="1">
              <a:lnSpc>
                <a:spcPct val="110000"/>
              </a:lnSpc>
              <a:buFont typeface="Wingdings" panose="05000000000000000000" pitchFamily="2" charset="2"/>
              <a:buNone/>
            </a:pPr>
            <a:r>
              <a:rPr lang="en-US" altLang="en-US" dirty="0"/>
              <a:t>“We need to ask why these differences exist. We need to be concerned about the data we lack and the quality of the data we do have. We need to reanalyze and reinterpret the data in order to understand the relationship between these disparities and past and current racial discrimination in education, access to jobs, housing and health care, and political power…. Most importantly, we need to develop prevention and intervention strategies appropriately designed for different cultures…. People of different races, ethnic groups, genders, and backgrounds can and should be given active roles in defining themselves and in making the decisions that determine how much and to which groups, and to which health area or disease, resources are allocated.“</a:t>
            </a:r>
          </a:p>
          <a:p>
            <a:pPr marL="12700" indent="-12700" algn="r" eaLnBrk="1" hangingPunct="1">
              <a:spcBef>
                <a:spcPts val="1200"/>
              </a:spcBef>
              <a:buFont typeface="Wingdings" panose="05000000000000000000" pitchFamily="2" charset="2"/>
              <a:buNone/>
            </a:pPr>
            <a:r>
              <a:rPr lang="en-US" altLang="en-US" i="1" dirty="0"/>
              <a:t>Annals of Epidemiology</a:t>
            </a:r>
            <a:r>
              <a:rPr lang="en-US" altLang="en-US" dirty="0"/>
              <a:t> March 1993;3(2):119</a:t>
            </a:r>
          </a:p>
        </p:txBody>
      </p:sp>
      <p:sp>
        <p:nvSpPr>
          <p:cNvPr id="2" name="Slide Number Placeholder 1">
            <a:extLst>
              <a:ext uri="{FF2B5EF4-FFF2-40B4-BE49-F238E27FC236}">
                <a16:creationId xmlns:a16="http://schemas.microsoft.com/office/drawing/2014/main" id="{FBF28EB3-A083-486C-82E1-8A2D99AFD360}"/>
              </a:ext>
            </a:extLst>
          </p:cNvPr>
          <p:cNvSpPr>
            <a:spLocks noGrp="1"/>
          </p:cNvSpPr>
          <p:nvPr>
            <p:ph type="sldNum" sz="quarter" idx="12"/>
          </p:nvPr>
        </p:nvSpPr>
        <p:spPr/>
        <p:txBody>
          <a:bodyPr/>
          <a:lstStyle/>
          <a:p>
            <a:pPr>
              <a:defRPr/>
            </a:pPr>
            <a:fld id="{A5FDEF12-F04C-4F64-B3D3-BA25FF3E21B4}" type="slidenum">
              <a:rPr lang="en-US" altLang="en-US" smtClean="0"/>
              <a:pPr>
                <a:defRPr/>
              </a:pPr>
              <a:t>14</a:t>
            </a:fld>
            <a:endParaRPr lang="en-US" altLang="en-US"/>
          </a:p>
        </p:txBody>
      </p:sp>
    </p:spTree>
    <p:extLst>
      <p:ext uri="{BB962C8B-B14F-4D97-AF65-F5344CB8AC3E}">
        <p14:creationId xmlns:p14="http://schemas.microsoft.com/office/powerpoint/2010/main" val="3698232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AF40A2C6-D850-488A-AFAA-981F026D9CD8}"/>
              </a:ext>
            </a:extLst>
          </p:cNvPr>
          <p:cNvSpPr>
            <a:spLocks noGrp="1" noChangeArrowheads="1"/>
          </p:cNvSpPr>
          <p:nvPr>
            <p:ph type="title"/>
          </p:nvPr>
        </p:nvSpPr>
        <p:spPr/>
        <p:txBody>
          <a:bodyPr/>
          <a:lstStyle/>
          <a:p>
            <a:pPr eaLnBrk="1" hangingPunct="1"/>
            <a:r>
              <a:rPr lang="en-US" altLang="en-US"/>
              <a:t>ACE President forms </a:t>
            </a:r>
            <a:r>
              <a:rPr lang="en-US" altLang="en-US" i="1"/>
              <a:t>ad hoc</a:t>
            </a:r>
            <a:r>
              <a:rPr lang="en-US" altLang="en-US"/>
              <a:t> Committee on Minority Affairs</a:t>
            </a:r>
          </a:p>
        </p:txBody>
      </p:sp>
      <p:sp>
        <p:nvSpPr>
          <p:cNvPr id="20483" name="Rectangle 8">
            <a:extLst>
              <a:ext uri="{FF2B5EF4-FFF2-40B4-BE49-F238E27FC236}">
                <a16:creationId xmlns:a16="http://schemas.microsoft.com/office/drawing/2014/main" id="{CEE818D4-9D65-432F-816B-DB57EAEDE63E}"/>
              </a:ext>
            </a:extLst>
          </p:cNvPr>
          <p:cNvSpPr>
            <a:spLocks noGrp="1" noChangeArrowheads="1"/>
          </p:cNvSpPr>
          <p:nvPr>
            <p:ph type="body" sz="half" idx="1"/>
          </p:nvPr>
        </p:nvSpPr>
        <p:spPr>
          <a:xfrm>
            <a:off x="566738" y="2133600"/>
            <a:ext cx="4381500" cy="4267200"/>
          </a:xfrm>
        </p:spPr>
        <p:txBody>
          <a:bodyPr/>
          <a:lstStyle/>
          <a:p>
            <a:pPr marL="12700" indent="-12700" eaLnBrk="1" hangingPunct="1">
              <a:buFont typeface="Wingdings" panose="05000000000000000000" pitchFamily="2" charset="2"/>
              <a:buNone/>
            </a:pPr>
            <a:r>
              <a:rPr lang="en-US" altLang="en-US" sz="2400" dirty="0"/>
              <a:t>“As President of the American College of Epidemiology, I have hoped that this organization could take a more active role in minority affairs.”</a:t>
            </a:r>
          </a:p>
          <a:p>
            <a:pPr marL="12700" indent="-12700" eaLnBrk="1" hangingPunct="1">
              <a:buFont typeface="Wingdings" panose="05000000000000000000" pitchFamily="2" charset="2"/>
              <a:buNone/>
            </a:pPr>
            <a:r>
              <a:rPr lang="en-US" altLang="en-US" sz="2400" dirty="0"/>
              <a:t>Raymond S. Greenberg, MD, PhD</a:t>
            </a:r>
          </a:p>
        </p:txBody>
      </p:sp>
      <p:pic>
        <p:nvPicPr>
          <p:cNvPr id="20484" name="Picture 10" descr="scan0001">
            <a:extLst>
              <a:ext uri="{FF2B5EF4-FFF2-40B4-BE49-F238E27FC236}">
                <a16:creationId xmlns:a16="http://schemas.microsoft.com/office/drawing/2014/main" id="{2764B1AF-FBF3-4ECC-B006-651C30FCFC3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48238" y="1447800"/>
            <a:ext cx="3314700" cy="4267200"/>
          </a:xfrm>
          <a:noFill/>
        </p:spPr>
      </p:pic>
      <p:sp>
        <p:nvSpPr>
          <p:cNvPr id="2" name="Slide Number Placeholder 1">
            <a:extLst>
              <a:ext uri="{FF2B5EF4-FFF2-40B4-BE49-F238E27FC236}">
                <a16:creationId xmlns:a16="http://schemas.microsoft.com/office/drawing/2014/main" id="{12F5C5C7-C295-4C11-B753-8592B6433300}"/>
              </a:ext>
            </a:extLst>
          </p:cNvPr>
          <p:cNvSpPr>
            <a:spLocks noGrp="1"/>
          </p:cNvSpPr>
          <p:nvPr>
            <p:ph type="sldNum" sz="quarter" idx="12"/>
          </p:nvPr>
        </p:nvSpPr>
        <p:spPr/>
        <p:txBody>
          <a:bodyPr/>
          <a:lstStyle/>
          <a:p>
            <a:pPr>
              <a:defRPr/>
            </a:pPr>
            <a:fld id="{13B3DF2B-CE62-4A3F-A5B7-1830321B34D0}" type="slidenum">
              <a:rPr lang="en-US" altLang="en-US" smtClean="0"/>
              <a:pPr>
                <a:defRPr/>
              </a:pPr>
              <a:t>15</a:t>
            </a:fld>
            <a:endParaRPr lang="en-US" altLang="en-US"/>
          </a:p>
        </p:txBody>
      </p:sp>
    </p:spTree>
    <p:extLst>
      <p:ext uri="{BB962C8B-B14F-4D97-AF65-F5344CB8AC3E}">
        <p14:creationId xmlns:p14="http://schemas.microsoft.com/office/powerpoint/2010/main" val="3545765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681398D1-E7EA-4DFF-B24A-3BC0AD4B0BF1}"/>
              </a:ext>
            </a:extLst>
          </p:cNvPr>
          <p:cNvSpPr>
            <a:spLocks noGrp="1" noChangeArrowheads="1"/>
          </p:cNvSpPr>
          <p:nvPr>
            <p:ph type="title"/>
          </p:nvPr>
        </p:nvSpPr>
        <p:spPr/>
        <p:txBody>
          <a:bodyPr/>
          <a:lstStyle/>
          <a:p>
            <a:pPr eaLnBrk="1" hangingPunct="1"/>
            <a:r>
              <a:rPr lang="en-US" altLang="en-US"/>
              <a:t>1992 survey of race and ethnicity in US epidemiology</a:t>
            </a:r>
          </a:p>
        </p:txBody>
      </p:sp>
      <p:pic>
        <p:nvPicPr>
          <p:cNvPr id="28676" name="Picture 9" descr="scan0003-Annals1994-Survey1-Page1">
            <a:extLst>
              <a:ext uri="{FF2B5EF4-FFF2-40B4-BE49-F238E27FC236}">
                <a16:creationId xmlns:a16="http://schemas.microsoft.com/office/drawing/2014/main" id="{7A5ECEE4-962F-4499-8B69-E254B0E19F1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752600"/>
            <a:ext cx="3502025" cy="4267200"/>
          </a:xfrm>
          <a:noFill/>
        </p:spPr>
      </p:pic>
      <p:sp>
        <p:nvSpPr>
          <p:cNvPr id="28675" name="Rectangle 6">
            <a:extLst>
              <a:ext uri="{FF2B5EF4-FFF2-40B4-BE49-F238E27FC236}">
                <a16:creationId xmlns:a16="http://schemas.microsoft.com/office/drawing/2014/main" id="{9E1FC635-F027-489C-95E7-15241A29EE34}"/>
              </a:ext>
            </a:extLst>
          </p:cNvPr>
          <p:cNvSpPr>
            <a:spLocks noGrp="1" noChangeArrowheads="1"/>
          </p:cNvSpPr>
          <p:nvPr>
            <p:ph type="body" sz="half" idx="2"/>
          </p:nvPr>
        </p:nvSpPr>
        <p:spPr>
          <a:xfrm>
            <a:off x="4267200" y="1752600"/>
            <a:ext cx="4500563" cy="4267200"/>
          </a:xfrm>
        </p:spPr>
        <p:txBody>
          <a:bodyPr/>
          <a:lstStyle/>
          <a:p>
            <a:pPr eaLnBrk="1" hangingPunct="1"/>
            <a:r>
              <a:rPr lang="en-US" altLang="en-US" sz="2600"/>
              <a:t>56/66 epidemiology degree programs in US schools of public health, medicine, veterinary medicine</a:t>
            </a:r>
          </a:p>
          <a:p>
            <a:pPr eaLnBrk="1" hangingPunct="1"/>
            <a:r>
              <a:rPr lang="en-US" altLang="en-US" sz="2600"/>
              <a:t>1 pg questionnaire</a:t>
            </a:r>
          </a:p>
          <a:p>
            <a:pPr eaLnBrk="1" hangingPunct="1"/>
            <a:r>
              <a:rPr lang="en-US" altLang="en-US" sz="2600"/>
              <a:t>Full-time faculty, students as of 4/92</a:t>
            </a:r>
          </a:p>
        </p:txBody>
      </p:sp>
      <p:sp>
        <p:nvSpPr>
          <p:cNvPr id="2" name="Slide Number Placeholder 1">
            <a:extLst>
              <a:ext uri="{FF2B5EF4-FFF2-40B4-BE49-F238E27FC236}">
                <a16:creationId xmlns:a16="http://schemas.microsoft.com/office/drawing/2014/main" id="{D718483F-30D5-43D4-AC5F-D1990F49B2BA}"/>
              </a:ext>
            </a:extLst>
          </p:cNvPr>
          <p:cNvSpPr>
            <a:spLocks noGrp="1"/>
          </p:cNvSpPr>
          <p:nvPr>
            <p:ph type="sldNum" sz="quarter" idx="12"/>
          </p:nvPr>
        </p:nvSpPr>
        <p:spPr/>
        <p:txBody>
          <a:bodyPr/>
          <a:lstStyle/>
          <a:p>
            <a:pPr>
              <a:defRPr/>
            </a:pPr>
            <a:fld id="{73F7D3B6-A39F-41D3-B727-976DB68B7267}" type="slidenum">
              <a:rPr lang="en-US" altLang="en-US" smtClean="0"/>
              <a:pPr>
                <a:defRPr/>
              </a:pPr>
              <a:t>16</a:t>
            </a:fld>
            <a:endParaRPr lang="en-US" altLang="en-US"/>
          </a:p>
        </p:txBody>
      </p:sp>
    </p:spTree>
    <p:extLst>
      <p:ext uri="{BB962C8B-B14F-4D97-AF65-F5344CB8AC3E}">
        <p14:creationId xmlns:p14="http://schemas.microsoft.com/office/powerpoint/2010/main" val="369070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2E68F08F-EA42-4096-9BFC-144EFB7B8E01}"/>
              </a:ext>
            </a:extLst>
          </p:cNvPr>
          <p:cNvSpPr>
            <a:spLocks noGrp="1" noChangeArrowheads="1"/>
          </p:cNvSpPr>
          <p:nvPr>
            <p:ph type="title"/>
          </p:nvPr>
        </p:nvSpPr>
        <p:spPr/>
        <p:txBody>
          <a:bodyPr/>
          <a:lstStyle/>
          <a:p>
            <a:pPr eaLnBrk="1" hangingPunct="1"/>
            <a:r>
              <a:rPr lang="en-US" altLang="en-US"/>
              <a:t>Results - faculty</a:t>
            </a:r>
          </a:p>
        </p:txBody>
      </p:sp>
      <p:pic>
        <p:nvPicPr>
          <p:cNvPr id="32771" name="Picture 5" descr="Annals1994-Survey1-Table1">
            <a:extLst>
              <a:ext uri="{FF2B5EF4-FFF2-40B4-BE49-F238E27FC236}">
                <a16:creationId xmlns:a16="http://schemas.microsoft.com/office/drawing/2014/main" id="{BD4CFFE9-A4C8-4805-A4B4-2C545F98DD7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43000" y="1752600"/>
            <a:ext cx="6083300" cy="2225675"/>
          </a:xfrm>
          <a:noFill/>
        </p:spPr>
      </p:pic>
      <p:sp>
        <p:nvSpPr>
          <p:cNvPr id="32772" name="Rectangle 9">
            <a:extLst>
              <a:ext uri="{FF2B5EF4-FFF2-40B4-BE49-F238E27FC236}">
                <a16:creationId xmlns:a16="http://schemas.microsoft.com/office/drawing/2014/main" id="{E222FAC4-92E8-47E1-AF14-7CE928D50FF3}"/>
              </a:ext>
            </a:extLst>
          </p:cNvPr>
          <p:cNvSpPr>
            <a:spLocks noGrp="1" noChangeArrowheads="1"/>
          </p:cNvSpPr>
          <p:nvPr>
            <p:ph type="body" sz="half" idx="2"/>
          </p:nvPr>
        </p:nvSpPr>
        <p:spPr/>
        <p:txBody>
          <a:bodyPr/>
          <a:lstStyle/>
          <a:p>
            <a:pPr eaLnBrk="1" hangingPunct="1"/>
            <a:r>
              <a:rPr lang="en-US" altLang="en-US" sz="2600"/>
              <a:t>711 total faculty</a:t>
            </a:r>
          </a:p>
          <a:p>
            <a:pPr eaLnBrk="1" hangingPunct="1"/>
            <a:r>
              <a:rPr lang="en-US" altLang="en-US" sz="2600"/>
              <a:t>14 Black (non-Hispanic) (2%)</a:t>
            </a:r>
          </a:p>
          <a:p>
            <a:pPr eaLnBrk="1" hangingPunct="1"/>
            <a:r>
              <a:rPr lang="en-US" altLang="en-US" sz="2600"/>
              <a:t>14 Hispanic (incl. 6 at one instit.) (2%)</a:t>
            </a:r>
          </a:p>
          <a:p>
            <a:pPr eaLnBrk="1" hangingPunct="1"/>
            <a:r>
              <a:rPr lang="en-US" altLang="en-US" sz="2600"/>
              <a:t>0 American Indians / Native Americans</a:t>
            </a:r>
          </a:p>
        </p:txBody>
      </p:sp>
      <p:sp>
        <p:nvSpPr>
          <p:cNvPr id="2" name="Slide Number Placeholder 1">
            <a:extLst>
              <a:ext uri="{FF2B5EF4-FFF2-40B4-BE49-F238E27FC236}">
                <a16:creationId xmlns:a16="http://schemas.microsoft.com/office/drawing/2014/main" id="{1E114A48-A423-4E5E-902A-E491DB8600F9}"/>
              </a:ext>
            </a:extLst>
          </p:cNvPr>
          <p:cNvSpPr>
            <a:spLocks noGrp="1"/>
          </p:cNvSpPr>
          <p:nvPr>
            <p:ph type="sldNum" sz="quarter" idx="12"/>
          </p:nvPr>
        </p:nvSpPr>
        <p:spPr/>
        <p:txBody>
          <a:bodyPr/>
          <a:lstStyle/>
          <a:p>
            <a:pPr>
              <a:defRPr/>
            </a:pPr>
            <a:fld id="{87E44A2C-87E0-4BF6-8B28-A81C6A9346DF}" type="slidenum">
              <a:rPr lang="en-US" altLang="en-US" smtClean="0"/>
              <a:pPr>
                <a:defRPr/>
              </a:pPr>
              <a:t>17</a:t>
            </a:fld>
            <a:endParaRPr lang="en-US" altLang="en-US"/>
          </a:p>
        </p:txBody>
      </p:sp>
    </p:spTree>
    <p:extLst>
      <p:ext uri="{BB962C8B-B14F-4D97-AF65-F5344CB8AC3E}">
        <p14:creationId xmlns:p14="http://schemas.microsoft.com/office/powerpoint/2010/main" val="3651056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7246B32-DC09-432E-8593-8013605D1A87}"/>
              </a:ext>
            </a:extLst>
          </p:cNvPr>
          <p:cNvSpPr>
            <a:spLocks noGrp="1" noChangeArrowheads="1"/>
          </p:cNvSpPr>
          <p:nvPr>
            <p:ph type="title"/>
          </p:nvPr>
        </p:nvSpPr>
        <p:spPr/>
        <p:txBody>
          <a:bodyPr/>
          <a:lstStyle/>
          <a:p>
            <a:pPr eaLnBrk="1" hangingPunct="1"/>
            <a:r>
              <a:rPr lang="en-US" altLang="en-US"/>
              <a:t>Results - students</a:t>
            </a:r>
          </a:p>
        </p:txBody>
      </p:sp>
      <p:pic>
        <p:nvPicPr>
          <p:cNvPr id="34820" name="Picture 6" descr="Annals1994-Survey1-Table2">
            <a:extLst>
              <a:ext uri="{FF2B5EF4-FFF2-40B4-BE49-F238E27FC236}">
                <a16:creationId xmlns:a16="http://schemas.microsoft.com/office/drawing/2014/main" id="{56860C61-6411-4947-A253-D55112A5BC1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007005" y="1752600"/>
            <a:ext cx="7120466" cy="2057400"/>
          </a:xfrm>
          <a:noFill/>
        </p:spPr>
      </p:pic>
      <p:sp>
        <p:nvSpPr>
          <p:cNvPr id="34819" name="Rectangle 4">
            <a:extLst>
              <a:ext uri="{FF2B5EF4-FFF2-40B4-BE49-F238E27FC236}">
                <a16:creationId xmlns:a16="http://schemas.microsoft.com/office/drawing/2014/main" id="{A47F90CA-592D-46C0-8D8D-79674CF3028F}"/>
              </a:ext>
            </a:extLst>
          </p:cNvPr>
          <p:cNvSpPr>
            <a:spLocks noGrp="1" noChangeArrowheads="1"/>
          </p:cNvSpPr>
          <p:nvPr>
            <p:ph type="body" sz="half" idx="2"/>
          </p:nvPr>
        </p:nvSpPr>
        <p:spPr/>
        <p:txBody>
          <a:bodyPr/>
          <a:lstStyle/>
          <a:p>
            <a:pPr eaLnBrk="1" hangingPunct="1"/>
            <a:r>
              <a:rPr lang="en-US" altLang="en-US" sz="2600"/>
              <a:t>2,142 students</a:t>
            </a:r>
          </a:p>
          <a:p>
            <a:pPr eaLnBrk="1" hangingPunct="1"/>
            <a:r>
              <a:rPr lang="en-US" altLang="en-US" sz="2600"/>
              <a:t>102 Black (non-Hispanic) (5%)</a:t>
            </a:r>
          </a:p>
          <a:p>
            <a:pPr eaLnBrk="1" hangingPunct="1"/>
            <a:r>
              <a:rPr lang="en-US" altLang="en-US" sz="2600"/>
              <a:t>91 Hispanic (incl. 41 at one instit.) (4%)</a:t>
            </a:r>
          </a:p>
          <a:p>
            <a:pPr eaLnBrk="1" hangingPunct="1"/>
            <a:r>
              <a:rPr lang="en-US" altLang="en-US" sz="2600"/>
              <a:t>4 American Indians / Native Americans</a:t>
            </a:r>
          </a:p>
        </p:txBody>
      </p:sp>
      <p:sp>
        <p:nvSpPr>
          <p:cNvPr id="2" name="Slide Number Placeholder 1">
            <a:extLst>
              <a:ext uri="{FF2B5EF4-FFF2-40B4-BE49-F238E27FC236}">
                <a16:creationId xmlns:a16="http://schemas.microsoft.com/office/drawing/2014/main" id="{2C338182-EA96-4054-80C9-1D50778F5274}"/>
              </a:ext>
            </a:extLst>
          </p:cNvPr>
          <p:cNvSpPr>
            <a:spLocks noGrp="1"/>
          </p:cNvSpPr>
          <p:nvPr>
            <p:ph type="sldNum" sz="quarter" idx="12"/>
          </p:nvPr>
        </p:nvSpPr>
        <p:spPr/>
        <p:txBody>
          <a:bodyPr/>
          <a:lstStyle/>
          <a:p>
            <a:pPr>
              <a:defRPr/>
            </a:pPr>
            <a:fld id="{87E44A2C-87E0-4BF6-8B28-A81C6A9346DF}" type="slidenum">
              <a:rPr lang="en-US" altLang="en-US" smtClean="0"/>
              <a:pPr>
                <a:defRPr/>
              </a:pPr>
              <a:t>18</a:t>
            </a:fld>
            <a:endParaRPr lang="en-US" altLang="en-US"/>
          </a:p>
        </p:txBody>
      </p:sp>
    </p:spTree>
    <p:extLst>
      <p:ext uri="{BB962C8B-B14F-4D97-AF65-F5344CB8AC3E}">
        <p14:creationId xmlns:p14="http://schemas.microsoft.com/office/powerpoint/2010/main" val="2888590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F0227CCC-955B-4DC6-891F-1AD5D25428B9}"/>
              </a:ext>
            </a:extLst>
          </p:cNvPr>
          <p:cNvSpPr>
            <a:spLocks noGrp="1" noChangeArrowheads="1"/>
          </p:cNvSpPr>
          <p:nvPr>
            <p:ph type="title"/>
          </p:nvPr>
        </p:nvSpPr>
        <p:spPr/>
        <p:txBody>
          <a:bodyPr/>
          <a:lstStyle/>
          <a:p>
            <a:pPr eaLnBrk="1" hangingPunct="1"/>
            <a:r>
              <a:rPr lang="en-US" altLang="en-US" dirty="0"/>
              <a:t>Recommendations in the article</a:t>
            </a:r>
          </a:p>
        </p:txBody>
      </p:sp>
      <p:sp>
        <p:nvSpPr>
          <p:cNvPr id="36867" name="Rectangle 5">
            <a:extLst>
              <a:ext uri="{FF2B5EF4-FFF2-40B4-BE49-F238E27FC236}">
                <a16:creationId xmlns:a16="http://schemas.microsoft.com/office/drawing/2014/main" id="{B34A48DF-16F7-43FF-8E4B-EFC79AA5D705}"/>
              </a:ext>
            </a:extLst>
          </p:cNvPr>
          <p:cNvSpPr>
            <a:spLocks noGrp="1" noChangeArrowheads="1"/>
          </p:cNvSpPr>
          <p:nvPr>
            <p:ph type="body" sz="half" idx="2"/>
          </p:nvPr>
        </p:nvSpPr>
        <p:spPr>
          <a:xfrm>
            <a:off x="566738" y="1524000"/>
            <a:ext cx="8001000" cy="5105400"/>
          </a:xfrm>
        </p:spPr>
        <p:txBody>
          <a:bodyPr>
            <a:normAutofit fontScale="62500" lnSpcReduction="20000"/>
          </a:bodyPr>
          <a:lstStyle/>
          <a:p>
            <a:pPr marL="571500" indent="-571500" eaLnBrk="1" hangingPunct="1">
              <a:lnSpc>
                <a:spcPct val="120000"/>
              </a:lnSpc>
              <a:spcBef>
                <a:spcPts val="900"/>
              </a:spcBef>
              <a:buFont typeface="Wingdings" panose="05000000000000000000" pitchFamily="2" charset="2"/>
              <a:buAutoNum type="arabicPeriod"/>
            </a:pPr>
            <a:r>
              <a:rPr lang="en-US" altLang="en-US" sz="2600" dirty="0"/>
              <a:t>Epidemiology’s </a:t>
            </a:r>
            <a:r>
              <a:rPr lang="en-US" altLang="en-US" sz="2600" b="1" dirty="0"/>
              <a:t>mission should include advancement</a:t>
            </a:r>
            <a:r>
              <a:rPr lang="en-US" altLang="en-US" sz="2600" dirty="0"/>
              <a:t> of minority health / minority epidemiologists.</a:t>
            </a:r>
          </a:p>
          <a:p>
            <a:pPr marL="571500" indent="-571500" eaLnBrk="1" hangingPunct="1">
              <a:lnSpc>
                <a:spcPct val="120000"/>
              </a:lnSpc>
              <a:spcBef>
                <a:spcPts val="900"/>
              </a:spcBef>
              <a:buFont typeface="Wingdings" panose="05000000000000000000" pitchFamily="2" charset="2"/>
              <a:buAutoNum type="arabicPeriod"/>
            </a:pPr>
            <a:r>
              <a:rPr lang="en-US" altLang="en-US" sz="2600" dirty="0"/>
              <a:t>Study minority health problems and solutions; </a:t>
            </a:r>
            <a:r>
              <a:rPr lang="en-US" altLang="en-US" sz="2600" b="1" dirty="0"/>
              <a:t>study racism</a:t>
            </a:r>
            <a:r>
              <a:rPr lang="en-US" altLang="en-US" sz="2600" dirty="0"/>
              <a:t>.</a:t>
            </a:r>
          </a:p>
          <a:p>
            <a:pPr marL="571500" indent="-571500" eaLnBrk="1" hangingPunct="1">
              <a:lnSpc>
                <a:spcPct val="120000"/>
              </a:lnSpc>
              <a:spcBef>
                <a:spcPts val="900"/>
              </a:spcBef>
              <a:buFont typeface="Wingdings" panose="05000000000000000000" pitchFamily="2" charset="2"/>
              <a:buAutoNum type="arabicPeriod"/>
            </a:pPr>
            <a:r>
              <a:rPr lang="en-US" altLang="en-US" sz="2600" dirty="0"/>
              <a:t>Conduct </a:t>
            </a:r>
            <a:r>
              <a:rPr lang="en-US" altLang="en-US" sz="2600" b="1" dirty="0"/>
              <a:t>vigorous outreach</a:t>
            </a:r>
            <a:r>
              <a:rPr lang="en-US" altLang="en-US" sz="2600" dirty="0"/>
              <a:t> to make epidemiology careers and financial aid opportunities more visible to minorities.</a:t>
            </a:r>
          </a:p>
          <a:p>
            <a:pPr marL="571500" indent="-571500">
              <a:lnSpc>
                <a:spcPct val="120000"/>
              </a:lnSpc>
              <a:spcBef>
                <a:spcPts val="900"/>
              </a:spcBef>
              <a:buFont typeface="Wingdings" panose="05000000000000000000" pitchFamily="2" charset="2"/>
              <a:buAutoNum type="arabicPeriod"/>
            </a:pPr>
            <a:r>
              <a:rPr lang="en-US" altLang="en-US" sz="2600" dirty="0"/>
              <a:t>Provide </a:t>
            </a:r>
            <a:r>
              <a:rPr lang="en-US" altLang="en-US" sz="2600" b="1" dirty="0"/>
              <a:t>ample, stable funding</a:t>
            </a:r>
            <a:r>
              <a:rPr lang="en-US" altLang="en-US" sz="2600" dirty="0"/>
              <a:t> for minority training and supportive  educational environments, plus networks of minority epidemiologists.</a:t>
            </a:r>
          </a:p>
          <a:p>
            <a:pPr marL="571500" indent="-571500">
              <a:lnSpc>
                <a:spcPct val="120000"/>
              </a:lnSpc>
              <a:spcBef>
                <a:spcPts val="900"/>
              </a:spcBef>
              <a:buFont typeface="Wingdings" panose="05000000000000000000" pitchFamily="2" charset="2"/>
              <a:buAutoNum type="arabicPeriod"/>
            </a:pPr>
            <a:r>
              <a:rPr lang="en-US" altLang="en-US" sz="2600" dirty="0"/>
              <a:t>Federal programs (e.g., MARC, MBRS, HCOP) should expand their coverage of epidemiology research and training; </a:t>
            </a:r>
            <a:r>
              <a:rPr lang="en-US" altLang="en-US" sz="2600" b="1" dirty="0"/>
              <a:t>more programs should be created like the CDC's Project IMHOTEP</a:t>
            </a:r>
            <a:r>
              <a:rPr lang="en-US" altLang="en-US" sz="2600" dirty="0"/>
              <a:t>.</a:t>
            </a:r>
          </a:p>
          <a:p>
            <a:pPr marL="571500" indent="-571500">
              <a:lnSpc>
                <a:spcPct val="120000"/>
              </a:lnSpc>
              <a:spcBef>
                <a:spcPts val="900"/>
              </a:spcBef>
              <a:buFont typeface="Wingdings" panose="05000000000000000000" pitchFamily="2" charset="2"/>
              <a:buAutoNum type="arabicPeriod"/>
            </a:pPr>
            <a:r>
              <a:rPr lang="en-US" altLang="en-US" sz="2600" dirty="0"/>
              <a:t>Professional development opportunities should include </a:t>
            </a:r>
            <a:r>
              <a:rPr lang="en-US" altLang="en-US" sz="2600" b="1" dirty="0"/>
              <a:t>diversity training</a:t>
            </a:r>
            <a:r>
              <a:rPr lang="en-US" altLang="en-US" sz="2600" dirty="0"/>
              <a:t> related to the review of applications for admission, applications for grants, submitted manuscripts, etc.</a:t>
            </a:r>
          </a:p>
          <a:p>
            <a:pPr marL="571500" indent="-571500">
              <a:lnSpc>
                <a:spcPct val="120000"/>
              </a:lnSpc>
              <a:spcBef>
                <a:spcPts val="900"/>
              </a:spcBef>
              <a:buFont typeface="Wingdings" panose="05000000000000000000" pitchFamily="2" charset="2"/>
              <a:buAutoNum type="arabicPeriod"/>
            </a:pPr>
            <a:r>
              <a:rPr lang="en-US" altLang="en-US" sz="2600" dirty="0"/>
              <a:t>A body analogous to the AAMC Division of Minority Health, Education, and Prevention should be provided a mandate and resources to </a:t>
            </a:r>
            <a:r>
              <a:rPr lang="en-US" altLang="en-US" sz="2600" b="1" dirty="0"/>
              <a:t>monitor progress in increasing the role of underrepresented minorities in epidemiology</a:t>
            </a:r>
            <a:r>
              <a:rPr lang="en-US" altLang="en-US" sz="2600" dirty="0"/>
              <a:t>.  Recognize/support/reward epidemiologists who make exceptional contributions.</a:t>
            </a:r>
          </a:p>
          <a:p>
            <a:pPr marL="0" indent="0" eaLnBrk="1" hangingPunct="1">
              <a:lnSpc>
                <a:spcPct val="120000"/>
              </a:lnSpc>
              <a:spcBef>
                <a:spcPts val="1600"/>
              </a:spcBef>
              <a:buNone/>
            </a:pPr>
            <a:endParaRPr lang="en-US" altLang="en-US" sz="2400" dirty="0"/>
          </a:p>
        </p:txBody>
      </p:sp>
      <p:sp>
        <p:nvSpPr>
          <p:cNvPr id="2" name="Slide Number Placeholder 1">
            <a:extLst>
              <a:ext uri="{FF2B5EF4-FFF2-40B4-BE49-F238E27FC236}">
                <a16:creationId xmlns:a16="http://schemas.microsoft.com/office/drawing/2014/main" id="{CA6A69A2-BA04-41E4-B290-F05B2F39B11E}"/>
              </a:ext>
            </a:extLst>
          </p:cNvPr>
          <p:cNvSpPr>
            <a:spLocks noGrp="1"/>
          </p:cNvSpPr>
          <p:nvPr>
            <p:ph type="sldNum" sz="quarter" idx="12"/>
          </p:nvPr>
        </p:nvSpPr>
        <p:spPr/>
        <p:txBody>
          <a:bodyPr/>
          <a:lstStyle/>
          <a:p>
            <a:pPr>
              <a:defRPr/>
            </a:pPr>
            <a:fld id="{87E44A2C-87E0-4BF6-8B28-A81C6A9346DF}" type="slidenum">
              <a:rPr lang="en-US" altLang="en-US" smtClean="0"/>
              <a:pPr>
                <a:defRPr/>
              </a:pPr>
              <a:t>19</a:t>
            </a:fld>
            <a:endParaRPr lang="en-US" altLang="en-US"/>
          </a:p>
        </p:txBody>
      </p:sp>
    </p:spTree>
    <p:extLst>
      <p:ext uri="{BB962C8B-B14F-4D97-AF65-F5344CB8AC3E}">
        <p14:creationId xmlns:p14="http://schemas.microsoft.com/office/powerpoint/2010/main" val="1576727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r>
              <a:rPr lang="en-US" sz="2800" dirty="0"/>
              <a:t>Public health achievements are dramatic but not universally shared.</a:t>
            </a:r>
          </a:p>
          <a:p>
            <a:pPr>
              <a:spcBef>
                <a:spcPts val="1800"/>
              </a:spcBef>
            </a:pPr>
            <a:r>
              <a:rPr lang="en-US" sz="2800" dirty="0"/>
              <a:t>Efforts to reduce or eliminate disparities extend over many decades.</a:t>
            </a:r>
          </a:p>
          <a:p>
            <a:pPr>
              <a:spcBef>
                <a:spcPts val="1800"/>
              </a:spcBef>
            </a:pPr>
            <a:r>
              <a:rPr lang="en-US" altLang="en-US" sz="2800" dirty="0"/>
              <a:t>Can we make epidemiology great again?</a:t>
            </a:r>
            <a:endParaRPr lang="en-US" sz="2800" dirty="0"/>
          </a:p>
          <a:p>
            <a:pPr>
              <a:spcBef>
                <a:spcPts val="1800"/>
              </a:spcBef>
            </a:pPr>
            <a:endParaRPr lang="en-US" sz="2800" dirty="0"/>
          </a:p>
          <a:p>
            <a:endParaRPr lang="en-US" sz="2800" dirty="0"/>
          </a:p>
          <a:p>
            <a:endParaRPr lang="en-US" sz="3200" dirty="0"/>
          </a:p>
        </p:txBody>
      </p:sp>
    </p:spTree>
    <p:extLst>
      <p:ext uri="{BB962C8B-B14F-4D97-AF65-F5344CB8AC3E}">
        <p14:creationId xmlns:p14="http://schemas.microsoft.com/office/powerpoint/2010/main" val="1799575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08F51D9-7B8F-4133-BA27-712DDB50E0E4}"/>
              </a:ext>
            </a:extLst>
          </p:cNvPr>
          <p:cNvSpPr>
            <a:spLocks noGrp="1" noChangeArrowheads="1"/>
          </p:cNvSpPr>
          <p:nvPr>
            <p:ph type="title"/>
          </p:nvPr>
        </p:nvSpPr>
        <p:spPr/>
        <p:txBody>
          <a:bodyPr/>
          <a:lstStyle/>
          <a:p>
            <a:pPr eaLnBrk="1" hangingPunct="1"/>
            <a:r>
              <a:rPr lang="en-US" altLang="en-US" i="1"/>
              <a:t>Annals of Epidemiology</a:t>
            </a:r>
            <a:r>
              <a:rPr lang="en-US" altLang="en-US"/>
              <a:t> editorial by Ray Greenberg</a:t>
            </a:r>
          </a:p>
        </p:txBody>
      </p:sp>
      <p:pic>
        <p:nvPicPr>
          <p:cNvPr id="43012" name="Picture 5" descr="Annals1994-Editorial-RayGreenberg-Annals1994">
            <a:extLst>
              <a:ext uri="{FF2B5EF4-FFF2-40B4-BE49-F238E27FC236}">
                <a16:creationId xmlns:a16="http://schemas.microsoft.com/office/drawing/2014/main" id="{3AB3D667-5B17-4401-9527-FE688059308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855536" y="1753362"/>
            <a:ext cx="3346704" cy="4265676"/>
          </a:xfrm>
          <a:noFill/>
        </p:spPr>
      </p:pic>
      <p:sp>
        <p:nvSpPr>
          <p:cNvPr id="43011" name="Rectangle 4">
            <a:extLst>
              <a:ext uri="{FF2B5EF4-FFF2-40B4-BE49-F238E27FC236}">
                <a16:creationId xmlns:a16="http://schemas.microsoft.com/office/drawing/2014/main" id="{6B4FF598-0757-46B8-AC6A-D8EDB98EF364}"/>
              </a:ext>
            </a:extLst>
          </p:cNvPr>
          <p:cNvSpPr>
            <a:spLocks noGrp="1" noChangeArrowheads="1"/>
          </p:cNvSpPr>
          <p:nvPr>
            <p:ph type="body" sz="half" idx="2"/>
          </p:nvPr>
        </p:nvSpPr>
        <p:spPr>
          <a:xfrm>
            <a:off x="4648200" y="1752600"/>
            <a:ext cx="4038600" cy="4267200"/>
          </a:xfrm>
        </p:spPr>
        <p:txBody>
          <a:bodyPr/>
          <a:lstStyle/>
          <a:p>
            <a:pPr marL="12700" indent="-12700" eaLnBrk="1" hangingPunct="1">
              <a:buFont typeface="Wingdings" panose="05000000000000000000" pitchFamily="2" charset="2"/>
              <a:buNone/>
            </a:pPr>
            <a:r>
              <a:rPr lang="en-US" altLang="en-US" sz="2600" dirty="0"/>
              <a:t>“These proposals  would make our profession more accessible to a wider range of people, and as a result, would build a broader and stronger foundation for the future of epidemiology.”</a:t>
            </a:r>
          </a:p>
        </p:txBody>
      </p:sp>
      <p:sp>
        <p:nvSpPr>
          <p:cNvPr id="2" name="Slide Number Placeholder 1">
            <a:extLst>
              <a:ext uri="{FF2B5EF4-FFF2-40B4-BE49-F238E27FC236}">
                <a16:creationId xmlns:a16="http://schemas.microsoft.com/office/drawing/2014/main" id="{38314BC8-FD8F-4BA4-B131-FE526B26AA96}"/>
              </a:ext>
            </a:extLst>
          </p:cNvPr>
          <p:cNvSpPr>
            <a:spLocks noGrp="1"/>
          </p:cNvSpPr>
          <p:nvPr>
            <p:ph type="sldNum" sz="quarter" idx="12"/>
          </p:nvPr>
        </p:nvSpPr>
        <p:spPr/>
        <p:txBody>
          <a:bodyPr/>
          <a:lstStyle/>
          <a:p>
            <a:pPr>
              <a:defRPr/>
            </a:pPr>
            <a:fld id="{73F7D3B6-A39F-41D3-B727-976DB68B7267}" type="slidenum">
              <a:rPr lang="en-US" altLang="en-US" smtClean="0"/>
              <a:pPr>
                <a:defRPr/>
              </a:pPr>
              <a:t>20</a:t>
            </a:fld>
            <a:endParaRPr lang="en-US" altLang="en-US"/>
          </a:p>
        </p:txBody>
      </p:sp>
    </p:spTree>
    <p:extLst>
      <p:ext uri="{BB962C8B-B14F-4D97-AF65-F5344CB8AC3E}">
        <p14:creationId xmlns:p14="http://schemas.microsoft.com/office/powerpoint/2010/main" val="170955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F39F-6E86-48A3-80D9-10B2D880A7CC}"/>
              </a:ext>
            </a:extLst>
          </p:cNvPr>
          <p:cNvSpPr>
            <a:spLocks noGrp="1"/>
          </p:cNvSpPr>
          <p:nvPr>
            <p:ph type="title"/>
          </p:nvPr>
        </p:nvSpPr>
        <p:spPr/>
        <p:txBody>
          <a:bodyPr/>
          <a:lstStyle/>
          <a:p>
            <a:r>
              <a:rPr lang="en-US" dirty="0"/>
              <a:t>Recommendations to the ACE BOD</a:t>
            </a:r>
          </a:p>
        </p:txBody>
      </p:sp>
      <p:sp>
        <p:nvSpPr>
          <p:cNvPr id="3" name="Content Placeholder 2">
            <a:extLst>
              <a:ext uri="{FF2B5EF4-FFF2-40B4-BE49-F238E27FC236}">
                <a16:creationId xmlns:a16="http://schemas.microsoft.com/office/drawing/2014/main" id="{5C378C64-A316-4D5B-A835-BEC13C9B90BB}"/>
              </a:ext>
            </a:extLst>
          </p:cNvPr>
          <p:cNvSpPr>
            <a:spLocks noGrp="1"/>
          </p:cNvSpPr>
          <p:nvPr>
            <p:ph sz="half" idx="1"/>
          </p:nvPr>
        </p:nvSpPr>
        <p:spPr>
          <a:xfrm>
            <a:off x="566738" y="1520825"/>
            <a:ext cx="7891462" cy="4703004"/>
          </a:xfrm>
        </p:spPr>
        <p:txBody>
          <a:bodyPr>
            <a:normAutofit fontScale="85000" lnSpcReduction="10000"/>
          </a:bodyPr>
          <a:lstStyle/>
          <a:p>
            <a:pPr>
              <a:lnSpc>
                <a:spcPct val="110000"/>
              </a:lnSpc>
            </a:pPr>
            <a:r>
              <a:rPr lang="en-US" sz="2800" dirty="0"/>
              <a:t> The Committee made a set of recommendations to the College’s Board of Directors. </a:t>
            </a:r>
            <a:r>
              <a:rPr lang="en-US" sz="2200" dirty="0"/>
              <a:t>[“Vic, this is a very powerful statement. I never imagined (in my more than 20 </a:t>
            </a:r>
            <a:r>
              <a:rPr lang="en-US" sz="2200" dirty="0" err="1"/>
              <a:t>yrs</a:t>
            </a:r>
            <a:r>
              <a:rPr lang="en-US" sz="2200" dirty="0"/>
              <a:t> in epidemiology) that I would see such a powerful statement emerging from an Epid organization. It will be more than just a little interesting to see the Board's reactions.”]</a:t>
            </a:r>
          </a:p>
          <a:p>
            <a:pPr marL="205740" lvl="1" indent="0">
              <a:lnSpc>
                <a:spcPct val="110000"/>
              </a:lnSpc>
              <a:buNone/>
            </a:pPr>
            <a:br>
              <a:rPr lang="en-US" sz="2400" dirty="0"/>
            </a:br>
            <a:r>
              <a:rPr lang="en-US" sz="2400" dirty="0"/>
              <a:t>1. </a:t>
            </a:r>
            <a:r>
              <a:rPr lang="en-US" sz="2600" dirty="0"/>
              <a:t>The Board of Directors should formally adopt a </a:t>
            </a:r>
            <a:r>
              <a:rPr lang="en-US" sz="2600" b="1" dirty="0"/>
              <a:t>statement of principles</a:t>
            </a:r>
            <a:r>
              <a:rPr lang="en-US" sz="2600" dirty="0"/>
              <a:t> and goals that recognizes (a) the importance of minority health for public health and (b) the need for racial, ethnic and cultural diversity in the profession of epidemiology and in the membership of the College, including the Board of Directors itself and all of its committees.</a:t>
            </a:r>
          </a:p>
          <a:p>
            <a:pPr marL="205740" lvl="1" indent="0">
              <a:lnSpc>
                <a:spcPct val="110000"/>
              </a:lnSpc>
              <a:buNone/>
            </a:pPr>
            <a:r>
              <a:rPr lang="en-US" sz="2600" dirty="0"/>
              <a:t>. . .</a:t>
            </a:r>
          </a:p>
        </p:txBody>
      </p:sp>
      <p:sp>
        <p:nvSpPr>
          <p:cNvPr id="5" name="Slide Number Placeholder 4">
            <a:extLst>
              <a:ext uri="{FF2B5EF4-FFF2-40B4-BE49-F238E27FC236}">
                <a16:creationId xmlns:a16="http://schemas.microsoft.com/office/drawing/2014/main" id="{914FBAEA-65EA-44F1-9B61-A6A3FEE83F13}"/>
              </a:ext>
            </a:extLst>
          </p:cNvPr>
          <p:cNvSpPr>
            <a:spLocks noGrp="1"/>
          </p:cNvSpPr>
          <p:nvPr>
            <p:ph type="sldNum" sz="quarter" idx="12"/>
          </p:nvPr>
        </p:nvSpPr>
        <p:spPr/>
        <p:txBody>
          <a:bodyPr/>
          <a:lstStyle/>
          <a:p>
            <a:pPr>
              <a:defRPr/>
            </a:pPr>
            <a:fld id="{0C5887E4-5B7C-4949-9E59-DC5FDE9F6B45}" type="slidenum">
              <a:rPr lang="en-US" altLang="en-US" smtClean="0"/>
              <a:pPr>
                <a:defRPr/>
              </a:pPr>
              <a:t>21</a:t>
            </a:fld>
            <a:endParaRPr lang="en-US" altLang="en-US"/>
          </a:p>
        </p:txBody>
      </p:sp>
    </p:spTree>
    <p:extLst>
      <p:ext uri="{BB962C8B-B14F-4D97-AF65-F5344CB8AC3E}">
        <p14:creationId xmlns:p14="http://schemas.microsoft.com/office/powerpoint/2010/main" val="1693339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607A32-10EC-4B68-AF6B-80032D460707}"/>
              </a:ext>
            </a:extLst>
          </p:cNvPr>
          <p:cNvSpPr>
            <a:spLocks noGrp="1"/>
          </p:cNvSpPr>
          <p:nvPr>
            <p:ph type="sldNum" sz="quarter" idx="12"/>
          </p:nvPr>
        </p:nvSpPr>
        <p:spPr/>
        <p:txBody>
          <a:bodyPr/>
          <a:lstStyle/>
          <a:p>
            <a:pPr>
              <a:defRPr/>
            </a:pPr>
            <a:fld id="{8E32F1B0-8A97-4B70-84AF-AD02874250DF}" type="slidenum">
              <a:rPr lang="en-US" altLang="en-US" smtClean="0"/>
              <a:pPr>
                <a:defRPr/>
              </a:pPr>
              <a:t>22</a:t>
            </a:fld>
            <a:endParaRPr lang="en-US" altLang="en-US"/>
          </a:p>
        </p:txBody>
      </p:sp>
      <p:sp>
        <p:nvSpPr>
          <p:cNvPr id="4" name="Rectangle 3">
            <a:extLst>
              <a:ext uri="{FF2B5EF4-FFF2-40B4-BE49-F238E27FC236}">
                <a16:creationId xmlns:a16="http://schemas.microsoft.com/office/drawing/2014/main" id="{DB6CFF47-8C3F-4780-B930-F06855524755}"/>
              </a:ext>
            </a:extLst>
          </p:cNvPr>
          <p:cNvSpPr txBox="1">
            <a:spLocks noChangeArrowheads="1"/>
          </p:cNvSpPr>
          <p:nvPr/>
        </p:nvSpPr>
        <p:spPr>
          <a:xfrm>
            <a:off x="857251" y="2133600"/>
            <a:ext cx="7404653" cy="4038600"/>
          </a:xfrm>
          <a:prstGeom prst="rect">
            <a:avLst/>
          </a:prstGeom>
        </p:spPr>
        <p:txBody>
          <a:bodyPr>
            <a:noAutofit/>
          </a:bodyPr>
          <a:lstStyle>
            <a:lvl1pPr marL="171450" indent="-137160" algn="l" defTabSz="685800" rtl="0" eaLnBrk="1" latinLnBrk="0" hangingPunct="1">
              <a:lnSpc>
                <a:spcPct val="90000"/>
              </a:lnSpc>
              <a:spcBef>
                <a:spcPts val="1000"/>
              </a:spcBef>
              <a:buClr>
                <a:schemeClr val="tx1"/>
              </a:buClr>
              <a:buSzPct val="80000"/>
              <a:buFont typeface="Corbel" pitchFamily="34" charset="0"/>
              <a:buChar char="•"/>
              <a:defRPr sz="2000" kern="1200">
                <a:solidFill>
                  <a:schemeClr val="tx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800" kern="1200">
                <a:solidFill>
                  <a:schemeClr val="tx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600" kern="1200">
                <a:solidFill>
                  <a:schemeClr val="tx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9pPr>
          </a:lstStyle>
          <a:p>
            <a:pPr marL="0" indent="0">
              <a:buNone/>
              <a:defRPr/>
            </a:pPr>
            <a:r>
              <a:rPr lang="en-US" dirty="0"/>
              <a:t>Declarations</a:t>
            </a:r>
          </a:p>
          <a:p>
            <a:pPr marL="457200" indent="-457200">
              <a:buFont typeface="+mj-lt"/>
              <a:buAutoNum type="arabicPeriod"/>
              <a:defRPr/>
            </a:pPr>
            <a:r>
              <a:rPr lang="en-US" dirty="0"/>
              <a:t>The health of all racial and ethnic groups, is of critical importance.</a:t>
            </a:r>
          </a:p>
          <a:p>
            <a:pPr marL="457200" indent="-457200">
              <a:buFont typeface="+mj-lt"/>
              <a:buAutoNum type="arabicPeriod"/>
              <a:defRPr/>
            </a:pPr>
            <a:r>
              <a:rPr lang="en-US" dirty="0"/>
              <a:t>The profession of epidemiology needs racial, ethnic and cultural diversity.</a:t>
            </a:r>
          </a:p>
          <a:p>
            <a:pPr marL="457200" indent="-457200">
              <a:buFont typeface="+mj-lt"/>
              <a:buAutoNum type="arabicPeriod"/>
              <a:defRPr/>
            </a:pPr>
            <a:r>
              <a:rPr lang="en-US" dirty="0"/>
              <a:t>[Educational organizations] . . . have a special responsibility to seek out and support, diversity, inform.</a:t>
            </a:r>
          </a:p>
          <a:p>
            <a:pPr marL="457200" indent="-457200">
              <a:buFont typeface="+mj-lt"/>
              <a:buAutoNum type="arabicPeriod"/>
              <a:defRPr/>
            </a:pPr>
            <a:r>
              <a:rPr lang="en-US" dirty="0"/>
              <a:t>Sponsors of public health should ensure that funding is available.</a:t>
            </a:r>
          </a:p>
          <a:p>
            <a:pPr marL="457200" indent="-457200">
              <a:buFont typeface="+mj-lt"/>
              <a:buAutoNum type="arabicPeriod"/>
              <a:defRPr/>
            </a:pPr>
            <a:r>
              <a:rPr lang="en-US" dirty="0"/>
              <a:t>Organizations should work actively to sensitize their constituencies to the issues of racism, sexism, religious favoritism, homophobia, …</a:t>
            </a:r>
          </a:p>
        </p:txBody>
      </p:sp>
      <p:pic>
        <p:nvPicPr>
          <p:cNvPr id="3" name="Picture 2">
            <a:extLst>
              <a:ext uri="{FF2B5EF4-FFF2-40B4-BE49-F238E27FC236}">
                <a16:creationId xmlns:a16="http://schemas.microsoft.com/office/drawing/2014/main" id="{75721BBB-6CAA-4DA9-A9EC-71FB77E979C1}"/>
              </a:ext>
            </a:extLst>
          </p:cNvPr>
          <p:cNvPicPr>
            <a:picLocks noChangeAspect="1"/>
          </p:cNvPicPr>
          <p:nvPr/>
        </p:nvPicPr>
        <p:blipFill>
          <a:blip r:embed="rId3"/>
          <a:stretch>
            <a:fillRect/>
          </a:stretch>
        </p:blipFill>
        <p:spPr>
          <a:xfrm>
            <a:off x="2667000" y="228600"/>
            <a:ext cx="4562475" cy="16383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9E9E354-A9AE-4A06-AC8D-9B314B14E475}"/>
              </a:ext>
            </a:extLst>
          </p:cNvPr>
          <p:cNvSpPr>
            <a:spLocks noGrp="1" noChangeArrowheads="1"/>
          </p:cNvSpPr>
          <p:nvPr>
            <p:ph type="title"/>
          </p:nvPr>
        </p:nvSpPr>
        <p:spPr/>
        <p:txBody>
          <a:bodyPr/>
          <a:lstStyle/>
          <a:p>
            <a:pPr algn="ctr" eaLnBrk="1" hangingPunct="1"/>
            <a:r>
              <a:rPr lang="en-US" altLang="en-US" dirty="0"/>
              <a:t>Published commentary, Endorsements</a:t>
            </a:r>
          </a:p>
        </p:txBody>
      </p:sp>
      <p:sp>
        <p:nvSpPr>
          <p:cNvPr id="40963" name="Rectangle 3">
            <a:extLst>
              <a:ext uri="{FF2B5EF4-FFF2-40B4-BE49-F238E27FC236}">
                <a16:creationId xmlns:a16="http://schemas.microsoft.com/office/drawing/2014/main" id="{F6835F10-3947-479B-BDDF-45A55642ED95}"/>
              </a:ext>
            </a:extLst>
          </p:cNvPr>
          <p:cNvSpPr>
            <a:spLocks noGrp="1" noChangeArrowheads="1"/>
          </p:cNvSpPr>
          <p:nvPr>
            <p:ph idx="1"/>
          </p:nvPr>
        </p:nvSpPr>
        <p:spPr>
          <a:xfrm>
            <a:off x="857251" y="1905000"/>
            <a:ext cx="7404653" cy="4038600"/>
          </a:xfrm>
        </p:spPr>
        <p:txBody>
          <a:bodyPr>
            <a:noAutofit/>
          </a:bodyPr>
          <a:lstStyle/>
          <a:p>
            <a:pPr marL="342900" indent="-342900">
              <a:defRPr/>
            </a:pPr>
            <a:r>
              <a:rPr lang="en-US" sz="2800" dirty="0"/>
              <a:t>Signed by 7 American College of Epidemiology presidents</a:t>
            </a:r>
          </a:p>
          <a:p>
            <a:pPr marL="342900" indent="-342900">
              <a:defRPr/>
            </a:pPr>
            <a:r>
              <a:rPr lang="en-US" sz="2800" dirty="0"/>
              <a:t>Included action steps</a:t>
            </a:r>
          </a:p>
          <a:p>
            <a:pPr marL="342900" indent="-342900">
              <a:defRPr/>
            </a:pPr>
            <a:r>
              <a:rPr lang="en-US" sz="2400" dirty="0"/>
              <a:t>Endorsements obtained from American Heart Association, American Teachers of Preventive Medicine, American Public Health Association, American Statistical Association - Section on Statistics in Epidemiology, Black Caucus of Health Workers, North American Association of Central Cancer Registries, and 12 academic departments</a:t>
            </a:r>
          </a:p>
          <a:p>
            <a:pPr marL="0" indent="0">
              <a:buNone/>
              <a:defRPr/>
            </a:pPr>
            <a:endParaRPr lang="en-US" sz="2800" dirty="0"/>
          </a:p>
        </p:txBody>
      </p:sp>
      <p:sp>
        <p:nvSpPr>
          <p:cNvPr id="2" name="Slide Number Placeholder 1">
            <a:extLst>
              <a:ext uri="{FF2B5EF4-FFF2-40B4-BE49-F238E27FC236}">
                <a16:creationId xmlns:a16="http://schemas.microsoft.com/office/drawing/2014/main" id="{8E7C1B82-D0A0-4A6E-B96F-0D8622B9578E}"/>
              </a:ext>
            </a:extLst>
          </p:cNvPr>
          <p:cNvSpPr>
            <a:spLocks noGrp="1"/>
          </p:cNvSpPr>
          <p:nvPr>
            <p:ph type="sldNum" sz="quarter" idx="12"/>
          </p:nvPr>
        </p:nvSpPr>
        <p:spPr/>
        <p:txBody>
          <a:bodyPr/>
          <a:lstStyle/>
          <a:p>
            <a:pPr>
              <a:defRPr/>
            </a:pPr>
            <a:fld id="{A5FDEF12-F04C-4F64-B3D3-BA25FF3E21B4}" type="slidenum">
              <a:rPr lang="en-US" altLang="en-US" smtClean="0"/>
              <a:pPr>
                <a:defRPr/>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9E9E354-A9AE-4A06-AC8D-9B314B14E475}"/>
              </a:ext>
            </a:extLst>
          </p:cNvPr>
          <p:cNvSpPr>
            <a:spLocks noGrp="1" noChangeArrowheads="1"/>
          </p:cNvSpPr>
          <p:nvPr>
            <p:ph type="title"/>
          </p:nvPr>
        </p:nvSpPr>
        <p:spPr>
          <a:xfrm>
            <a:off x="857250" y="381000"/>
            <a:ext cx="7406640" cy="1356360"/>
          </a:xfrm>
        </p:spPr>
        <p:txBody>
          <a:bodyPr/>
          <a:lstStyle/>
          <a:p>
            <a:pPr algn="ctr" eaLnBrk="1" hangingPunct="1"/>
            <a:r>
              <a:rPr lang="en-US" altLang="en-US" dirty="0"/>
              <a:t>Outreach</a:t>
            </a:r>
          </a:p>
        </p:txBody>
      </p:sp>
      <p:sp>
        <p:nvSpPr>
          <p:cNvPr id="40963" name="Rectangle 3">
            <a:extLst>
              <a:ext uri="{FF2B5EF4-FFF2-40B4-BE49-F238E27FC236}">
                <a16:creationId xmlns:a16="http://schemas.microsoft.com/office/drawing/2014/main" id="{F6835F10-3947-479B-BDDF-45A55642ED95}"/>
              </a:ext>
            </a:extLst>
          </p:cNvPr>
          <p:cNvSpPr>
            <a:spLocks noGrp="1" noChangeArrowheads="1"/>
          </p:cNvSpPr>
          <p:nvPr>
            <p:ph idx="1"/>
          </p:nvPr>
        </p:nvSpPr>
        <p:spPr>
          <a:xfrm>
            <a:off x="609600" y="1600200"/>
            <a:ext cx="7753349" cy="4038600"/>
          </a:xfrm>
        </p:spPr>
        <p:txBody>
          <a:bodyPr>
            <a:noAutofit/>
          </a:bodyPr>
          <a:lstStyle/>
          <a:p>
            <a:pPr marL="342900" indent="-342900">
              <a:defRPr/>
            </a:pPr>
            <a:r>
              <a:rPr lang="en-US" dirty="0"/>
              <a:t>“I've read the Statement, and I'm very impressed, both with it and the activities planned to implement it.  It is remarkably consistent with a Statement on Discrimination in the Workplace, recently adopted by AAAS.” Mark S. Frankel, AAAS (5/23/1995 email)</a:t>
            </a:r>
          </a:p>
          <a:p>
            <a:pPr marL="342900" indent="-342900">
              <a:defRPr/>
            </a:pPr>
            <a:r>
              <a:rPr lang="en-US" dirty="0"/>
              <a:t>“I have just been elected President-Elect of the Society for Pediatric Epidemiologic Research (SPER). My term as President will be from June 1996 to June 1997.  I agree whole-heartedly with the ACE recommendations.  One of my major concerns as SPER president will be affirmative action for the recruitment of minorities into reproductive, perinatal, and pediatric epidemiology.” John L. Kiely (5/26/1995 email)</a:t>
            </a:r>
          </a:p>
          <a:p>
            <a:pPr marL="342900" indent="-342900">
              <a:defRPr/>
            </a:pPr>
            <a:r>
              <a:rPr lang="en-US" dirty="0"/>
              <a:t>“I read with interest the recommendation from ACE Committee on Minority Affairs.  This is a huge important step </a:t>
            </a:r>
            <a:r>
              <a:rPr lang="en-US" dirty="0" err="1"/>
              <a:t>foward</a:t>
            </a:r>
            <a:r>
              <a:rPr lang="en-US" dirty="0"/>
              <a:t>.  I would like to receive a copy of the Statement of Principles and also info on applying to the College.” Helene Gayle (6/28/1995 email)</a:t>
            </a:r>
          </a:p>
          <a:p>
            <a:pPr marL="342900" indent="-342900">
              <a:defRPr/>
            </a:pPr>
            <a:endParaRPr lang="en-US" dirty="0"/>
          </a:p>
        </p:txBody>
      </p:sp>
      <p:sp>
        <p:nvSpPr>
          <p:cNvPr id="2" name="Slide Number Placeholder 1">
            <a:extLst>
              <a:ext uri="{FF2B5EF4-FFF2-40B4-BE49-F238E27FC236}">
                <a16:creationId xmlns:a16="http://schemas.microsoft.com/office/drawing/2014/main" id="{8E7C1B82-D0A0-4A6E-B96F-0D8622B9578E}"/>
              </a:ext>
            </a:extLst>
          </p:cNvPr>
          <p:cNvSpPr>
            <a:spLocks noGrp="1"/>
          </p:cNvSpPr>
          <p:nvPr>
            <p:ph type="sldNum" sz="quarter" idx="12"/>
          </p:nvPr>
        </p:nvSpPr>
        <p:spPr/>
        <p:txBody>
          <a:bodyPr/>
          <a:lstStyle/>
          <a:p>
            <a:pPr>
              <a:defRPr/>
            </a:pPr>
            <a:fld id="{A5FDEF12-F04C-4F64-B3D3-BA25FF3E21B4}" type="slidenum">
              <a:rPr lang="en-US" altLang="en-US" smtClean="0"/>
              <a:pPr>
                <a:defRPr/>
              </a:pPr>
              <a:t>24</a:t>
            </a:fld>
            <a:endParaRPr lang="en-US" altLang="en-US"/>
          </a:p>
        </p:txBody>
      </p:sp>
    </p:spTree>
    <p:extLst>
      <p:ext uri="{BB962C8B-B14F-4D97-AF65-F5344CB8AC3E}">
        <p14:creationId xmlns:p14="http://schemas.microsoft.com/office/powerpoint/2010/main" val="271295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CCA97869-44D4-4DF4-BE2C-2C1BF21B5466}"/>
              </a:ext>
            </a:extLst>
          </p:cNvPr>
          <p:cNvSpPr>
            <a:spLocks noGrp="1" noChangeArrowheads="1"/>
          </p:cNvSpPr>
          <p:nvPr>
            <p:ph type="title"/>
          </p:nvPr>
        </p:nvSpPr>
        <p:spPr/>
        <p:txBody>
          <a:bodyPr anchor="t"/>
          <a:lstStyle/>
          <a:p>
            <a:pPr eaLnBrk="1" hangingPunct="1"/>
            <a:r>
              <a:rPr lang="en-US" altLang="en-US" dirty="0"/>
              <a:t>Healthy People – Overarching goals</a:t>
            </a:r>
          </a:p>
        </p:txBody>
      </p:sp>
      <p:sp>
        <p:nvSpPr>
          <p:cNvPr id="8195" name="Rectangle 6">
            <a:extLst>
              <a:ext uri="{FF2B5EF4-FFF2-40B4-BE49-F238E27FC236}">
                <a16:creationId xmlns:a16="http://schemas.microsoft.com/office/drawing/2014/main" id="{43C7CC1F-194C-4114-B3D4-7D3F9FAC55D2}"/>
              </a:ext>
            </a:extLst>
          </p:cNvPr>
          <p:cNvSpPr>
            <a:spLocks noGrp="1" noChangeArrowheads="1"/>
          </p:cNvSpPr>
          <p:nvPr>
            <p:ph type="body" sz="half" idx="2"/>
          </p:nvPr>
        </p:nvSpPr>
        <p:spPr>
          <a:xfrm>
            <a:off x="381000" y="2057400"/>
            <a:ext cx="8458200" cy="1295400"/>
          </a:xfrm>
        </p:spPr>
        <p:txBody>
          <a:bodyPr/>
          <a:lstStyle/>
          <a:p>
            <a:pPr>
              <a:buNone/>
            </a:pPr>
            <a:r>
              <a:rPr lang="en-US" altLang="en-US" sz="2200" i="1" dirty="0">
                <a:latin typeface="+mj-lt"/>
                <a:ea typeface="+mj-ea"/>
                <a:cs typeface="+mj-cs"/>
              </a:rPr>
              <a:t>Healthy People 2010</a:t>
            </a:r>
            <a:r>
              <a:rPr lang="en-US" altLang="en-US" dirty="0"/>
              <a:t>: </a:t>
            </a:r>
          </a:p>
          <a:p>
            <a:pPr eaLnBrk="1" hangingPunct="1">
              <a:buFont typeface="Wingdings" panose="05000000000000000000" pitchFamily="2" charset="2"/>
              <a:buNone/>
            </a:pPr>
            <a:r>
              <a:rPr lang="en-US" altLang="en-US" sz="2200" dirty="0"/>
              <a:t>	Goal 1: Increase Quality and Years of Healthy Life</a:t>
            </a:r>
          </a:p>
          <a:p>
            <a:pPr eaLnBrk="1" hangingPunct="1">
              <a:spcBef>
                <a:spcPts val="1200"/>
              </a:spcBef>
              <a:buFont typeface="Wingdings" panose="05000000000000000000" pitchFamily="2" charset="2"/>
              <a:buNone/>
            </a:pPr>
            <a:r>
              <a:rPr lang="en-US" altLang="en-US" sz="2200" dirty="0"/>
              <a:t>	</a:t>
            </a:r>
            <a:r>
              <a:rPr lang="en-US" altLang="en-US" sz="2200" b="1" dirty="0"/>
              <a:t>Goal 2: Eliminate Health Disparities</a:t>
            </a:r>
          </a:p>
        </p:txBody>
      </p:sp>
      <p:pic>
        <p:nvPicPr>
          <p:cNvPr id="8196" name="Picture 2" descr="Healthy People logo and Web banner">
            <a:extLst>
              <a:ext uri="{FF2B5EF4-FFF2-40B4-BE49-F238E27FC236}">
                <a16:creationId xmlns:a16="http://schemas.microsoft.com/office/drawing/2014/main" id="{ACE7EF55-5235-4A7B-B9CC-AA07CDFB5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4133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Healthy People logo and Web banner">
            <a:extLst>
              <a:ext uri="{FF2B5EF4-FFF2-40B4-BE49-F238E27FC236}">
                <a16:creationId xmlns:a16="http://schemas.microsoft.com/office/drawing/2014/main" id="{9B6D35BA-1074-488F-B70E-BF75E5F39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1704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1091652F-45D4-4694-853B-BCEF37C88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866417"/>
            <a:ext cx="2667000" cy="124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a:extLst>
              <a:ext uri="{FF2B5EF4-FFF2-40B4-BE49-F238E27FC236}">
                <a16:creationId xmlns:a16="http://schemas.microsoft.com/office/drawing/2014/main" id="{29CCC313-F0FD-49C8-8D43-ECB21E742A54}"/>
              </a:ext>
            </a:extLst>
          </p:cNvPr>
          <p:cNvSpPr txBox="1">
            <a:spLocks noChangeArrowheads="1"/>
          </p:cNvSpPr>
          <p:nvPr/>
        </p:nvSpPr>
        <p:spPr>
          <a:xfrm>
            <a:off x="533400" y="3813175"/>
            <a:ext cx="7391401" cy="2740025"/>
          </a:xfrm>
          <a:prstGeom prst="rect">
            <a:avLst/>
          </a:prstGeom>
        </p:spPr>
        <p:txBody>
          <a:bodyPr vert="horz" lIns="91440" tIns="45720" rIns="91440" bIns="45720" rtlCol="0" anchor="t">
            <a:normAutofit fontScale="55000" lnSpcReduction="20000"/>
          </a:bodyPr>
          <a:lstStyle>
            <a:lvl1pPr algn="l" defTabSz="685800" rtl="0" eaLnBrk="1" latinLnBrk="0" hangingPunct="1">
              <a:lnSpc>
                <a:spcPct val="90000"/>
              </a:lnSpc>
              <a:spcBef>
                <a:spcPct val="0"/>
              </a:spcBef>
              <a:buNone/>
              <a:defRPr sz="4000" kern="1200">
                <a:solidFill>
                  <a:schemeClr val="tx1"/>
                </a:solidFill>
                <a:latin typeface="+mj-lt"/>
                <a:ea typeface="+mj-ea"/>
                <a:cs typeface="+mj-cs"/>
              </a:defRPr>
            </a:lvl1pPr>
          </a:lstStyle>
          <a:p>
            <a:r>
              <a:rPr lang="en-US" altLang="en-US" i="1" dirty="0"/>
              <a:t>Healthy People 2020</a:t>
            </a:r>
            <a:r>
              <a:rPr lang="en-US" altLang="en-US" dirty="0"/>
              <a:t>:</a:t>
            </a:r>
          </a:p>
          <a:p>
            <a:pPr marL="514350" indent="-514350">
              <a:spcBef>
                <a:spcPts val="1200"/>
              </a:spcBef>
              <a:buFont typeface="Verdana" panose="020B0604030504040204" pitchFamily="34" charset="0"/>
              <a:buAutoNum type="arabicPeriod"/>
            </a:pPr>
            <a:r>
              <a:rPr lang="en-US" altLang="en-US" dirty="0"/>
              <a:t>Attain high quality, longer lives free of preventable disease, disability, injury, and premature death.</a:t>
            </a:r>
          </a:p>
          <a:p>
            <a:pPr marL="514350" indent="-514350">
              <a:spcBef>
                <a:spcPts val="1200"/>
              </a:spcBef>
              <a:buFont typeface="Verdana" panose="020B0604030504040204" pitchFamily="34" charset="0"/>
              <a:buAutoNum type="arabicPeriod"/>
            </a:pPr>
            <a:r>
              <a:rPr lang="en-US" altLang="en-US" b="1" dirty="0"/>
              <a:t>Achieve health equity and eliminate disparities.</a:t>
            </a:r>
          </a:p>
          <a:p>
            <a:pPr marL="514350" indent="-514350">
              <a:spcBef>
                <a:spcPts val="1200"/>
              </a:spcBef>
              <a:buFont typeface="Verdana" panose="020B0604030504040204" pitchFamily="34" charset="0"/>
              <a:buAutoNum type="arabicPeriod"/>
            </a:pPr>
            <a:r>
              <a:rPr lang="en-US" altLang="en-US" dirty="0"/>
              <a:t>Create social and physical environments that promote good health for all.</a:t>
            </a:r>
          </a:p>
          <a:p>
            <a:pPr marL="514350" indent="-514350">
              <a:spcBef>
                <a:spcPts val="1200"/>
              </a:spcBef>
              <a:buFont typeface="Verdana" panose="020B0604030504040204" pitchFamily="34" charset="0"/>
              <a:buAutoNum type="arabicPeriod"/>
            </a:pPr>
            <a:r>
              <a:rPr lang="en-US" altLang="en-US" dirty="0"/>
              <a:t>Promote quality of life, healthy development, and healthy behaviors across all life stages.</a:t>
            </a:r>
          </a:p>
        </p:txBody>
      </p:sp>
    </p:spTree>
    <p:extLst>
      <p:ext uri="{BB962C8B-B14F-4D97-AF65-F5344CB8AC3E}">
        <p14:creationId xmlns:p14="http://schemas.microsoft.com/office/powerpoint/2010/main" val="3952990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850E-581C-496A-B80C-BDC1F01FBDF8}"/>
              </a:ext>
            </a:extLst>
          </p:cNvPr>
          <p:cNvSpPr>
            <a:spLocks noGrp="1"/>
          </p:cNvSpPr>
          <p:nvPr>
            <p:ph type="title"/>
          </p:nvPr>
        </p:nvSpPr>
        <p:spPr/>
        <p:txBody>
          <a:bodyPr/>
          <a:lstStyle/>
          <a:p>
            <a:r>
              <a:rPr lang="en-US" dirty="0"/>
              <a:t>National Academy Press</a:t>
            </a:r>
          </a:p>
        </p:txBody>
      </p:sp>
      <p:sp>
        <p:nvSpPr>
          <p:cNvPr id="3" name="Slide Number Placeholder 2">
            <a:extLst>
              <a:ext uri="{FF2B5EF4-FFF2-40B4-BE49-F238E27FC236}">
                <a16:creationId xmlns:a16="http://schemas.microsoft.com/office/drawing/2014/main" id="{AD7CF0A9-D461-4A68-888C-7C73CAB194DD}"/>
              </a:ext>
            </a:extLst>
          </p:cNvPr>
          <p:cNvSpPr>
            <a:spLocks noGrp="1"/>
          </p:cNvSpPr>
          <p:nvPr>
            <p:ph type="sldNum" sz="quarter" idx="12"/>
          </p:nvPr>
        </p:nvSpPr>
        <p:spPr/>
        <p:txBody>
          <a:bodyPr/>
          <a:lstStyle/>
          <a:p>
            <a:pPr>
              <a:defRPr/>
            </a:pPr>
            <a:fld id="{A5FDEF12-F04C-4F64-B3D3-BA25FF3E21B4}" type="slidenum">
              <a:rPr lang="en-US" altLang="en-US" smtClean="0"/>
              <a:pPr>
                <a:defRPr/>
              </a:pPr>
              <a:t>26</a:t>
            </a:fld>
            <a:endParaRPr lang="en-US" altLang="en-US"/>
          </a:p>
        </p:txBody>
      </p:sp>
      <p:pic>
        <p:nvPicPr>
          <p:cNvPr id="4" name="Picture 3">
            <a:extLst>
              <a:ext uri="{FF2B5EF4-FFF2-40B4-BE49-F238E27FC236}">
                <a16:creationId xmlns:a16="http://schemas.microsoft.com/office/drawing/2014/main" id="{21C9B138-8DB9-4ECC-AB50-7A6B6B293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839" y="4255753"/>
            <a:ext cx="1586552" cy="2362200"/>
          </a:xfrm>
          <a:prstGeom prst="rect">
            <a:avLst/>
          </a:prstGeom>
        </p:spPr>
      </p:pic>
      <p:pic>
        <p:nvPicPr>
          <p:cNvPr id="6" name="Picture 5">
            <a:extLst>
              <a:ext uri="{FF2B5EF4-FFF2-40B4-BE49-F238E27FC236}">
                <a16:creationId xmlns:a16="http://schemas.microsoft.com/office/drawing/2014/main" id="{9B057B6F-0E7C-4895-985C-5E0C5A458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752601"/>
            <a:ext cx="1842271" cy="2362200"/>
          </a:xfrm>
          <a:prstGeom prst="rect">
            <a:avLst/>
          </a:prstGeom>
        </p:spPr>
      </p:pic>
      <p:pic>
        <p:nvPicPr>
          <p:cNvPr id="8" name="Picture 7">
            <a:extLst>
              <a:ext uri="{FF2B5EF4-FFF2-40B4-BE49-F238E27FC236}">
                <a16:creationId xmlns:a16="http://schemas.microsoft.com/office/drawing/2014/main" id="{C1516B8F-7613-4137-9427-F3B7AC792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1752600"/>
            <a:ext cx="1610591" cy="2362200"/>
          </a:xfrm>
          <a:prstGeom prst="rect">
            <a:avLst/>
          </a:prstGeom>
        </p:spPr>
      </p:pic>
      <p:pic>
        <p:nvPicPr>
          <p:cNvPr id="10" name="Picture 9">
            <a:extLst>
              <a:ext uri="{FF2B5EF4-FFF2-40B4-BE49-F238E27FC236}">
                <a16:creationId xmlns:a16="http://schemas.microsoft.com/office/drawing/2014/main" id="{07EDDC00-806B-4CA5-AC63-47DF076243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2290" y="1752600"/>
            <a:ext cx="1501398" cy="2362200"/>
          </a:xfrm>
          <a:prstGeom prst="rect">
            <a:avLst/>
          </a:prstGeom>
        </p:spPr>
      </p:pic>
      <p:pic>
        <p:nvPicPr>
          <p:cNvPr id="12" name="Picture 11">
            <a:extLst>
              <a:ext uri="{FF2B5EF4-FFF2-40B4-BE49-F238E27FC236}">
                <a16:creationId xmlns:a16="http://schemas.microsoft.com/office/drawing/2014/main" id="{8905C445-A7A6-4804-B895-FFBA2CD9B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0648" y="4248408"/>
            <a:ext cx="1586552" cy="2411560"/>
          </a:xfrm>
          <a:prstGeom prst="rect">
            <a:avLst/>
          </a:prstGeom>
        </p:spPr>
      </p:pic>
      <p:pic>
        <p:nvPicPr>
          <p:cNvPr id="4098" name="Picture 2" descr="https://www.nap.edu/cover/10186/450">
            <a:extLst>
              <a:ext uri="{FF2B5EF4-FFF2-40B4-BE49-F238E27FC236}">
                <a16:creationId xmlns:a16="http://schemas.microsoft.com/office/drawing/2014/main" id="{E6157A00-BEE3-4E82-B29D-93CA445BE5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880" y="4225185"/>
            <a:ext cx="1588120" cy="23927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nap.edu/cover/24624/450">
            <a:extLst>
              <a:ext uri="{FF2B5EF4-FFF2-40B4-BE49-F238E27FC236}">
                <a16:creationId xmlns:a16="http://schemas.microsoft.com/office/drawing/2014/main" id="{C81EFE97-80D1-4AD6-ACF2-1971C96B4A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8476" y="4204081"/>
            <a:ext cx="1582880" cy="23848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DECDE48-CCE3-4214-A0BF-58209F75E4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514" y="1752600"/>
            <a:ext cx="1615486" cy="2362200"/>
          </a:xfrm>
          <a:prstGeom prst="rect">
            <a:avLst/>
          </a:prstGeom>
        </p:spPr>
      </p:pic>
    </p:spTree>
    <p:extLst>
      <p:ext uri="{BB962C8B-B14F-4D97-AF65-F5344CB8AC3E}">
        <p14:creationId xmlns:p14="http://schemas.microsoft.com/office/powerpoint/2010/main" val="1717952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F475-97D2-451B-850D-DDE63B1B99CC}"/>
              </a:ext>
            </a:extLst>
          </p:cNvPr>
          <p:cNvSpPr>
            <a:spLocks noGrp="1"/>
          </p:cNvSpPr>
          <p:nvPr>
            <p:ph type="title"/>
          </p:nvPr>
        </p:nvSpPr>
        <p:spPr/>
        <p:txBody>
          <a:bodyPr/>
          <a:lstStyle/>
          <a:p>
            <a:r>
              <a:rPr lang="en-US" dirty="0"/>
              <a:t>Legislation, strategic plans, organizations, grants, …</a:t>
            </a:r>
          </a:p>
        </p:txBody>
      </p:sp>
      <p:sp>
        <p:nvSpPr>
          <p:cNvPr id="3" name="Content Placeholder 2">
            <a:extLst>
              <a:ext uri="{FF2B5EF4-FFF2-40B4-BE49-F238E27FC236}">
                <a16:creationId xmlns:a16="http://schemas.microsoft.com/office/drawing/2014/main" id="{F8F6D82D-0D18-4EB0-B51D-95D201491481}"/>
              </a:ext>
            </a:extLst>
          </p:cNvPr>
          <p:cNvSpPr>
            <a:spLocks noGrp="1"/>
          </p:cNvSpPr>
          <p:nvPr>
            <p:ph idx="1"/>
          </p:nvPr>
        </p:nvSpPr>
        <p:spPr>
          <a:xfrm>
            <a:off x="857251" y="1981200"/>
            <a:ext cx="7404653" cy="4419600"/>
          </a:xfrm>
        </p:spPr>
        <p:txBody>
          <a:bodyPr>
            <a:normAutofit fontScale="62500" lnSpcReduction="20000"/>
          </a:bodyPr>
          <a:lstStyle/>
          <a:p>
            <a:pPr>
              <a:lnSpc>
                <a:spcPct val="120000"/>
              </a:lnSpc>
            </a:pPr>
            <a:r>
              <a:rPr lang="en-US" sz="3400" dirty="0"/>
              <a:t> Private organizations adopt strategic plans, etc.</a:t>
            </a:r>
          </a:p>
          <a:p>
            <a:pPr>
              <a:lnSpc>
                <a:spcPct val="120000"/>
              </a:lnSpc>
            </a:pPr>
            <a:r>
              <a:rPr lang="en-US" sz="3400" dirty="0"/>
              <a:t> Various federal and state agencies create offices of minority health; all NIH institutes formulate strategic plans. </a:t>
            </a:r>
            <a:br>
              <a:rPr lang="en-US" sz="3400" dirty="0"/>
            </a:br>
            <a:r>
              <a:rPr lang="en-US" sz="3400" dirty="0"/>
              <a:t>NIH ORMH  &gt;  NCMHD  &gt;  NIMHD</a:t>
            </a:r>
          </a:p>
          <a:p>
            <a:pPr>
              <a:lnSpc>
                <a:spcPct val="120000"/>
              </a:lnSpc>
              <a:spcBef>
                <a:spcPts val="1600"/>
              </a:spcBef>
            </a:pPr>
            <a:r>
              <a:rPr lang="en-US" sz="2800" dirty="0"/>
              <a:t>“In fiscal year 2001, the NIH spent over $2 billion on research, research infrastructure, and public information and community outreach efforts to reduce health disparities. This provided a strong basis for further investments over the longer term – investments that promise substantial progress in reducing the incidence, prevalence, severity, and social and economic burdens of diseases and disabilities that affect racial and ethnic minorities and other health disparity populations.”</a:t>
            </a:r>
          </a:p>
        </p:txBody>
      </p:sp>
      <p:sp>
        <p:nvSpPr>
          <p:cNvPr id="4" name="Slide Number Placeholder 3">
            <a:extLst>
              <a:ext uri="{FF2B5EF4-FFF2-40B4-BE49-F238E27FC236}">
                <a16:creationId xmlns:a16="http://schemas.microsoft.com/office/drawing/2014/main" id="{D575B4DB-B083-4A08-80A6-B8DEB5057899}"/>
              </a:ext>
            </a:extLst>
          </p:cNvPr>
          <p:cNvSpPr>
            <a:spLocks noGrp="1"/>
          </p:cNvSpPr>
          <p:nvPr>
            <p:ph type="sldNum" sz="quarter" idx="12"/>
          </p:nvPr>
        </p:nvSpPr>
        <p:spPr/>
        <p:txBody>
          <a:bodyPr/>
          <a:lstStyle/>
          <a:p>
            <a:pPr>
              <a:defRPr/>
            </a:pPr>
            <a:fld id="{A5FDEF12-F04C-4F64-B3D3-BA25FF3E21B4}" type="slidenum">
              <a:rPr lang="en-US" altLang="en-US" smtClean="0"/>
              <a:pPr>
                <a:defRPr/>
              </a:pPr>
              <a:t>27</a:t>
            </a:fld>
            <a:endParaRPr lang="en-US" altLang="en-US"/>
          </a:p>
        </p:txBody>
      </p:sp>
    </p:spTree>
    <p:extLst>
      <p:ext uri="{BB962C8B-B14F-4D97-AF65-F5344CB8AC3E}">
        <p14:creationId xmlns:p14="http://schemas.microsoft.com/office/powerpoint/2010/main" val="1695543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F874-E509-4894-8F07-10C716C7EF3E}"/>
              </a:ext>
            </a:extLst>
          </p:cNvPr>
          <p:cNvSpPr>
            <a:spLocks noGrp="1"/>
          </p:cNvSpPr>
          <p:nvPr>
            <p:ph type="title"/>
          </p:nvPr>
        </p:nvSpPr>
        <p:spPr/>
        <p:txBody>
          <a:bodyPr/>
          <a:lstStyle/>
          <a:p>
            <a:r>
              <a:rPr lang="en-US" dirty="0"/>
              <a:t>But </a:t>
            </a:r>
            <a:r>
              <a:rPr lang="en-US" dirty="0" err="1"/>
              <a:t>counterveiling</a:t>
            </a:r>
            <a:r>
              <a:rPr lang="en-US" dirty="0"/>
              <a:t> forces </a:t>
            </a:r>
          </a:p>
        </p:txBody>
      </p:sp>
      <p:sp>
        <p:nvSpPr>
          <p:cNvPr id="3" name="Content Placeholder 2">
            <a:extLst>
              <a:ext uri="{FF2B5EF4-FFF2-40B4-BE49-F238E27FC236}">
                <a16:creationId xmlns:a16="http://schemas.microsoft.com/office/drawing/2014/main" id="{53E36738-7D79-47F1-9EE7-1D2CABDF71CD}"/>
              </a:ext>
            </a:extLst>
          </p:cNvPr>
          <p:cNvSpPr>
            <a:spLocks noGrp="1"/>
          </p:cNvSpPr>
          <p:nvPr>
            <p:ph idx="1"/>
          </p:nvPr>
        </p:nvSpPr>
        <p:spPr/>
        <p:txBody>
          <a:bodyPr>
            <a:normAutofit/>
          </a:bodyPr>
          <a:lstStyle/>
          <a:p>
            <a:r>
              <a:rPr lang="en-US" sz="2400" dirty="0"/>
              <a:t>War on Drugs</a:t>
            </a:r>
          </a:p>
          <a:p>
            <a:r>
              <a:rPr lang="en-US" sz="2400" dirty="0"/>
              <a:t>Private, for-profit prisons</a:t>
            </a:r>
          </a:p>
          <a:p>
            <a:r>
              <a:rPr lang="en-US" sz="2400" dirty="0"/>
              <a:t>Technology and automation</a:t>
            </a:r>
          </a:p>
          <a:p>
            <a:r>
              <a:rPr lang="en-US" sz="2400" dirty="0"/>
              <a:t>Globalization – outsourcing of jobs, immigration of low skilled workers</a:t>
            </a:r>
          </a:p>
          <a:p>
            <a:r>
              <a:rPr lang="en-US" sz="2400" dirty="0"/>
              <a:t>Genomics</a:t>
            </a:r>
          </a:p>
          <a:p>
            <a:r>
              <a:rPr lang="en-US" sz="2400" dirty="0"/>
              <a:t>Escalation in educational requirements vs. de-escalation in funding for public education = student debt</a:t>
            </a:r>
          </a:p>
          <a:p>
            <a:r>
              <a:rPr lang="en-US" sz="2400" dirty="0"/>
              <a:t>. . .</a:t>
            </a:r>
          </a:p>
        </p:txBody>
      </p:sp>
    </p:spTree>
    <p:extLst>
      <p:ext uri="{BB962C8B-B14F-4D97-AF65-F5344CB8AC3E}">
        <p14:creationId xmlns:p14="http://schemas.microsoft.com/office/powerpoint/2010/main" val="616819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850E-581C-496A-B80C-BDC1F01FBDF8}"/>
              </a:ext>
            </a:extLst>
          </p:cNvPr>
          <p:cNvSpPr>
            <a:spLocks noGrp="1"/>
          </p:cNvSpPr>
          <p:nvPr>
            <p:ph type="title"/>
          </p:nvPr>
        </p:nvSpPr>
        <p:spPr/>
        <p:txBody>
          <a:bodyPr/>
          <a:lstStyle/>
          <a:p>
            <a:r>
              <a:rPr lang="en-US" dirty="0"/>
              <a:t>National Academy Press</a:t>
            </a:r>
          </a:p>
        </p:txBody>
      </p:sp>
      <p:sp>
        <p:nvSpPr>
          <p:cNvPr id="3" name="Slide Number Placeholder 2">
            <a:extLst>
              <a:ext uri="{FF2B5EF4-FFF2-40B4-BE49-F238E27FC236}">
                <a16:creationId xmlns:a16="http://schemas.microsoft.com/office/drawing/2014/main" id="{5AC67003-0C0F-4728-9B3B-4024E7646510}"/>
              </a:ext>
            </a:extLst>
          </p:cNvPr>
          <p:cNvSpPr>
            <a:spLocks noGrp="1"/>
          </p:cNvSpPr>
          <p:nvPr>
            <p:ph type="sldNum" sz="quarter" idx="12"/>
          </p:nvPr>
        </p:nvSpPr>
        <p:spPr/>
        <p:txBody>
          <a:bodyPr/>
          <a:lstStyle/>
          <a:p>
            <a:pPr>
              <a:defRPr/>
            </a:pPr>
            <a:fld id="{A5FDEF12-F04C-4F64-B3D3-BA25FF3E21B4}" type="slidenum">
              <a:rPr lang="en-US" altLang="en-US" smtClean="0"/>
              <a:pPr>
                <a:defRPr/>
              </a:pPr>
              <a:t>29</a:t>
            </a:fld>
            <a:endParaRPr lang="en-US" altLang="en-US"/>
          </a:p>
        </p:txBody>
      </p:sp>
      <p:pic>
        <p:nvPicPr>
          <p:cNvPr id="7" name="Picture 6">
            <a:extLst>
              <a:ext uri="{FF2B5EF4-FFF2-40B4-BE49-F238E27FC236}">
                <a16:creationId xmlns:a16="http://schemas.microsoft.com/office/drawing/2014/main" id="{B0FD0DC2-FE12-4506-A659-B21022C8D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905000"/>
            <a:ext cx="2667000" cy="4000500"/>
          </a:xfrm>
          <a:prstGeom prst="rect">
            <a:avLst/>
          </a:prstGeom>
        </p:spPr>
      </p:pic>
      <p:pic>
        <p:nvPicPr>
          <p:cNvPr id="9" name="Picture 8">
            <a:extLst>
              <a:ext uri="{FF2B5EF4-FFF2-40B4-BE49-F238E27FC236}">
                <a16:creationId xmlns:a16="http://schemas.microsoft.com/office/drawing/2014/main" id="{9F3A7E8A-8185-4C2F-AF5E-58F3F9BFF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05000"/>
            <a:ext cx="2593984" cy="4000500"/>
          </a:xfrm>
          <a:prstGeom prst="rect">
            <a:avLst/>
          </a:prstGeom>
        </p:spPr>
      </p:pic>
    </p:spTree>
    <p:extLst>
      <p:ext uri="{BB962C8B-B14F-4D97-AF65-F5344CB8AC3E}">
        <p14:creationId xmlns:p14="http://schemas.microsoft.com/office/powerpoint/2010/main" val="158415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C6EB-277C-4A43-A55A-34033E88EE4C}"/>
              </a:ext>
            </a:extLst>
          </p:cNvPr>
          <p:cNvSpPr>
            <a:spLocks noGrp="1"/>
          </p:cNvSpPr>
          <p:nvPr>
            <p:ph type="title"/>
          </p:nvPr>
        </p:nvSpPr>
        <p:spPr/>
        <p:txBody>
          <a:bodyPr/>
          <a:lstStyle/>
          <a:p>
            <a:r>
              <a:rPr lang="en-US" dirty="0"/>
              <a:t>Public health achievements </a:t>
            </a:r>
          </a:p>
        </p:txBody>
      </p:sp>
      <p:sp>
        <p:nvSpPr>
          <p:cNvPr id="7" name="Content Placeholder 6">
            <a:extLst>
              <a:ext uri="{FF2B5EF4-FFF2-40B4-BE49-F238E27FC236}">
                <a16:creationId xmlns:a16="http://schemas.microsoft.com/office/drawing/2014/main" id="{007CD633-C8D2-4ECE-B7BC-041BB8A88011}"/>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436A5DD-E9EC-446A-BC95-5E1259E0B942}"/>
              </a:ext>
            </a:extLst>
          </p:cNvPr>
          <p:cNvPicPr>
            <a:picLocks noChangeAspect="1"/>
          </p:cNvPicPr>
          <p:nvPr/>
        </p:nvPicPr>
        <p:blipFill>
          <a:blip r:embed="rId3"/>
          <a:stretch>
            <a:fillRect/>
          </a:stretch>
        </p:blipFill>
        <p:spPr>
          <a:xfrm>
            <a:off x="2976562" y="1314450"/>
            <a:ext cx="3190875" cy="5314950"/>
          </a:xfrm>
          <a:prstGeom prst="rect">
            <a:avLst/>
          </a:prstGeom>
        </p:spPr>
      </p:pic>
    </p:spTree>
    <p:extLst>
      <p:ext uri="{BB962C8B-B14F-4D97-AF65-F5344CB8AC3E}">
        <p14:creationId xmlns:p14="http://schemas.microsoft.com/office/powerpoint/2010/main" val="54594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460DD6C5-365C-4155-8DF2-03AEF262F50A}"/>
              </a:ext>
            </a:extLst>
          </p:cNvPr>
          <p:cNvSpPr>
            <a:spLocks noGrp="1" noChangeArrowheads="1"/>
          </p:cNvSpPr>
          <p:nvPr>
            <p:ph type="title"/>
          </p:nvPr>
        </p:nvSpPr>
        <p:spPr/>
        <p:txBody>
          <a:bodyPr anchor="ctr"/>
          <a:lstStyle/>
          <a:p>
            <a:pPr eaLnBrk="1" hangingPunct="1"/>
            <a:r>
              <a:rPr lang="en-US" altLang="en-US" sz="3200"/>
              <a:t>Healthy People 2010 Final Review: Changes in health disparities</a:t>
            </a:r>
          </a:p>
        </p:txBody>
      </p:sp>
      <p:sp>
        <p:nvSpPr>
          <p:cNvPr id="16387" name="Rectangle 6">
            <a:extLst>
              <a:ext uri="{FF2B5EF4-FFF2-40B4-BE49-F238E27FC236}">
                <a16:creationId xmlns:a16="http://schemas.microsoft.com/office/drawing/2014/main" id="{DAC7EB2D-7A33-4B76-8561-AF6E68C26B5A}"/>
              </a:ext>
            </a:extLst>
          </p:cNvPr>
          <p:cNvSpPr>
            <a:spLocks noGrp="1" noChangeArrowheads="1"/>
          </p:cNvSpPr>
          <p:nvPr>
            <p:ph type="body" sz="half" idx="2"/>
          </p:nvPr>
        </p:nvSpPr>
        <p:spPr>
          <a:xfrm>
            <a:off x="1160463" y="1828800"/>
            <a:ext cx="7983537" cy="4267200"/>
          </a:xfrm>
        </p:spPr>
        <p:txBody>
          <a:bodyPr/>
          <a:lstStyle/>
          <a:p>
            <a:pPr marL="0" indent="0" eaLnBrk="1" hangingPunct="1">
              <a:buFont typeface="Wingdings" panose="05000000000000000000" pitchFamily="2" charset="2"/>
              <a:buNone/>
            </a:pPr>
            <a:endParaRPr lang="en-US" altLang="en-US"/>
          </a:p>
        </p:txBody>
      </p:sp>
      <p:pic>
        <p:nvPicPr>
          <p:cNvPr id="16388" name="Picture 5">
            <a:extLst>
              <a:ext uri="{FF2B5EF4-FFF2-40B4-BE49-F238E27FC236}">
                <a16:creationId xmlns:a16="http://schemas.microsoft.com/office/drawing/2014/main" id="{61938C4D-3457-456A-A640-CDA550A07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8975725" cy="650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Box 1">
            <a:extLst>
              <a:ext uri="{FF2B5EF4-FFF2-40B4-BE49-F238E27FC236}">
                <a16:creationId xmlns:a16="http://schemas.microsoft.com/office/drawing/2014/main" id="{7C1705E6-681F-4CAA-8EC8-AC0552D07350}"/>
              </a:ext>
            </a:extLst>
          </p:cNvPr>
          <p:cNvSpPr txBox="1">
            <a:spLocks noChangeArrowheads="1"/>
          </p:cNvSpPr>
          <p:nvPr/>
        </p:nvSpPr>
        <p:spPr bwMode="auto">
          <a:xfrm>
            <a:off x="3810000" y="1219200"/>
            <a:ext cx="502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“most of the population-based objectives with data to measure disparities had no change in health disparities.”</a:t>
            </a:r>
          </a:p>
        </p:txBody>
      </p:sp>
      <p:sp>
        <p:nvSpPr>
          <p:cNvPr id="2" name="TextBox 1">
            <a:extLst>
              <a:ext uri="{FF2B5EF4-FFF2-40B4-BE49-F238E27FC236}">
                <a16:creationId xmlns:a16="http://schemas.microsoft.com/office/drawing/2014/main" id="{BB758F07-3481-4D2D-95A6-AF60E362C74B}"/>
              </a:ext>
            </a:extLst>
          </p:cNvPr>
          <p:cNvSpPr txBox="1"/>
          <p:nvPr/>
        </p:nvSpPr>
        <p:spPr>
          <a:xfrm>
            <a:off x="5562600" y="728246"/>
            <a:ext cx="3048000" cy="338554"/>
          </a:xfrm>
          <a:prstGeom prst="rect">
            <a:avLst/>
          </a:prstGeom>
          <a:noFill/>
        </p:spPr>
        <p:txBody>
          <a:bodyPr wrap="square" rtlCol="0">
            <a:spAutoFit/>
          </a:bodyPr>
          <a:lstStyle/>
          <a:p>
            <a:r>
              <a:rPr lang="en-US" sz="1600" dirty="0"/>
              <a:t>(</a:t>
            </a:r>
            <a:r>
              <a:rPr lang="en-US" sz="1600" i="1" dirty="0"/>
              <a:t>Healthy People 2010 Final Review</a:t>
            </a:r>
            <a:r>
              <a:rPr lang="en-US" sz="1600" dirty="0"/>
              <a:t>)</a:t>
            </a:r>
          </a:p>
        </p:txBody>
      </p:sp>
    </p:spTree>
    <p:extLst>
      <p:ext uri="{BB962C8B-B14F-4D97-AF65-F5344CB8AC3E}">
        <p14:creationId xmlns:p14="http://schemas.microsoft.com/office/powerpoint/2010/main" val="4218796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850E-581C-496A-B80C-BDC1F01FBDF8}"/>
              </a:ext>
            </a:extLst>
          </p:cNvPr>
          <p:cNvSpPr>
            <a:spLocks noGrp="1"/>
          </p:cNvSpPr>
          <p:nvPr>
            <p:ph type="title"/>
          </p:nvPr>
        </p:nvSpPr>
        <p:spPr/>
        <p:txBody>
          <a:bodyPr/>
          <a:lstStyle/>
          <a:p>
            <a:r>
              <a:rPr lang="en-US" dirty="0"/>
              <a:t>ASPPH – 32 years after Heckler</a:t>
            </a:r>
          </a:p>
        </p:txBody>
      </p:sp>
      <p:sp>
        <p:nvSpPr>
          <p:cNvPr id="4" name="Slide Number Placeholder 3">
            <a:extLst>
              <a:ext uri="{FF2B5EF4-FFF2-40B4-BE49-F238E27FC236}">
                <a16:creationId xmlns:a16="http://schemas.microsoft.com/office/drawing/2014/main" id="{CFC7AE05-F92D-4E07-8AFB-5AEBA0BD8005}"/>
              </a:ext>
            </a:extLst>
          </p:cNvPr>
          <p:cNvSpPr>
            <a:spLocks noGrp="1"/>
          </p:cNvSpPr>
          <p:nvPr>
            <p:ph type="sldNum" sz="quarter" idx="12"/>
          </p:nvPr>
        </p:nvSpPr>
        <p:spPr/>
        <p:txBody>
          <a:bodyPr/>
          <a:lstStyle/>
          <a:p>
            <a:pPr>
              <a:defRPr/>
            </a:pPr>
            <a:fld id="{A5FDEF12-F04C-4F64-B3D3-BA25FF3E21B4}" type="slidenum">
              <a:rPr lang="en-US" altLang="en-US" smtClean="0"/>
              <a:pPr>
                <a:defRPr/>
              </a:pPr>
              <a:t>31</a:t>
            </a:fld>
            <a:endParaRPr lang="en-US" altLang="en-US"/>
          </a:p>
        </p:txBody>
      </p:sp>
      <p:sp>
        <p:nvSpPr>
          <p:cNvPr id="3" name="TextBox 2">
            <a:extLst>
              <a:ext uri="{FF2B5EF4-FFF2-40B4-BE49-F238E27FC236}">
                <a16:creationId xmlns:a16="http://schemas.microsoft.com/office/drawing/2014/main" id="{89CB223A-99F2-4657-AAF4-9C855352640D}"/>
              </a:ext>
            </a:extLst>
          </p:cNvPr>
          <p:cNvSpPr txBox="1"/>
          <p:nvPr/>
        </p:nvSpPr>
        <p:spPr>
          <a:xfrm>
            <a:off x="762000" y="1676400"/>
            <a:ext cx="7620000" cy="5006499"/>
          </a:xfrm>
          <a:prstGeom prst="rect">
            <a:avLst/>
          </a:prstGeom>
          <a:noFill/>
        </p:spPr>
        <p:txBody>
          <a:bodyPr wrap="square" rtlCol="0">
            <a:spAutoFit/>
          </a:bodyPr>
          <a:lstStyle/>
          <a:p>
            <a:r>
              <a:rPr lang="en-US" sz="2400" dirty="0"/>
              <a:t>Despite great strides in the advancement of public health, health disparities – based on ethnicity, race, or socioeconomic class – still exist, leading to populations that are disproportionately affected by disease and have limited access to health care. Disadvantaged populations often find affordable health care to be inaccessible, and more prominent incidences of chronic diseases, like obesity and heart disease, are common. Professionals in the public health field are committed to making health care accessible to all sectors of society and discovering how to serve diverse individuals and populations, which may be at greater risk.</a:t>
            </a:r>
          </a:p>
          <a:p>
            <a:pPr algn="r">
              <a:spcBef>
                <a:spcPts val="1600"/>
              </a:spcBef>
            </a:pPr>
            <a:r>
              <a:rPr lang="en-US" dirty="0"/>
              <a:t>http://www.aspph.org/discover/#addressing-health-disparities</a:t>
            </a:r>
          </a:p>
        </p:txBody>
      </p:sp>
    </p:spTree>
    <p:extLst>
      <p:ext uri="{BB962C8B-B14F-4D97-AF65-F5344CB8AC3E}">
        <p14:creationId xmlns:p14="http://schemas.microsoft.com/office/powerpoint/2010/main" val="585141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CB3065C-D3AF-4F76-9D16-7959365BC2D7}"/>
              </a:ext>
            </a:extLst>
          </p:cNvPr>
          <p:cNvSpPr>
            <a:spLocks noGrp="1" noChangeArrowheads="1"/>
          </p:cNvSpPr>
          <p:nvPr>
            <p:ph type="title"/>
          </p:nvPr>
        </p:nvSpPr>
        <p:spPr/>
        <p:txBody>
          <a:bodyPr/>
          <a:lstStyle/>
          <a:p>
            <a:r>
              <a:rPr lang="en-US" altLang="en-US" dirty="0"/>
              <a:t>Hookworm in Lowndes County, AL</a:t>
            </a:r>
          </a:p>
        </p:txBody>
      </p:sp>
      <p:sp>
        <p:nvSpPr>
          <p:cNvPr id="9219" name="Content Placeholder 2">
            <a:extLst>
              <a:ext uri="{FF2B5EF4-FFF2-40B4-BE49-F238E27FC236}">
                <a16:creationId xmlns:a16="http://schemas.microsoft.com/office/drawing/2014/main" id="{D21D183E-6493-45DE-8679-6CAA1C1B8389}"/>
              </a:ext>
            </a:extLst>
          </p:cNvPr>
          <p:cNvSpPr>
            <a:spLocks noGrp="1" noChangeArrowheads="1"/>
          </p:cNvSpPr>
          <p:nvPr>
            <p:ph idx="1"/>
          </p:nvPr>
        </p:nvSpPr>
        <p:spPr>
          <a:xfrm>
            <a:off x="628650" y="1673225"/>
            <a:ext cx="7886700" cy="4803775"/>
          </a:xfrm>
        </p:spPr>
        <p:txBody>
          <a:bodyPr>
            <a:normAutofit fontScale="92500" lnSpcReduction="10000"/>
          </a:bodyPr>
          <a:lstStyle/>
          <a:p>
            <a:pPr marL="0" indent="0">
              <a:lnSpc>
                <a:spcPct val="110000"/>
              </a:lnSpc>
              <a:buNone/>
            </a:pPr>
            <a:r>
              <a:rPr lang="en-US" altLang="en-US" dirty="0"/>
              <a:t>“The parasite, better known as hookworm, enters the body through the skin, usually through the soles of bare feet, and travels around the body until it attaches itself to the small intestine where it proceeds to suck the blood of its host. Over months or years it causes iron deficiency and anemia, weight loss, tiredness and impaired mental function, especially in children, helping to trap them into the poverty in which the disease flourishes.</a:t>
            </a:r>
          </a:p>
          <a:p>
            <a:pPr marL="0" indent="0">
              <a:lnSpc>
                <a:spcPct val="110000"/>
              </a:lnSpc>
              <a:spcBef>
                <a:spcPts val="900"/>
              </a:spcBef>
              <a:buNone/>
            </a:pPr>
            <a:r>
              <a:rPr lang="en-US" altLang="en-US" dirty="0"/>
              <a:t>“Hookworm was rampant in the deep south of the US in the earlier 20th century, sapping the energy and educational achievements of both white and black kids and helping to create the stereotype of the lazy and lethargic southern redneck. As public health improved, most experts assumed it had disappeared altogether by the 1980s.”</a:t>
            </a:r>
          </a:p>
          <a:p>
            <a:pPr marL="0" indent="0">
              <a:lnSpc>
                <a:spcPct val="110000"/>
              </a:lnSpc>
              <a:spcBef>
                <a:spcPts val="900"/>
              </a:spcBef>
              <a:buNone/>
            </a:pPr>
            <a:r>
              <a:rPr lang="en-US" altLang="en-US" sz="1600" dirty="0"/>
              <a:t>Quoted from Ed Pilkington, “Hookworm, a disease of extreme poverty, is thriving in the US south. Why?”, </a:t>
            </a:r>
            <a:r>
              <a:rPr lang="en-US" altLang="en-US" sz="1600" i="1" dirty="0"/>
              <a:t>The Guardian</a:t>
            </a:r>
            <a:r>
              <a:rPr lang="en-US" altLang="en-US" sz="1600" dirty="0"/>
              <a:t>, Sept 5, 2017</a:t>
            </a:r>
          </a:p>
          <a:p>
            <a:pPr marL="0" indent="0">
              <a:lnSpc>
                <a:spcPct val="120000"/>
              </a:lnSpc>
              <a:buNone/>
            </a:pPr>
            <a:r>
              <a:rPr lang="en-US" altLang="en-US" sz="1300" dirty="0"/>
              <a:t>https://www.theguardian.com/us-news/2017/sep/05/hookworm-lowndes-county-alabama-water-waste-treatment-poverty</a:t>
            </a:r>
            <a:br>
              <a:rPr lang="en-US" altLang="en-US" sz="1300" dirty="0"/>
            </a:br>
            <a:r>
              <a:rPr lang="en-US" altLang="en-US" sz="1300" dirty="0"/>
              <a:t>Based on “Human Intestinal Parasite Burden and Poor Sanitation in Rural Alabama”, Megan L. McKenna </a:t>
            </a:r>
            <a:r>
              <a:rPr lang="en-US" altLang="en-US" sz="1300" i="1" dirty="0"/>
              <a:t>et al</a:t>
            </a:r>
            <a:r>
              <a:rPr lang="en-US" altLang="en-US" sz="1300" dirty="0"/>
              <a:t>. </a:t>
            </a:r>
            <a:r>
              <a:rPr lang="en-US" altLang="en-US" sz="1300" i="1" dirty="0"/>
              <a:t>American Journal of Tropical Medicine and Hygiene</a:t>
            </a:r>
            <a:r>
              <a:rPr lang="en-US" altLang="en-US" sz="1300" dirty="0"/>
              <a:t>, 05 Sept 2017; </a:t>
            </a:r>
            <a:r>
              <a:rPr lang="en-US" sz="1400" dirty="0">
                <a:hlinkClick r:id="rId3"/>
              </a:rPr>
              <a:t>https://doi.org/10.4269/ajtmh.17-0396</a:t>
            </a:r>
            <a:endParaRPr lang="en-US" altLang="en-US" sz="1300" dirty="0"/>
          </a:p>
        </p:txBody>
      </p:sp>
    </p:spTree>
    <p:extLst>
      <p:ext uri="{BB962C8B-B14F-4D97-AF65-F5344CB8AC3E}">
        <p14:creationId xmlns:p14="http://schemas.microsoft.com/office/powerpoint/2010/main" val="1514880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F39E-DD10-4331-AAB8-5D7F9A897FC7}"/>
              </a:ext>
            </a:extLst>
          </p:cNvPr>
          <p:cNvSpPr>
            <a:spLocks noGrp="1"/>
          </p:cNvSpPr>
          <p:nvPr>
            <p:ph type="title"/>
          </p:nvPr>
        </p:nvSpPr>
        <p:spPr/>
        <p:txBody>
          <a:bodyPr/>
          <a:lstStyle/>
          <a:p>
            <a:r>
              <a:rPr lang="en-US" altLang="en-US" dirty="0"/>
              <a:t>Can we make epidemiology great again?</a:t>
            </a:r>
            <a:endParaRPr lang="en-US" dirty="0"/>
          </a:p>
        </p:txBody>
      </p:sp>
      <p:pic>
        <p:nvPicPr>
          <p:cNvPr id="4" name="Picture 2">
            <a:extLst>
              <a:ext uri="{FF2B5EF4-FFF2-40B4-BE49-F238E27FC236}">
                <a16:creationId xmlns:a16="http://schemas.microsoft.com/office/drawing/2014/main" id="{278B5BD6-3169-47E5-9287-D70998669D6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2000" y="1690689"/>
            <a:ext cx="3064588" cy="379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A7DDC40A-0E8F-4346-A840-1957795631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95" t="14689" r="10511" b="26701"/>
          <a:stretch/>
        </p:blipFill>
        <p:spPr bwMode="auto">
          <a:xfrm>
            <a:off x="3886200" y="1706880"/>
            <a:ext cx="34747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1">
            <a:extLst>
              <a:ext uri="{FF2B5EF4-FFF2-40B4-BE49-F238E27FC236}">
                <a16:creationId xmlns:a16="http://schemas.microsoft.com/office/drawing/2014/main" id="{DEFF7122-49CE-423C-8521-3E7DF5904692}"/>
              </a:ext>
            </a:extLst>
          </p:cNvPr>
          <p:cNvGraphicFramePr>
            <a:graphicFrameLocks noChangeAspect="1"/>
          </p:cNvGraphicFramePr>
          <p:nvPr>
            <p:extLst>
              <p:ext uri="{D42A27DB-BD31-4B8C-83A1-F6EECF244321}">
                <p14:modId xmlns:p14="http://schemas.microsoft.com/office/powerpoint/2010/main" val="2953888168"/>
              </p:ext>
            </p:extLst>
          </p:nvPr>
        </p:nvGraphicFramePr>
        <p:xfrm>
          <a:off x="7467600" y="1981200"/>
          <a:ext cx="1321713" cy="1295400"/>
        </p:xfrm>
        <a:graphic>
          <a:graphicData uri="http://schemas.openxmlformats.org/presentationml/2006/ole">
            <mc:AlternateContent xmlns:mc="http://schemas.openxmlformats.org/markup-compatibility/2006">
              <mc:Choice xmlns:v="urn:schemas-microsoft-com:vml" Requires="v">
                <p:oleObj spid="_x0000_s43022" r:id="rId6" imgW="14679365" imgH="14425397" progId="">
                  <p:embed/>
                </p:oleObj>
              </mc:Choice>
              <mc:Fallback>
                <p:oleObj r:id="rId6" imgW="14679365" imgH="14425397" progId="">
                  <p:embed/>
                  <p:pic>
                    <p:nvPicPr>
                      <p:cNvPr id="6148" name="Object 1">
                        <a:extLst>
                          <a:ext uri="{FF2B5EF4-FFF2-40B4-BE49-F238E27FC236}">
                            <a16:creationId xmlns:a16="http://schemas.microsoft.com/office/drawing/2014/main" id="{990B1D0B-E664-4537-990F-3E9E71F030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1981200"/>
                        <a:ext cx="1321713" cy="1295400"/>
                      </a:xfrm>
                      <a:prstGeom prst="rect">
                        <a:avLst/>
                      </a:prstGeom>
                      <a:noFill/>
                      <a:ln>
                        <a:noFill/>
                      </a:ln>
                    </p:spPr>
                  </p:pic>
                </p:oleObj>
              </mc:Fallback>
            </mc:AlternateContent>
          </a:graphicData>
        </a:graphic>
      </p:graphicFrame>
      <p:pic>
        <p:nvPicPr>
          <p:cNvPr id="7" name="Picture 2">
            <a:extLst>
              <a:ext uri="{FF2B5EF4-FFF2-40B4-BE49-F238E27FC236}">
                <a16:creationId xmlns:a16="http://schemas.microsoft.com/office/drawing/2014/main" id="{C1085D4D-78BB-4965-94B8-162888B869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7733" y="3429000"/>
            <a:ext cx="419946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756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D7F7C-AFD8-4C21-BE67-3838C46EF9FE}"/>
              </a:ext>
            </a:extLst>
          </p:cNvPr>
          <p:cNvSpPr>
            <a:spLocks noGrp="1"/>
          </p:cNvSpPr>
          <p:nvPr>
            <p:ph type="title"/>
          </p:nvPr>
        </p:nvSpPr>
        <p:spPr/>
        <p:txBody>
          <a:bodyPr/>
          <a:lstStyle/>
          <a:p>
            <a:r>
              <a:rPr lang="en-US" dirty="0"/>
              <a:t>Thomas Kuhn’s </a:t>
            </a:r>
            <a:r>
              <a:rPr lang="en-US" i="1" dirty="0"/>
              <a:t>The Structure of Scientific Revolutions</a:t>
            </a:r>
            <a:endParaRPr lang="en-US" dirty="0"/>
          </a:p>
        </p:txBody>
      </p:sp>
      <p:sp>
        <p:nvSpPr>
          <p:cNvPr id="4" name="Content Placeholder 3">
            <a:extLst>
              <a:ext uri="{FF2B5EF4-FFF2-40B4-BE49-F238E27FC236}">
                <a16:creationId xmlns:a16="http://schemas.microsoft.com/office/drawing/2014/main" id="{11B758AB-0EB8-4EE1-BAAC-655EFDE2E0B9}"/>
              </a:ext>
            </a:extLst>
          </p:cNvPr>
          <p:cNvSpPr>
            <a:spLocks noGrp="1"/>
          </p:cNvSpPr>
          <p:nvPr>
            <p:ph sz="half" idx="2"/>
          </p:nvPr>
        </p:nvSpPr>
        <p:spPr>
          <a:xfrm>
            <a:off x="3810000" y="1825625"/>
            <a:ext cx="4953000" cy="4351338"/>
          </a:xfrm>
        </p:spPr>
        <p:txBody>
          <a:bodyPr>
            <a:normAutofit fontScale="92500" lnSpcReduction="10000"/>
          </a:bodyPr>
          <a:lstStyle/>
          <a:p>
            <a:pPr marL="0" indent="0">
              <a:buNone/>
            </a:pPr>
            <a:r>
              <a:rPr lang="en-US" dirty="0"/>
              <a:t>“Where the standard account saw steady, cumulative "progress", Kuhn saw discontinuities – a set of alternating ‘normal’ and ‘revolutionary’ phases in which communities of specialists in particular fields are plunged into periods of turmoil, uncertainty and angst. These revolutionary phases – for example the transition from Newtonian mechanics to quantum physics – correspond to great conceptual breakthroughs and lay the basis for a succeeding phase of business as usual.”</a:t>
            </a:r>
            <a:br>
              <a:rPr lang="en-US" dirty="0"/>
            </a:br>
            <a:endParaRPr lang="en-US" dirty="0"/>
          </a:p>
          <a:p>
            <a:pPr marL="0" indent="0">
              <a:buNone/>
            </a:pPr>
            <a:r>
              <a:rPr lang="en-US" dirty="0"/>
              <a:t>Quoted from “Thomas Kuhn: the man who changed the way the world looked at science”, John Naughton, </a:t>
            </a:r>
            <a:r>
              <a:rPr lang="en-US" i="1" dirty="0"/>
              <a:t>The Guardian</a:t>
            </a:r>
            <a:r>
              <a:rPr lang="en-US" dirty="0"/>
              <a:t>, 18 August 2012</a:t>
            </a:r>
          </a:p>
          <a:p>
            <a:pPr marL="0" indent="0">
              <a:buNone/>
            </a:pPr>
            <a:r>
              <a:rPr lang="en-US" sz="1400" dirty="0"/>
              <a:t>https://www.theguardian.com/science/2012/aug/19/thomas-kuhn-structure-scientific-revolutions</a:t>
            </a:r>
          </a:p>
          <a:p>
            <a:endParaRPr lang="en-US" dirty="0"/>
          </a:p>
        </p:txBody>
      </p:sp>
      <p:pic>
        <p:nvPicPr>
          <p:cNvPr id="5" name="Content Placeholder 6">
            <a:extLst>
              <a:ext uri="{FF2B5EF4-FFF2-40B4-BE49-F238E27FC236}">
                <a16:creationId xmlns:a16="http://schemas.microsoft.com/office/drawing/2014/main" id="{F1B0BC1D-639C-411E-880E-CC144C73D8D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0" y="1825625"/>
            <a:ext cx="2905033" cy="4351338"/>
          </a:xfrm>
        </p:spPr>
      </p:pic>
    </p:spTree>
    <p:extLst>
      <p:ext uri="{BB962C8B-B14F-4D97-AF65-F5344CB8AC3E}">
        <p14:creationId xmlns:p14="http://schemas.microsoft.com/office/powerpoint/2010/main" val="322652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B974-9888-42B4-9796-FE08D0273B38}"/>
              </a:ext>
            </a:extLst>
          </p:cNvPr>
          <p:cNvSpPr>
            <a:spLocks noGrp="1"/>
          </p:cNvSpPr>
          <p:nvPr>
            <p:ph type="title"/>
          </p:nvPr>
        </p:nvSpPr>
        <p:spPr/>
        <p:txBody>
          <a:bodyPr/>
          <a:lstStyle/>
          <a:p>
            <a:r>
              <a:rPr lang="en-US" dirty="0"/>
              <a:t>20 years ago –The Failure of Academic Epidemiology: Witness for the Prosecution</a:t>
            </a:r>
          </a:p>
        </p:txBody>
      </p:sp>
      <p:sp>
        <p:nvSpPr>
          <p:cNvPr id="3" name="Content Placeholder 2">
            <a:extLst>
              <a:ext uri="{FF2B5EF4-FFF2-40B4-BE49-F238E27FC236}">
                <a16:creationId xmlns:a16="http://schemas.microsoft.com/office/drawing/2014/main" id="{DF0C9A66-FD43-4612-9E1A-9E33EAD493E7}"/>
              </a:ext>
            </a:extLst>
          </p:cNvPr>
          <p:cNvSpPr>
            <a:spLocks noGrp="1"/>
          </p:cNvSpPr>
          <p:nvPr>
            <p:ph sz="half" idx="1"/>
          </p:nvPr>
        </p:nvSpPr>
        <p:spPr>
          <a:xfrm>
            <a:off x="628650" y="1825625"/>
            <a:ext cx="7448550" cy="4351338"/>
          </a:xfrm>
        </p:spPr>
        <p:txBody>
          <a:bodyPr>
            <a:normAutofit/>
          </a:bodyPr>
          <a:lstStyle/>
          <a:p>
            <a:r>
              <a:rPr lang="en-US" dirty="0"/>
              <a:t>As a basic science of public health, epidemiology should attempt to understand health and disease from a community and ecologic perspective as a consequence of how society is organized and behaves, what impact social and economic forces have on disease incidence rates, and what community actions will be effective in altering incidence rates.</a:t>
            </a:r>
          </a:p>
          <a:p>
            <a:r>
              <a:rPr lang="en-US" dirty="0"/>
              <a:t>Epidemiology must cross the boundaries of other population sciences and add to its scope a macro-epidemiology, a study of causes from a truly population perspective, considering health and disease within the context of the total human environment</a:t>
            </a:r>
          </a:p>
          <a:p>
            <a:pPr marL="0" indent="0" algn="r">
              <a:spcBef>
                <a:spcPts val="1600"/>
              </a:spcBef>
              <a:buNone/>
            </a:pPr>
            <a:r>
              <a:rPr lang="en-US" sz="1600" dirty="0"/>
              <a:t>Quoted from Carl M. Shy, Am J </a:t>
            </a:r>
            <a:r>
              <a:rPr lang="en-US" sz="1600" dirty="0" err="1"/>
              <a:t>Epidemiol</a:t>
            </a:r>
            <a:r>
              <a:rPr lang="en-US" sz="1600" dirty="0"/>
              <a:t> 15 March 1997; 145(6):479-484</a:t>
            </a:r>
            <a:br>
              <a:rPr lang="en-US" dirty="0"/>
            </a:br>
            <a:r>
              <a:rPr lang="en-US" sz="1200" dirty="0"/>
              <a:t>https://academic.oup.com/aje/article-lookup/doi/10.1093/oxfordjournals.aje.a009133</a:t>
            </a:r>
          </a:p>
        </p:txBody>
      </p:sp>
    </p:spTree>
    <p:extLst>
      <p:ext uri="{BB962C8B-B14F-4D97-AF65-F5344CB8AC3E}">
        <p14:creationId xmlns:p14="http://schemas.microsoft.com/office/powerpoint/2010/main" val="84696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Epidemiology, Equity, Economics, Evolution, and Enlightenment</a:t>
            </a:r>
          </a:p>
        </p:txBody>
      </p:sp>
      <p:sp>
        <p:nvSpPr>
          <p:cNvPr id="3" name="Subtitle 2"/>
          <p:cNvSpPr>
            <a:spLocks noGrp="1"/>
          </p:cNvSpPr>
          <p:nvPr>
            <p:ph type="subTitle" idx="1"/>
          </p:nvPr>
        </p:nvSpPr>
        <p:spPr>
          <a:xfrm>
            <a:off x="1143000" y="3719091"/>
            <a:ext cx="6858000" cy="1706285"/>
          </a:xfrm>
        </p:spPr>
        <p:txBody>
          <a:bodyPr>
            <a:normAutofit lnSpcReduction="10000"/>
          </a:bodyPr>
          <a:lstStyle/>
          <a:p>
            <a:r>
              <a:rPr lang="en-US" dirty="0"/>
              <a:t>Victor J. Schoenbach</a:t>
            </a:r>
            <a:r>
              <a:rPr lang="en-US" sz="1500" dirty="0"/>
              <a:t>, http://go.unc.edu/vjs</a:t>
            </a:r>
          </a:p>
          <a:p>
            <a:r>
              <a:rPr lang="en-US" dirty="0"/>
              <a:t>August 24, 2016</a:t>
            </a:r>
          </a:p>
          <a:p>
            <a:r>
              <a:rPr lang="en-US" dirty="0"/>
              <a:t>Social Epidemiology Seminar</a:t>
            </a:r>
          </a:p>
          <a:p>
            <a:r>
              <a:rPr lang="en-US" dirty="0"/>
              <a:t>UNC Department of Epidemiology</a:t>
            </a:r>
          </a:p>
          <a:p>
            <a:pPr>
              <a:spcBef>
                <a:spcPts val="1500"/>
              </a:spcBef>
            </a:pPr>
            <a:r>
              <a:rPr lang="en-US" sz="1200" dirty="0"/>
              <a:t>(audio recording available at </a:t>
            </a:r>
            <a:r>
              <a:rPr lang="en-US" sz="1200" dirty="0">
                <a:hlinkClick r:id="rId3"/>
              </a:rPr>
              <a:t>https://sakai.unc.edu/x/Cc8ln3</a:t>
            </a:r>
            <a:r>
              <a:rPr lang="en-US" sz="1200" dirty="0"/>
              <a:t>)</a:t>
            </a:r>
          </a:p>
          <a:p>
            <a:endParaRPr lang="en-US" dirty="0"/>
          </a:p>
        </p:txBody>
      </p:sp>
    </p:spTree>
    <p:extLst>
      <p:ext uri="{BB962C8B-B14F-4D97-AF65-F5344CB8AC3E}">
        <p14:creationId xmlns:p14="http://schemas.microsoft.com/office/powerpoint/2010/main" val="1665316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88570E82-8EF4-4E0A-AAF4-E8C497C5D0D9}"/>
              </a:ext>
            </a:extLst>
          </p:cNvPr>
          <p:cNvSpPr>
            <a:spLocks noGrp="1" noChangeArrowheads="1"/>
          </p:cNvSpPr>
          <p:nvPr>
            <p:ph type="title"/>
          </p:nvPr>
        </p:nvSpPr>
        <p:spPr/>
        <p:txBody>
          <a:bodyPr/>
          <a:lstStyle/>
          <a:p>
            <a:r>
              <a:rPr lang="en-US" altLang="en-US" sz="2800" dirty="0"/>
              <a:t>Epidemiology, Equity, Economics, Evolution, and Enlightenment</a:t>
            </a:r>
          </a:p>
        </p:txBody>
      </p:sp>
      <p:sp>
        <p:nvSpPr>
          <p:cNvPr id="3" name="Content Placeholder 2">
            <a:extLst>
              <a:ext uri="{FF2B5EF4-FFF2-40B4-BE49-F238E27FC236}">
                <a16:creationId xmlns:a16="http://schemas.microsoft.com/office/drawing/2014/main" id="{F397C679-20B6-405A-8567-542DA60F8A23}"/>
              </a:ext>
            </a:extLst>
          </p:cNvPr>
          <p:cNvSpPr>
            <a:spLocks noGrp="1"/>
          </p:cNvSpPr>
          <p:nvPr>
            <p:ph idx="1"/>
          </p:nvPr>
        </p:nvSpPr>
        <p:spPr>
          <a:xfrm>
            <a:off x="628650" y="1820862"/>
            <a:ext cx="7886700" cy="4351338"/>
          </a:xfrm>
        </p:spPr>
        <p:txBody>
          <a:bodyPr>
            <a:normAutofit fontScale="92500" lnSpcReduction="10000"/>
          </a:bodyPr>
          <a:lstStyle/>
          <a:p>
            <a:pPr>
              <a:lnSpc>
                <a:spcPct val="120000"/>
              </a:lnSpc>
              <a:defRPr/>
            </a:pPr>
            <a:r>
              <a:rPr lang="en-US" sz="2200" dirty="0"/>
              <a:t>Epidemiology – for understanding and improving health of all people </a:t>
            </a:r>
          </a:p>
          <a:p>
            <a:pPr>
              <a:lnSpc>
                <a:spcPct val="120000"/>
              </a:lnSpc>
              <a:defRPr/>
            </a:pPr>
            <a:r>
              <a:rPr lang="en-US" sz="2200" dirty="0"/>
              <a:t>Equity – equity / social justice reflects the distribution of power</a:t>
            </a:r>
          </a:p>
          <a:p>
            <a:pPr>
              <a:lnSpc>
                <a:spcPct val="120000"/>
              </a:lnSpc>
              <a:defRPr/>
            </a:pPr>
            <a:r>
              <a:rPr lang="en-US" sz="2200" dirty="0"/>
              <a:t>Economics – economic resources are fundamental to public health, and their distribution depends on social forces</a:t>
            </a:r>
          </a:p>
          <a:p>
            <a:pPr>
              <a:lnSpc>
                <a:spcPct val="120000"/>
              </a:lnSpc>
              <a:defRPr/>
            </a:pPr>
            <a:r>
              <a:rPr lang="en-US" sz="2200" dirty="0"/>
              <a:t>Evolution – fundamentally, we and our societies are expressions of biology, evolving through time as an emergent phenomenon</a:t>
            </a:r>
          </a:p>
          <a:p>
            <a:pPr>
              <a:lnSpc>
                <a:spcPct val="120000"/>
              </a:lnSpc>
              <a:defRPr/>
            </a:pPr>
            <a:r>
              <a:rPr lang="en-US" sz="2200" dirty="0"/>
              <a:t>Enlightenment – broader and deeper understanding of our nature and our environment may help humanity manage our collective lives better, advancing public health in the present and future</a:t>
            </a:r>
          </a:p>
          <a:p>
            <a:pPr marL="0" indent="0">
              <a:lnSpc>
                <a:spcPct val="120000"/>
              </a:lnSpc>
              <a:spcBef>
                <a:spcPts val="1600"/>
              </a:spcBef>
              <a:buNone/>
              <a:defRPr/>
            </a:pPr>
            <a:r>
              <a:rPr lang="en-US" sz="1700" dirty="0"/>
              <a:t>From Social Epidemiology Seminar, UNC Dept of Epidemiology, Aug. 24, 2016</a:t>
            </a:r>
            <a:br>
              <a:rPr lang="en-US" sz="1700" dirty="0"/>
            </a:br>
            <a:r>
              <a:rPr lang="en-US" sz="1700" dirty="0"/>
              <a:t>(See notes page for links to slides and audio.)</a:t>
            </a:r>
          </a:p>
          <a:p>
            <a:pPr marL="0" indent="0">
              <a:lnSpc>
                <a:spcPct val="120000"/>
              </a:lnSpc>
              <a:buNone/>
              <a:defRPr/>
            </a:pPr>
            <a:endParaRPr lang="en-US" dirty="0"/>
          </a:p>
        </p:txBody>
      </p:sp>
      <p:sp>
        <p:nvSpPr>
          <p:cNvPr id="2" name="Slide Number Placeholder 1">
            <a:extLst>
              <a:ext uri="{FF2B5EF4-FFF2-40B4-BE49-F238E27FC236}">
                <a16:creationId xmlns:a16="http://schemas.microsoft.com/office/drawing/2014/main" id="{F18D5604-82AB-497F-953D-741394DB5D5F}"/>
              </a:ext>
            </a:extLst>
          </p:cNvPr>
          <p:cNvSpPr>
            <a:spLocks noGrp="1"/>
          </p:cNvSpPr>
          <p:nvPr>
            <p:ph type="sldNum" sz="quarter" idx="12"/>
          </p:nvPr>
        </p:nvSpPr>
        <p:spPr/>
        <p:txBody>
          <a:bodyPr/>
          <a:lstStyle/>
          <a:p>
            <a:pPr>
              <a:defRPr/>
            </a:pPr>
            <a:fld id="{A5FDEF12-F04C-4F64-B3D3-BA25FF3E21B4}" type="slidenum">
              <a:rPr lang="en-US" altLang="en-US" smtClean="0"/>
              <a:pPr>
                <a:defRPr/>
              </a:pPr>
              <a:t>37</a:t>
            </a:fld>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Seeing ourselves in context – 1</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838200" y="1900237"/>
            <a:ext cx="7219950" cy="4576763"/>
          </a:xfrm>
        </p:spPr>
        <p:txBody>
          <a:bodyPr>
            <a:normAutofit/>
          </a:bodyPr>
          <a:lstStyle/>
          <a:p>
            <a:pPr marL="457200" indent="-457200" fontAlgn="base">
              <a:lnSpc>
                <a:spcPct val="100000"/>
              </a:lnSpc>
              <a:buFont typeface="+mj-lt"/>
              <a:buAutoNum type="arabicPeriod"/>
            </a:pPr>
            <a:r>
              <a:rPr lang="en-US" sz="2400" dirty="0"/>
              <a:t>Complexity: Life is an “emergent phenomenon” that arises from the actions of innumerable agents – organizations, individuals, neurons, macromolecules, etc. (Examples of emergent phenomena are at</a:t>
            </a:r>
            <a:r>
              <a:rPr lang="en-US" sz="2400" u="sng" dirty="0">
                <a:hlinkClick r:id="rId3"/>
              </a:rPr>
              <a:t> http://www.evolutionofcomputing.org/Multicellular/Emergence.html</a:t>
            </a:r>
            <a:r>
              <a:rPr lang="en-US" sz="2400" dirty="0"/>
              <a:t> ).</a:t>
            </a:r>
          </a:p>
        </p:txBody>
      </p:sp>
    </p:spTree>
    <p:extLst>
      <p:ext uri="{BB962C8B-B14F-4D97-AF65-F5344CB8AC3E}">
        <p14:creationId xmlns:p14="http://schemas.microsoft.com/office/powerpoint/2010/main" val="2968599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Seeing ourselves in context – 2</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824037"/>
            <a:ext cx="7886700" cy="4576763"/>
          </a:xfrm>
        </p:spPr>
        <p:txBody>
          <a:bodyPr>
            <a:normAutofit/>
          </a:bodyPr>
          <a:lstStyle/>
          <a:p>
            <a:pPr marL="457200" indent="-457200" fontAlgn="base">
              <a:lnSpc>
                <a:spcPct val="100000"/>
              </a:lnSpc>
              <a:buFont typeface="+mj-lt"/>
              <a:buAutoNum type="arabicPeriod" startAt="2"/>
            </a:pPr>
            <a:r>
              <a:rPr lang="en-US" sz="2400" dirty="0"/>
              <a:t>In attempting to cope with the complexity of life, we (humans and other animals that employ reasoning) create simplified representations for our perceptions, reasoning, and understanding, and simplified maxims to live by (“significant results”, “evidence-based”, “treat thy neighbor as one would be treated”, etc.). Such reductionism has been extremely effective in successfully navigating the challenges of living and interacting, enabling species to flourish – and also occasioning major problems where important elements of a situation are overlooked.</a:t>
            </a:r>
          </a:p>
        </p:txBody>
      </p:sp>
    </p:spTree>
    <p:extLst>
      <p:ext uri="{BB962C8B-B14F-4D97-AF65-F5344CB8AC3E}">
        <p14:creationId xmlns:p14="http://schemas.microsoft.com/office/powerpoint/2010/main" val="1244104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C172-768D-4DE2-8125-B7A75642089A}"/>
              </a:ext>
            </a:extLst>
          </p:cNvPr>
          <p:cNvSpPr>
            <a:spLocks noGrp="1"/>
          </p:cNvSpPr>
          <p:nvPr>
            <p:ph type="title"/>
          </p:nvPr>
        </p:nvSpPr>
        <p:spPr/>
        <p:txBody>
          <a:bodyPr>
            <a:normAutofit/>
          </a:bodyPr>
          <a:lstStyle/>
          <a:p>
            <a:r>
              <a:rPr lang="en-US" sz="3200" dirty="0"/>
              <a:t>Ten Great Public Health Achievements -- United States, 1900-1999</a:t>
            </a:r>
          </a:p>
        </p:txBody>
      </p:sp>
      <p:sp>
        <p:nvSpPr>
          <p:cNvPr id="3" name="Content Placeholder 2">
            <a:extLst>
              <a:ext uri="{FF2B5EF4-FFF2-40B4-BE49-F238E27FC236}">
                <a16:creationId xmlns:a16="http://schemas.microsoft.com/office/drawing/2014/main" id="{C233A337-FEF4-42E3-B2A5-7D339B77B051}"/>
              </a:ext>
            </a:extLst>
          </p:cNvPr>
          <p:cNvSpPr>
            <a:spLocks noGrp="1"/>
          </p:cNvSpPr>
          <p:nvPr>
            <p:ph idx="1"/>
          </p:nvPr>
        </p:nvSpPr>
        <p:spPr/>
        <p:txBody>
          <a:bodyPr>
            <a:normAutofit/>
          </a:bodyPr>
          <a:lstStyle/>
          <a:p>
            <a:r>
              <a:rPr lang="en-US" dirty="0"/>
              <a:t>    Vaccination</a:t>
            </a:r>
          </a:p>
          <a:p>
            <a:r>
              <a:rPr lang="en-US" dirty="0"/>
              <a:t>    Motor-vehicle safety</a:t>
            </a:r>
          </a:p>
          <a:p>
            <a:r>
              <a:rPr lang="en-US" dirty="0"/>
              <a:t>    Safer workplaces</a:t>
            </a:r>
          </a:p>
          <a:p>
            <a:r>
              <a:rPr lang="en-US" dirty="0"/>
              <a:t>    Control of infectious diseases</a:t>
            </a:r>
          </a:p>
          <a:p>
            <a:r>
              <a:rPr lang="en-US" dirty="0"/>
              <a:t>    Decline in deaths from coronary heart disease and stroke</a:t>
            </a:r>
          </a:p>
          <a:p>
            <a:r>
              <a:rPr lang="en-US" dirty="0"/>
              <a:t>    Safer and healthier foods</a:t>
            </a:r>
          </a:p>
          <a:p>
            <a:r>
              <a:rPr lang="en-US" dirty="0"/>
              <a:t>    Healthier mothers and babies</a:t>
            </a:r>
          </a:p>
          <a:p>
            <a:r>
              <a:rPr lang="en-US" dirty="0"/>
              <a:t>    Family planning</a:t>
            </a:r>
          </a:p>
          <a:p>
            <a:r>
              <a:rPr lang="en-US" dirty="0"/>
              <a:t>    Fluoridation of drinking water</a:t>
            </a:r>
          </a:p>
          <a:p>
            <a:r>
              <a:rPr lang="en-US" dirty="0"/>
              <a:t>    Recognition of tobacco use as a health hazard</a:t>
            </a:r>
          </a:p>
          <a:p>
            <a:pPr marL="34290" indent="0" algn="r">
              <a:spcBef>
                <a:spcPts val="1800"/>
              </a:spcBef>
              <a:buNone/>
            </a:pPr>
            <a:r>
              <a:rPr lang="en-US" sz="1300" dirty="0"/>
              <a:t>https://www.cdc.gov/mmwr/preview/mmwrhtml/00056796.htm</a:t>
            </a:r>
          </a:p>
          <a:p>
            <a:endParaRPr lang="en-US" dirty="0"/>
          </a:p>
        </p:txBody>
      </p:sp>
      <p:sp>
        <p:nvSpPr>
          <p:cNvPr id="4" name="Slide Number Placeholder 3">
            <a:extLst>
              <a:ext uri="{FF2B5EF4-FFF2-40B4-BE49-F238E27FC236}">
                <a16:creationId xmlns:a16="http://schemas.microsoft.com/office/drawing/2014/main" id="{1BE2FA10-EF9D-42A5-9715-661C541EA02A}"/>
              </a:ext>
            </a:extLst>
          </p:cNvPr>
          <p:cNvSpPr>
            <a:spLocks noGrp="1"/>
          </p:cNvSpPr>
          <p:nvPr>
            <p:ph type="sldNum" sz="quarter" idx="12"/>
          </p:nvPr>
        </p:nvSpPr>
        <p:spPr/>
        <p:txBody>
          <a:bodyPr/>
          <a:lstStyle/>
          <a:p>
            <a:pPr>
              <a:defRPr/>
            </a:pPr>
            <a:fld id="{A5FDEF12-F04C-4F64-B3D3-BA25FF3E21B4}" type="slidenum">
              <a:rPr lang="en-US" altLang="en-US" smtClean="0"/>
              <a:pPr>
                <a:defRPr/>
              </a:pPr>
              <a:t>4</a:t>
            </a:fld>
            <a:endParaRPr lang="en-US" altLang="en-US"/>
          </a:p>
        </p:txBody>
      </p:sp>
    </p:spTree>
    <p:extLst>
      <p:ext uri="{BB962C8B-B14F-4D97-AF65-F5344CB8AC3E}">
        <p14:creationId xmlns:p14="http://schemas.microsoft.com/office/powerpoint/2010/main" val="3515900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Seeing ourselves in context – 3</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600200"/>
            <a:ext cx="7886700" cy="4576763"/>
          </a:xfrm>
        </p:spPr>
        <p:txBody>
          <a:bodyPr>
            <a:normAutofit/>
          </a:bodyPr>
          <a:lstStyle/>
          <a:p>
            <a:pPr marL="457200" indent="-457200" fontAlgn="base">
              <a:lnSpc>
                <a:spcPct val="100000"/>
              </a:lnSpc>
              <a:buFont typeface="+mj-lt"/>
              <a:buAutoNum type="arabicPeriod" startAt="3"/>
            </a:pPr>
            <a:r>
              <a:rPr lang="en-US" sz="2400" dirty="0"/>
              <a:t>Simplifications – models – are evaluated and declared useful, effective, accurate, etc., based on what we regard as important though inevitably incomplete criteria. For obvious practical reasons, the criteria must be observable (“measurable objectives”), relatively near-term, not too subtle, and “relevant” to what we regard as important. For example, we will declare a teaching innovation to be effective if it appears to improve student performance on examinations. If it also hastens the onset of dementia by two decades, we cannot know that.</a:t>
            </a:r>
          </a:p>
        </p:txBody>
      </p:sp>
    </p:spTree>
    <p:extLst>
      <p:ext uri="{BB962C8B-B14F-4D97-AF65-F5344CB8AC3E}">
        <p14:creationId xmlns:p14="http://schemas.microsoft.com/office/powerpoint/2010/main" val="3695511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Seeing ourselves in context – 4</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524000"/>
            <a:ext cx="7886700" cy="4576763"/>
          </a:xfrm>
        </p:spPr>
        <p:txBody>
          <a:bodyPr>
            <a:noAutofit/>
          </a:bodyPr>
          <a:lstStyle/>
          <a:p>
            <a:pPr marL="457200" indent="-457200" fontAlgn="base">
              <a:lnSpc>
                <a:spcPct val="100000"/>
              </a:lnSpc>
              <a:buFont typeface="+mj-lt"/>
              <a:buAutoNum type="arabicPeriod" startAt="4"/>
            </a:pPr>
            <a:r>
              <a:rPr lang="en-US" sz="2400" dirty="0"/>
              <a:t>Scientific research is a broad conversation in which different investigator communities explore, present, critique, debate, persuade (or not) others until some kind of consensus is reached, possibly to be upset when a new discovery is accepted. The process of science involves persuading peers and gatekeepers that one has an idea worth pursuing (and being funded), publishable (because editors and reviewers think it’s worthy), and accurate (because serious criticisms do not arise). How else could the search for truth work? There are no available authorities except humans. Some regard God as the ultimate authority, but in any case humans are the channels for God's communications and enforcement.</a:t>
            </a:r>
          </a:p>
        </p:txBody>
      </p:sp>
    </p:spTree>
    <p:extLst>
      <p:ext uri="{BB962C8B-B14F-4D97-AF65-F5344CB8AC3E}">
        <p14:creationId xmlns:p14="http://schemas.microsoft.com/office/powerpoint/2010/main" val="2720622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Seeing ourselves in context – 5</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533400" y="1447800"/>
            <a:ext cx="8058150" cy="4351338"/>
          </a:xfrm>
        </p:spPr>
        <p:txBody>
          <a:bodyPr>
            <a:noAutofit/>
          </a:bodyPr>
          <a:lstStyle/>
          <a:p>
            <a:pPr marL="457200" indent="-457200" fontAlgn="base">
              <a:lnSpc>
                <a:spcPct val="100000"/>
              </a:lnSpc>
              <a:buFont typeface="+mj-lt"/>
              <a:buAutoNum type="arabicPeriod" startAt="5"/>
            </a:pPr>
            <a:r>
              <a:rPr lang="en-US" sz="2400" dirty="0"/>
              <a:t>In addition, most actions have multiple effects - some “good” and others “bad”, some in the present and others only later on, some local and others distant. Because of diversity, a given phenomenon affects different people differently – “one size fits all” never completely applies. So actions affect some individuals and groups in one way and other individuals and groups in other ways. Thus, most important policy questions do not have “right” answers, but rather answers that are “right” for some and “wrong” for others (e.g., should we tax gasoline to bring its price back to $3/gallon?). There must always be trade-offs, typically without knowing the full accounting, and not on an abstract scale but in relation to different people's interests.</a:t>
            </a:r>
          </a:p>
        </p:txBody>
      </p:sp>
    </p:spTree>
    <p:extLst>
      <p:ext uri="{BB962C8B-B14F-4D97-AF65-F5344CB8AC3E}">
        <p14:creationId xmlns:p14="http://schemas.microsoft.com/office/powerpoint/2010/main" val="2602140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Seeing ourselves in context – 6</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p:txBody>
          <a:bodyPr>
            <a:normAutofit/>
          </a:bodyPr>
          <a:lstStyle/>
          <a:p>
            <a:pPr marL="457200" indent="-457200" fontAlgn="base">
              <a:lnSpc>
                <a:spcPct val="100000"/>
              </a:lnSpc>
              <a:buFont typeface="+mj-lt"/>
              <a:buAutoNum type="arabicPeriod" startAt="6"/>
            </a:pPr>
            <a:r>
              <a:rPr lang="en-US" sz="2400" dirty="0"/>
              <a:t>In a sense, it doesn’t matter that there may not be right answers, because there would be no way to recognize them even if there are, and people would not believe them unless they regarded the likely results as visibly favorable for their interests. The policies that actually emerge and are implemented will be the outcome of a competition (and cooperation) among the various agents.</a:t>
            </a:r>
          </a:p>
        </p:txBody>
      </p:sp>
    </p:spTree>
    <p:extLst>
      <p:ext uri="{BB962C8B-B14F-4D97-AF65-F5344CB8AC3E}">
        <p14:creationId xmlns:p14="http://schemas.microsoft.com/office/powerpoint/2010/main" val="2010548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Seeing ourselves in context – 7</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p:txBody>
          <a:bodyPr>
            <a:normAutofit/>
          </a:bodyPr>
          <a:lstStyle/>
          <a:p>
            <a:pPr marL="457200" indent="-457200" fontAlgn="base">
              <a:lnSpc>
                <a:spcPct val="100000"/>
              </a:lnSpc>
              <a:buFont typeface="+mj-lt"/>
              <a:buAutoNum type="arabicPeriod" startAt="7"/>
            </a:pPr>
            <a:r>
              <a:rPr lang="en-US" sz="2400" dirty="0"/>
              <a:t>Humans for the most part advocate and pursue what we regard (including unconsciousness influences) as in our interests (I’m using broad definitions of "regard" and “interests”). And that pursuit affects our very perceptions (partly via what we pay attention to), judgment, and what we devote our energies to.</a:t>
            </a:r>
            <a:br>
              <a:rPr lang="en-US" dirty="0"/>
            </a:br>
            <a:endParaRPr lang="en-US" dirty="0"/>
          </a:p>
        </p:txBody>
      </p:sp>
    </p:spTree>
    <p:extLst>
      <p:ext uri="{BB962C8B-B14F-4D97-AF65-F5344CB8AC3E}">
        <p14:creationId xmlns:p14="http://schemas.microsoft.com/office/powerpoint/2010/main" val="1588141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Seeing ourselves in context – 8</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p:txBody>
          <a:bodyPr>
            <a:normAutofit/>
          </a:bodyPr>
          <a:lstStyle/>
          <a:p>
            <a:pPr marL="457200" indent="-457200" fontAlgn="base">
              <a:lnSpc>
                <a:spcPct val="100000"/>
              </a:lnSpc>
              <a:buFont typeface="+mj-lt"/>
              <a:buAutoNum type="arabicPeriod" startAt="8"/>
            </a:pPr>
            <a:r>
              <a:rPr lang="en-US" sz="2400" dirty="0"/>
              <a:t>It may be useful to be aware of this reality that underlies our daily activities, both scholarly and otherwise, even though for practical living one does well to follow the rules and guides that have appeared to lead to success. From the standpoint of evolution, for most of us the near-term needs to be the most salient, since if we don’t survive the short-term we won’t get a chance to survive the long-term!</a:t>
            </a:r>
            <a:br>
              <a:rPr lang="en-US" dirty="0"/>
            </a:br>
            <a:endParaRPr lang="en-US" dirty="0"/>
          </a:p>
        </p:txBody>
      </p:sp>
    </p:spTree>
    <p:extLst>
      <p:ext uri="{BB962C8B-B14F-4D97-AF65-F5344CB8AC3E}">
        <p14:creationId xmlns:p14="http://schemas.microsoft.com/office/powerpoint/2010/main" val="3451914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B518D-8153-48C4-83F5-3A604DF34639}"/>
              </a:ext>
            </a:extLst>
          </p:cNvPr>
          <p:cNvSpPr>
            <a:spLocks noGrp="1"/>
          </p:cNvSpPr>
          <p:nvPr>
            <p:ph type="title"/>
          </p:nvPr>
        </p:nvSpPr>
        <p:spPr/>
        <p:txBody>
          <a:bodyPr/>
          <a:lstStyle/>
          <a:p>
            <a:r>
              <a:rPr lang="en-US" dirty="0"/>
              <a:t>Systems thinking and agent-based models</a:t>
            </a:r>
          </a:p>
        </p:txBody>
      </p:sp>
      <p:sp>
        <p:nvSpPr>
          <p:cNvPr id="3" name="Content Placeholder 2">
            <a:extLst>
              <a:ext uri="{FF2B5EF4-FFF2-40B4-BE49-F238E27FC236}">
                <a16:creationId xmlns:a16="http://schemas.microsoft.com/office/drawing/2014/main" id="{DD21A278-1375-4ED3-8E13-EBCD55C9D10F}"/>
              </a:ext>
            </a:extLst>
          </p:cNvPr>
          <p:cNvSpPr>
            <a:spLocks noGrp="1"/>
          </p:cNvSpPr>
          <p:nvPr>
            <p:ph idx="1"/>
          </p:nvPr>
        </p:nvSpPr>
        <p:spPr>
          <a:xfrm>
            <a:off x="552450" y="1744662"/>
            <a:ext cx="4552950" cy="4351338"/>
          </a:xfrm>
        </p:spPr>
        <p:txBody>
          <a:bodyPr>
            <a:normAutofit lnSpcReduction="10000"/>
          </a:bodyPr>
          <a:lstStyle/>
          <a:p>
            <a:pPr>
              <a:lnSpc>
                <a:spcPct val="100000"/>
              </a:lnSpc>
            </a:pPr>
            <a:r>
              <a:rPr lang="en-US" sz="2000" dirty="0"/>
              <a:t>Complex systems approaches needed to study multiple interacting factors with dense, nonlinear feedbacks</a:t>
            </a:r>
          </a:p>
          <a:p>
            <a:pPr>
              <a:lnSpc>
                <a:spcPct val="100000"/>
              </a:lnSpc>
            </a:pPr>
            <a:r>
              <a:rPr lang="en-US" sz="2000" dirty="0"/>
              <a:t>NIH OBSSR-funded Network on Inequalities, Complex Systems, and Health (NICH) representing 18 academic fields</a:t>
            </a:r>
          </a:p>
          <a:p>
            <a:pPr>
              <a:lnSpc>
                <a:spcPct val="100000"/>
              </a:lnSpc>
            </a:pPr>
            <a:r>
              <a:rPr lang="en-US" sz="2000" dirty="0"/>
              <a:t>Many challenges regarding the questions, interdisciplinary communication, data availability, calibrating model complexity</a:t>
            </a:r>
          </a:p>
          <a:p>
            <a:pPr>
              <a:lnSpc>
                <a:spcPct val="100000"/>
              </a:lnSpc>
            </a:pPr>
            <a:r>
              <a:rPr lang="en-US" sz="2000" dirty="0"/>
              <a:t>Can explore what if scenarios, may clarify what we need to know and move conversations forward</a:t>
            </a:r>
          </a:p>
        </p:txBody>
      </p:sp>
      <p:pic>
        <p:nvPicPr>
          <p:cNvPr id="5" name="Picture 2" descr="https://images-na.ssl-images-amazon.com/images/I/51y4sUEuJ6L._SX398_BO1,204,203,200_.jpg">
            <a:extLst>
              <a:ext uri="{FF2B5EF4-FFF2-40B4-BE49-F238E27FC236}">
                <a16:creationId xmlns:a16="http://schemas.microsoft.com/office/drawing/2014/main" id="{446444D4-C7FF-4DEC-A4CA-CEA9D1855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05000"/>
            <a:ext cx="281940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949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D5DB9F83-CCD2-43C5-85B7-844A38AC46CC}"/>
              </a:ext>
            </a:extLst>
          </p:cNvPr>
          <p:cNvSpPr>
            <a:spLocks noGrp="1" noChangeArrowheads="1"/>
          </p:cNvSpPr>
          <p:nvPr>
            <p:ph type="title"/>
          </p:nvPr>
        </p:nvSpPr>
        <p:spPr/>
        <p:txBody>
          <a:bodyPr/>
          <a:lstStyle/>
          <a:p>
            <a:r>
              <a:rPr lang="en-US" altLang="en-US" dirty="0"/>
              <a:t>How are we changing?</a:t>
            </a:r>
          </a:p>
        </p:txBody>
      </p:sp>
      <p:sp>
        <p:nvSpPr>
          <p:cNvPr id="24579" name="Content Placeholder 2">
            <a:extLst>
              <a:ext uri="{FF2B5EF4-FFF2-40B4-BE49-F238E27FC236}">
                <a16:creationId xmlns:a16="http://schemas.microsoft.com/office/drawing/2014/main" id="{0E184BC5-7EF4-4602-8ADC-145063CE972F}"/>
              </a:ext>
            </a:extLst>
          </p:cNvPr>
          <p:cNvSpPr>
            <a:spLocks noGrp="1" noChangeArrowheads="1"/>
          </p:cNvSpPr>
          <p:nvPr>
            <p:ph idx="1"/>
          </p:nvPr>
        </p:nvSpPr>
        <p:spPr/>
        <p:txBody>
          <a:bodyPr>
            <a:normAutofit/>
          </a:bodyPr>
          <a:lstStyle/>
          <a:p>
            <a:r>
              <a:rPr lang="en-US" altLang="en-US" sz="2400" dirty="0"/>
              <a:t>What effect on mental and psychological functioning from proliferation of screen time</a:t>
            </a:r>
          </a:p>
          <a:p>
            <a:r>
              <a:rPr lang="en-US" altLang="en-US" sz="2400" dirty="0">
                <a:hlinkClick r:id="rId3"/>
              </a:rPr>
              <a:t>“Bored and Brilliant: Rediscovering the Lost Art of Spacing Out”</a:t>
            </a:r>
            <a:r>
              <a:rPr lang="en-US" altLang="en-US" sz="2400" dirty="0"/>
              <a:t> (St. Martin’s Press/2017). Host Frank Stasio talks with </a:t>
            </a:r>
            <a:r>
              <a:rPr lang="en-US" altLang="en-US" sz="2400" dirty="0" err="1"/>
              <a:t>Manoush</a:t>
            </a:r>
            <a:r>
              <a:rPr lang="en-US" altLang="en-US" sz="2400" dirty="0"/>
              <a:t> </a:t>
            </a:r>
            <a:r>
              <a:rPr lang="en-US" altLang="en-US" sz="2400" dirty="0" err="1"/>
              <a:t>Zomorodi</a:t>
            </a:r>
            <a:r>
              <a:rPr lang="en-US" altLang="en-US" sz="2400" dirty="0"/>
              <a:t> about the neuroscience and psychology of mind wandering. http://wunc.org/post/science-spacing-out</a:t>
            </a:r>
          </a:p>
        </p:txBody>
      </p:sp>
    </p:spTree>
    <p:extLst>
      <p:ext uri="{BB962C8B-B14F-4D97-AF65-F5344CB8AC3E}">
        <p14:creationId xmlns:p14="http://schemas.microsoft.com/office/powerpoint/2010/main" val="2731803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7BA7CB4-9DCA-4B70-A557-E5C595A618AA}"/>
              </a:ext>
            </a:extLst>
          </p:cNvPr>
          <p:cNvSpPr>
            <a:spLocks noGrp="1" noChangeArrowheads="1"/>
          </p:cNvSpPr>
          <p:nvPr>
            <p:ph type="title"/>
          </p:nvPr>
        </p:nvSpPr>
        <p:spPr/>
        <p:txBody>
          <a:bodyPr/>
          <a:lstStyle/>
          <a:p>
            <a:r>
              <a:rPr lang="en-US" altLang="en-US"/>
              <a:t>Election manipulation by Russia</a:t>
            </a:r>
          </a:p>
        </p:txBody>
      </p:sp>
      <p:sp>
        <p:nvSpPr>
          <p:cNvPr id="27651" name="Content Placeholder 2">
            <a:extLst>
              <a:ext uri="{FF2B5EF4-FFF2-40B4-BE49-F238E27FC236}">
                <a16:creationId xmlns:a16="http://schemas.microsoft.com/office/drawing/2014/main" id="{A2B2A487-2F2A-4514-9570-73ED6582244D}"/>
              </a:ext>
            </a:extLst>
          </p:cNvPr>
          <p:cNvSpPr>
            <a:spLocks noGrp="1" noChangeArrowheads="1"/>
          </p:cNvSpPr>
          <p:nvPr>
            <p:ph idx="1"/>
          </p:nvPr>
        </p:nvSpPr>
        <p:spPr>
          <a:xfrm>
            <a:off x="628650" y="1600200"/>
            <a:ext cx="7886700" cy="4724400"/>
          </a:xfrm>
        </p:spPr>
        <p:txBody>
          <a:bodyPr>
            <a:normAutofit/>
          </a:bodyPr>
          <a:lstStyle/>
          <a:p>
            <a:pPr marL="0" indent="0">
              <a:lnSpc>
                <a:spcPct val="100000"/>
              </a:lnSpc>
              <a:buNone/>
            </a:pPr>
            <a:r>
              <a:rPr lang="en-US" altLang="en-US" sz="2200" dirty="0"/>
              <a:t>On Twitter, as on Facebook, Russian fingerprints are on hundreds or thousands of fake accounts that regularly posted anti-Clinton messages. Many were automated Twitter accounts, called bots, that sometimes fired off identical messages seconds apart — and in the exact alphabetical order of their made-up names, according to the FireEye researchers. On Election Day, for instance, they found that one group of Twitter bots sent out the hashtag #</a:t>
            </a:r>
            <a:r>
              <a:rPr lang="en-US" altLang="en-US" sz="2200" dirty="0" err="1"/>
              <a:t>WarAgainstDemocrats</a:t>
            </a:r>
            <a:r>
              <a:rPr lang="en-US" altLang="en-US" sz="2200" dirty="0"/>
              <a:t> more than 1,700 times.</a:t>
            </a:r>
          </a:p>
          <a:p>
            <a:pPr marL="0" indent="0">
              <a:lnSpc>
                <a:spcPct val="120000"/>
              </a:lnSpc>
              <a:spcBef>
                <a:spcPts val="1600"/>
              </a:spcBef>
              <a:buNone/>
            </a:pPr>
            <a:r>
              <a:rPr lang="en-US" altLang="en-US" sz="1700" dirty="0"/>
              <a:t>Quoted from “The Fake Americans Russia Created to Influence the Election”, </a:t>
            </a:r>
          </a:p>
          <a:p>
            <a:pPr marL="0" indent="0">
              <a:lnSpc>
                <a:spcPct val="100000"/>
              </a:lnSpc>
              <a:spcBef>
                <a:spcPts val="0"/>
              </a:spcBef>
              <a:buNone/>
            </a:pPr>
            <a:r>
              <a:rPr lang="en-US" altLang="en-US" sz="1700" dirty="0"/>
              <a:t>Scott </a:t>
            </a:r>
            <a:r>
              <a:rPr lang="en-US" altLang="en-US" sz="1700" dirty="0" err="1"/>
              <a:t>Shanes</a:t>
            </a:r>
            <a:r>
              <a:rPr lang="en-US" altLang="en-US" sz="1700" dirty="0"/>
              <a:t>, NY Times, Sept 7, 2017</a:t>
            </a:r>
          </a:p>
          <a:p>
            <a:pPr marL="0" indent="0">
              <a:buNone/>
            </a:pPr>
            <a:r>
              <a:rPr lang="en-US" altLang="en-US" sz="1300" dirty="0"/>
              <a:t>https://www.nytimes.com/2017/09/07/us/politics/russia-facebook-twitter-election.html</a:t>
            </a:r>
          </a:p>
        </p:txBody>
      </p:sp>
    </p:spTree>
    <p:extLst>
      <p:ext uri="{BB962C8B-B14F-4D97-AF65-F5344CB8AC3E}">
        <p14:creationId xmlns:p14="http://schemas.microsoft.com/office/powerpoint/2010/main" val="2604689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FC475B8-DD8B-4BC0-81B6-7F9F1CA78F94}"/>
              </a:ext>
            </a:extLst>
          </p:cNvPr>
          <p:cNvSpPr>
            <a:spLocks noGrp="1" noChangeArrowheads="1"/>
          </p:cNvSpPr>
          <p:nvPr>
            <p:ph type="title"/>
          </p:nvPr>
        </p:nvSpPr>
        <p:spPr/>
        <p:txBody>
          <a:bodyPr/>
          <a:lstStyle/>
          <a:p>
            <a:r>
              <a:rPr lang="en-US" altLang="en-US"/>
              <a:t>Election manipulation by Russia</a:t>
            </a:r>
          </a:p>
        </p:txBody>
      </p:sp>
      <p:sp>
        <p:nvSpPr>
          <p:cNvPr id="7171" name="Content Placeholder 2">
            <a:extLst>
              <a:ext uri="{FF2B5EF4-FFF2-40B4-BE49-F238E27FC236}">
                <a16:creationId xmlns:a16="http://schemas.microsoft.com/office/drawing/2014/main" id="{506671EA-2E91-4FC5-AD9C-5480E9A360E7}"/>
              </a:ext>
            </a:extLst>
          </p:cNvPr>
          <p:cNvSpPr>
            <a:spLocks noGrp="1" noChangeArrowheads="1"/>
          </p:cNvSpPr>
          <p:nvPr>
            <p:ph idx="1"/>
          </p:nvPr>
        </p:nvSpPr>
        <p:spPr>
          <a:xfrm>
            <a:off x="609600" y="1592262"/>
            <a:ext cx="7886700" cy="4732338"/>
          </a:xfrm>
        </p:spPr>
        <p:txBody>
          <a:bodyPr>
            <a:normAutofit lnSpcReduction="10000"/>
          </a:bodyPr>
          <a:lstStyle/>
          <a:p>
            <a:pPr marL="0" indent="0">
              <a:lnSpc>
                <a:spcPct val="110000"/>
              </a:lnSpc>
              <a:buNone/>
              <a:defRPr/>
            </a:pPr>
            <a:r>
              <a:rPr lang="en-US" altLang="en-US" sz="2300" dirty="0"/>
              <a:t>Critics say that because shareholders judge the companies partly based on a crucial data point — “monthly active users” — they are reluctant to police their sites too aggressively for fear of reducing that number. The companies use technical tools and teams of analysts to detect bogus accounts, but the scale of the sites — 328 million users on Twitter, nearly two billion on Facebook — means they often remove impostors only in response to complaints.</a:t>
            </a:r>
          </a:p>
          <a:p>
            <a:pPr marL="0" indent="0">
              <a:lnSpc>
                <a:spcPct val="120000"/>
              </a:lnSpc>
              <a:spcBef>
                <a:spcPts val="1600"/>
              </a:spcBef>
              <a:buNone/>
            </a:pPr>
            <a:r>
              <a:rPr lang="en-US" altLang="en-US" dirty="0"/>
              <a:t>Quoted from “The Fake Americans Russia Created to Influence the Election”, </a:t>
            </a:r>
          </a:p>
          <a:p>
            <a:pPr marL="0" indent="0">
              <a:lnSpc>
                <a:spcPct val="100000"/>
              </a:lnSpc>
              <a:spcBef>
                <a:spcPts val="0"/>
              </a:spcBef>
              <a:buNone/>
            </a:pPr>
            <a:r>
              <a:rPr lang="en-US" altLang="en-US" dirty="0"/>
              <a:t>Scott </a:t>
            </a:r>
            <a:r>
              <a:rPr lang="en-US" altLang="en-US" dirty="0" err="1"/>
              <a:t>Shanes</a:t>
            </a:r>
            <a:r>
              <a:rPr lang="en-US" altLang="en-US" dirty="0"/>
              <a:t>, NY Times, Sept 7, 2017</a:t>
            </a:r>
          </a:p>
          <a:p>
            <a:pPr marL="0" indent="0">
              <a:buNone/>
            </a:pPr>
            <a:r>
              <a:rPr lang="en-US" altLang="en-US" sz="1400" dirty="0"/>
              <a:t>https://www.nytimes.com/2017/09/07/us/politics/russia-facebook-twitter-election.html</a:t>
            </a:r>
            <a:endParaRPr lang="en-US" altLang="en-US" sz="1800" dirty="0"/>
          </a:p>
        </p:txBody>
      </p:sp>
    </p:spTree>
    <p:extLst>
      <p:ext uri="{BB962C8B-B14F-4D97-AF65-F5344CB8AC3E}">
        <p14:creationId xmlns:p14="http://schemas.microsoft.com/office/powerpoint/2010/main" val="828199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AE446AD-F9D8-4461-9CF5-86611F572E6F}"/>
              </a:ext>
            </a:extLst>
          </p:cNvPr>
          <p:cNvSpPr>
            <a:spLocks noGrp="1" noChangeArrowheads="1"/>
          </p:cNvSpPr>
          <p:nvPr>
            <p:ph type="title"/>
          </p:nvPr>
        </p:nvSpPr>
        <p:spPr>
          <a:xfrm>
            <a:off x="762000" y="533400"/>
            <a:ext cx="7772400" cy="838200"/>
          </a:xfrm>
        </p:spPr>
        <p:txBody>
          <a:bodyPr>
            <a:noAutofit/>
          </a:bodyPr>
          <a:lstStyle/>
          <a:p>
            <a:pPr algn="ctr"/>
            <a:r>
              <a:rPr lang="en-US" altLang="en-US" sz="3600" dirty="0">
                <a:latin typeface="Georgia" panose="02040502050405020303" pitchFamily="18" charset="0"/>
                <a:ea typeface="ＭＳ Ｐゴシック" panose="020B0600070205080204" pitchFamily="34" charset="-128"/>
              </a:rPr>
              <a:t>One achievement:  Decline in infant mortality, 1915-2010*</a:t>
            </a:r>
          </a:p>
        </p:txBody>
      </p:sp>
      <p:sp>
        <p:nvSpPr>
          <p:cNvPr id="13315" name="Text Box 4">
            <a:extLst>
              <a:ext uri="{FF2B5EF4-FFF2-40B4-BE49-F238E27FC236}">
                <a16:creationId xmlns:a16="http://schemas.microsoft.com/office/drawing/2014/main" id="{BD2904E7-1677-4D50-B480-228B9E9CB62A}"/>
              </a:ext>
            </a:extLst>
          </p:cNvPr>
          <p:cNvSpPr txBox="1">
            <a:spLocks noChangeArrowheads="1"/>
          </p:cNvSpPr>
          <p:nvPr/>
        </p:nvSpPr>
        <p:spPr bwMode="auto">
          <a:xfrm>
            <a:off x="228600" y="5739825"/>
            <a:ext cx="86868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US" altLang="en-US" sz="1600" dirty="0">
                <a:latin typeface="Arial" panose="020B0604020202020204" pitchFamily="34" charset="0"/>
                <a:ea typeface="ＭＳ Ｐゴシック" panose="020B0600070205080204" pitchFamily="34" charset="-128"/>
              </a:rPr>
              <a:t>*Note:  For years 1915-1960, “White” included persons stated to be “White,” “Cuban,” “Mexican,” or “Puerto Rican.” All others during that time period were referred to as “Nonwhite.”</a:t>
            </a:r>
          </a:p>
          <a:p>
            <a:pPr algn="r" eaLnBrk="1" hangingPunct="1">
              <a:spcBef>
                <a:spcPts val="600"/>
              </a:spcBef>
            </a:pPr>
            <a:r>
              <a:rPr lang="en-US" altLang="en-US" sz="1200" dirty="0">
                <a:latin typeface="Arial" panose="020B0604020202020204" pitchFamily="34" charset="0"/>
                <a:ea typeface="ＭＳ Ｐゴシック" panose="020B0600070205080204" pitchFamily="34" charset="-128"/>
              </a:rPr>
              <a:t>Figure courtesy of Bill Jenkins.</a:t>
            </a:r>
          </a:p>
        </p:txBody>
      </p:sp>
      <p:graphicFrame>
        <p:nvGraphicFramePr>
          <p:cNvPr id="13316" name="Object 1">
            <a:extLst>
              <a:ext uri="{FF2B5EF4-FFF2-40B4-BE49-F238E27FC236}">
                <a16:creationId xmlns:a16="http://schemas.microsoft.com/office/drawing/2014/main" id="{F83DC3D7-6FB3-4542-AB6F-D0A4517EABD0}"/>
              </a:ext>
            </a:extLst>
          </p:cNvPr>
          <p:cNvGraphicFramePr>
            <a:graphicFrameLocks noGrp="1" noChangeAspect="1"/>
          </p:cNvGraphicFramePr>
          <p:nvPr>
            <p:extLst>
              <p:ext uri="{D42A27DB-BD31-4B8C-83A1-F6EECF244321}">
                <p14:modId xmlns:p14="http://schemas.microsoft.com/office/powerpoint/2010/main" val="554621503"/>
              </p:ext>
            </p:extLst>
          </p:nvPr>
        </p:nvGraphicFramePr>
        <p:xfrm>
          <a:off x="304800" y="1205673"/>
          <a:ext cx="8610600" cy="4585527"/>
        </p:xfrm>
        <a:graphic>
          <a:graphicData uri="http://schemas.openxmlformats.org/presentationml/2006/ole">
            <mc:AlternateContent xmlns:mc="http://schemas.openxmlformats.org/markup-compatibility/2006">
              <mc:Choice xmlns:v="urn:schemas-microsoft-com:vml" Requires="v">
                <p:oleObj spid="_x0000_s1057" name="Chart" r:id="rId4" imgW="7762943" imgH="4133940" progId="MSGraph.Chart.8">
                  <p:embed followColorScheme="full"/>
                </p:oleObj>
              </mc:Choice>
              <mc:Fallback>
                <p:oleObj name="Chart" r:id="rId4" imgW="7762943" imgH="4133940" progId="MSGraph.Chart.8">
                  <p:embed followColorScheme="full"/>
                  <p:pic>
                    <p:nvPicPr>
                      <p:cNvPr id="13316" name="Object 1">
                        <a:extLst>
                          <a:ext uri="{FF2B5EF4-FFF2-40B4-BE49-F238E27FC236}">
                            <a16:creationId xmlns:a16="http://schemas.microsoft.com/office/drawing/2014/main" id="{F83DC3D7-6FB3-4542-AB6F-D0A4517EABD0}"/>
                          </a:ext>
                        </a:extLst>
                      </p:cNvPr>
                      <p:cNvPicPr>
                        <a:picLocks noGrp="1" noChangeAspect="1" noChangeArrowheads="1"/>
                      </p:cNvPicPr>
                      <p:nvPr/>
                    </p:nvPicPr>
                    <p:blipFill>
                      <a:blip r:embed="rId5"/>
                      <a:srcRect/>
                      <a:stretch>
                        <a:fillRect/>
                      </a:stretch>
                    </p:blipFill>
                    <p:spPr bwMode="auto">
                      <a:xfrm>
                        <a:off x="304800" y="1205673"/>
                        <a:ext cx="8610600" cy="458552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58236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FC475B8-DD8B-4BC0-81B6-7F9F1CA78F94}"/>
              </a:ext>
            </a:extLst>
          </p:cNvPr>
          <p:cNvSpPr>
            <a:spLocks noGrp="1" noChangeArrowheads="1"/>
          </p:cNvSpPr>
          <p:nvPr>
            <p:ph type="title"/>
          </p:nvPr>
        </p:nvSpPr>
        <p:spPr/>
        <p:txBody>
          <a:bodyPr/>
          <a:lstStyle/>
          <a:p>
            <a:r>
              <a:rPr lang="en-US" altLang="en-US"/>
              <a:t>Election manipulation by Russia</a:t>
            </a:r>
          </a:p>
        </p:txBody>
      </p:sp>
      <p:sp>
        <p:nvSpPr>
          <p:cNvPr id="7171" name="Content Placeholder 2">
            <a:extLst>
              <a:ext uri="{FF2B5EF4-FFF2-40B4-BE49-F238E27FC236}">
                <a16:creationId xmlns:a16="http://schemas.microsoft.com/office/drawing/2014/main" id="{506671EA-2E91-4FC5-AD9C-5480E9A360E7}"/>
              </a:ext>
            </a:extLst>
          </p:cNvPr>
          <p:cNvSpPr>
            <a:spLocks noGrp="1" noChangeArrowheads="1"/>
          </p:cNvSpPr>
          <p:nvPr>
            <p:ph idx="1"/>
          </p:nvPr>
        </p:nvSpPr>
        <p:spPr>
          <a:xfrm>
            <a:off x="609600" y="1592262"/>
            <a:ext cx="7886700" cy="4732338"/>
          </a:xfrm>
        </p:spPr>
        <p:txBody>
          <a:bodyPr>
            <a:normAutofit lnSpcReduction="10000"/>
          </a:bodyPr>
          <a:lstStyle/>
          <a:p>
            <a:pPr marL="0" indent="0">
              <a:lnSpc>
                <a:spcPct val="110000"/>
              </a:lnSpc>
              <a:spcBef>
                <a:spcPts val="600"/>
              </a:spcBef>
              <a:buNone/>
              <a:defRPr/>
            </a:pPr>
            <a:r>
              <a:rPr lang="en-US" altLang="en-US" sz="2300" dirty="0"/>
              <a:t>Twitter, unlike Facebook, does not require the use of a real name and does not prohibit automated accounts, arguing that it seeks to be a forum for open debate. But it constantly updates a “trends” list of most-discussed topics or hashtags, and it says it tries to foil attempts to use bots to create fake trends. However, FireEye found that the suspected Russian bots sometimes managed to do just that, in one case causing the hashtag #</a:t>
            </a:r>
            <a:r>
              <a:rPr lang="en-US" altLang="en-US" sz="2300" dirty="0" err="1"/>
              <a:t>HillaryDown</a:t>
            </a:r>
            <a:r>
              <a:rPr lang="en-US" altLang="en-US" sz="2300" dirty="0"/>
              <a:t> to be listed as a trend.</a:t>
            </a:r>
          </a:p>
          <a:p>
            <a:pPr marL="0" indent="0">
              <a:lnSpc>
                <a:spcPct val="120000"/>
              </a:lnSpc>
              <a:spcBef>
                <a:spcPts val="1600"/>
              </a:spcBef>
              <a:buNone/>
            </a:pPr>
            <a:r>
              <a:rPr lang="en-US" altLang="en-US" dirty="0"/>
              <a:t>Quoted from “The Fake Americans Russia Created to Influence the Election”, </a:t>
            </a:r>
          </a:p>
          <a:p>
            <a:pPr marL="0" indent="0">
              <a:lnSpc>
                <a:spcPct val="100000"/>
              </a:lnSpc>
              <a:spcBef>
                <a:spcPts val="0"/>
              </a:spcBef>
              <a:buNone/>
            </a:pPr>
            <a:r>
              <a:rPr lang="en-US" altLang="en-US" dirty="0"/>
              <a:t>Scott </a:t>
            </a:r>
            <a:r>
              <a:rPr lang="en-US" altLang="en-US" dirty="0" err="1"/>
              <a:t>Shanes</a:t>
            </a:r>
            <a:r>
              <a:rPr lang="en-US" altLang="en-US" dirty="0"/>
              <a:t>, NY Times, Sept 7, 2017</a:t>
            </a:r>
          </a:p>
          <a:p>
            <a:pPr marL="0" indent="0">
              <a:buNone/>
            </a:pPr>
            <a:r>
              <a:rPr lang="en-US" altLang="en-US" sz="1400" dirty="0"/>
              <a:t>https://www.nytimes.com/2017/09/07/us/politics/russia-facebook-twitter-election.html</a:t>
            </a:r>
            <a:endParaRPr lang="en-US" altLang="en-US" sz="1800" dirty="0"/>
          </a:p>
        </p:txBody>
      </p:sp>
    </p:spTree>
    <p:extLst>
      <p:ext uri="{BB962C8B-B14F-4D97-AF65-F5344CB8AC3E}">
        <p14:creationId xmlns:p14="http://schemas.microsoft.com/office/powerpoint/2010/main" val="3604091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10D4320-BC39-46C7-9E16-1B7B91E94E18}"/>
              </a:ext>
            </a:extLst>
          </p:cNvPr>
          <p:cNvSpPr>
            <a:spLocks noGrp="1" noChangeArrowheads="1"/>
          </p:cNvSpPr>
          <p:nvPr>
            <p:ph type="title"/>
          </p:nvPr>
        </p:nvSpPr>
        <p:spPr/>
        <p:txBody>
          <a:bodyPr/>
          <a:lstStyle/>
          <a:p>
            <a:r>
              <a:rPr lang="en-US" altLang="en-US"/>
              <a:t>Grumpiness and lack of sleep</a:t>
            </a:r>
          </a:p>
        </p:txBody>
      </p:sp>
      <p:sp>
        <p:nvSpPr>
          <p:cNvPr id="29699" name="Content Placeholder 2">
            <a:extLst>
              <a:ext uri="{FF2B5EF4-FFF2-40B4-BE49-F238E27FC236}">
                <a16:creationId xmlns:a16="http://schemas.microsoft.com/office/drawing/2014/main" id="{1572CD9F-02CF-4512-B3E8-0FCB7FD8A3D0}"/>
              </a:ext>
            </a:extLst>
          </p:cNvPr>
          <p:cNvSpPr>
            <a:spLocks noGrp="1" noChangeArrowheads="1"/>
          </p:cNvSpPr>
          <p:nvPr>
            <p:ph idx="1"/>
          </p:nvPr>
        </p:nvSpPr>
        <p:spPr/>
        <p:txBody>
          <a:bodyPr>
            <a:normAutofit/>
          </a:bodyPr>
          <a:lstStyle/>
          <a:p>
            <a:pPr marL="0" indent="0">
              <a:buNone/>
            </a:pPr>
            <a:r>
              <a:rPr lang="en-US" altLang="en-US" sz="2800" dirty="0"/>
              <a:t>“When people have slept less, it’s a little like looking at the world through dark glasses,” said</a:t>
            </a:r>
            <a:r>
              <a:rPr lang="en-US" altLang="en-US" sz="2800" dirty="0">
                <a:hlinkClick r:id="rId3"/>
              </a:rPr>
              <a:t> </a:t>
            </a:r>
            <a:r>
              <a:rPr lang="en-US" altLang="en-US" sz="2800" u="sng" dirty="0">
                <a:hlinkClick r:id="rId3"/>
              </a:rPr>
              <a:t>Janice </a:t>
            </a:r>
            <a:r>
              <a:rPr lang="en-US" altLang="en-US" sz="2800" u="sng" dirty="0" err="1">
                <a:hlinkClick r:id="rId3"/>
              </a:rPr>
              <a:t>Kiecolt</a:t>
            </a:r>
            <a:r>
              <a:rPr lang="en-US" altLang="en-US" sz="2800" u="sng" dirty="0">
                <a:hlinkClick r:id="rId3"/>
              </a:rPr>
              <a:t>-Glaser</a:t>
            </a:r>
            <a:r>
              <a:rPr lang="en-US" altLang="en-US" sz="2800" dirty="0"/>
              <a:t>, a longtime relationship scientist and director of the Ohio State Institute for Behavioral Medicine Research. “Their moods are poorer. We’re grumpier. Lack of sleep hurts the relationship.”</a:t>
            </a:r>
            <a:br>
              <a:rPr lang="en-US" altLang="en-US" dirty="0"/>
            </a:br>
            <a:endParaRPr lang="en-US" altLang="en-US" dirty="0"/>
          </a:p>
          <a:p>
            <a:pPr marL="0" indent="0">
              <a:buNone/>
            </a:pPr>
            <a:r>
              <a:rPr lang="en-US" altLang="en-US" sz="2000" dirty="0"/>
              <a:t>Quoted from “Relationship Problems? Try Getting More Sleep”, </a:t>
            </a:r>
          </a:p>
          <a:p>
            <a:pPr marL="0" indent="0">
              <a:buNone/>
            </a:pPr>
            <a:r>
              <a:rPr lang="en-US" altLang="en-US" sz="2000" dirty="0"/>
              <a:t>Tara Parker-Pope, </a:t>
            </a:r>
            <a:r>
              <a:rPr lang="en-US" altLang="en-US" sz="2000" i="1" dirty="0"/>
              <a:t>NY Times</a:t>
            </a:r>
            <a:r>
              <a:rPr lang="en-US" altLang="en-US" sz="2000" dirty="0"/>
              <a:t>, Sept. 4, 2017 </a:t>
            </a:r>
          </a:p>
          <a:p>
            <a:pPr marL="0" indent="0">
              <a:buNone/>
            </a:pPr>
            <a:r>
              <a:rPr lang="en-US" altLang="en-US" sz="1600" dirty="0"/>
              <a:t>https://www.nytimes.com/2017/09/04/well/family/relationship-problems-try-getting-more-sleep.html</a:t>
            </a:r>
            <a:br>
              <a:rPr lang="en-US" altLang="en-US" sz="1600" dirty="0"/>
            </a:br>
            <a:endParaRPr lang="en-US" altLang="en-US" sz="1600" dirty="0"/>
          </a:p>
        </p:txBody>
      </p:sp>
    </p:spTree>
    <p:extLst>
      <p:ext uri="{BB962C8B-B14F-4D97-AF65-F5344CB8AC3E}">
        <p14:creationId xmlns:p14="http://schemas.microsoft.com/office/powerpoint/2010/main" val="1011604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DC4EF5D-5BAC-4233-8DE9-8BC9E134E6AF}"/>
              </a:ext>
            </a:extLst>
          </p:cNvPr>
          <p:cNvSpPr>
            <a:spLocks noGrp="1" noChangeArrowheads="1"/>
          </p:cNvSpPr>
          <p:nvPr>
            <p:ph type="title"/>
          </p:nvPr>
        </p:nvSpPr>
        <p:spPr/>
        <p:txBody>
          <a:bodyPr/>
          <a:lstStyle/>
          <a:p>
            <a:r>
              <a:rPr lang="en-US" altLang="en-US"/>
              <a:t>Grumpiness and lack of sleep</a:t>
            </a:r>
          </a:p>
        </p:txBody>
      </p:sp>
      <p:sp>
        <p:nvSpPr>
          <p:cNvPr id="7171" name="Content Placeholder 2">
            <a:extLst>
              <a:ext uri="{FF2B5EF4-FFF2-40B4-BE49-F238E27FC236}">
                <a16:creationId xmlns:a16="http://schemas.microsoft.com/office/drawing/2014/main" id="{506671EA-2E91-4FC5-AD9C-5480E9A360E7}"/>
              </a:ext>
            </a:extLst>
          </p:cNvPr>
          <p:cNvSpPr>
            <a:spLocks noGrp="1" noChangeArrowheads="1"/>
          </p:cNvSpPr>
          <p:nvPr>
            <p:ph idx="1"/>
          </p:nvPr>
        </p:nvSpPr>
        <p:spPr/>
        <p:txBody>
          <a:bodyPr/>
          <a:lstStyle/>
          <a:p>
            <a:pPr>
              <a:defRPr/>
            </a:pPr>
            <a:r>
              <a:rPr lang="en-US" sz="2400" dirty="0"/>
              <a:t>Couples’ shorter sleep duration related to higher stimulated cytokine production after marital conflict.</a:t>
            </a:r>
          </a:p>
          <a:p>
            <a:pPr>
              <a:spcBef>
                <a:spcPts val="1600"/>
              </a:spcBef>
              <a:defRPr/>
            </a:pPr>
            <a:r>
              <a:rPr lang="en-US" sz="2400" dirty="0"/>
              <a:t>People who slept less behaved more negatively and less positively only when their partner had also slept less.</a:t>
            </a:r>
          </a:p>
          <a:p>
            <a:pPr>
              <a:spcBef>
                <a:spcPts val="1600"/>
              </a:spcBef>
              <a:defRPr/>
            </a:pPr>
            <a:r>
              <a:rPr lang="en-US" sz="2400" dirty="0"/>
              <a:t>One’s own and one’s partner’s use of emotion regulation strategies during conflict buffered short-sleep-related inflammatory reactivity.</a:t>
            </a:r>
          </a:p>
          <a:p>
            <a:pPr marL="0" indent="0" algn="r">
              <a:spcBef>
                <a:spcPts val="2000"/>
              </a:spcBef>
              <a:buFont typeface="Wingdings" panose="05000000000000000000" pitchFamily="2" charset="2"/>
              <a:buNone/>
              <a:defRPr/>
            </a:pPr>
            <a:r>
              <a:rPr lang="en-US" sz="1600" dirty="0"/>
              <a:t>Stephanie J. Wilson, </a:t>
            </a:r>
            <a:r>
              <a:rPr lang="en-US" sz="1600" i="1" dirty="0"/>
              <a:t>et al</a:t>
            </a:r>
            <a:r>
              <a:rPr lang="en-US" sz="1600" dirty="0"/>
              <a:t>. Shortened sleep fuels inflammatory responses to marital conflict: Emotion regulation matters. </a:t>
            </a:r>
            <a:r>
              <a:rPr lang="en-US" sz="1600" i="1" dirty="0" err="1"/>
              <a:t>Psychoneuroendocrinology</a:t>
            </a:r>
            <a:r>
              <a:rPr lang="en-US" sz="1600" i="1" dirty="0"/>
              <a:t>.</a:t>
            </a:r>
            <a:r>
              <a:rPr lang="en-US" sz="1600" dirty="0"/>
              <a:t> May 2017; 79: 74-83</a:t>
            </a:r>
          </a:p>
          <a:p>
            <a:pPr marL="0" indent="0" algn="r">
              <a:spcBef>
                <a:spcPts val="0"/>
              </a:spcBef>
              <a:buFont typeface="Wingdings" panose="05000000000000000000" pitchFamily="2" charset="2"/>
              <a:buNone/>
              <a:defRPr/>
            </a:pPr>
            <a:r>
              <a:rPr lang="en-US" sz="1600" dirty="0"/>
              <a:t>http://www.sciencedirect.com/science/article/pii/S0306453016305169</a:t>
            </a:r>
            <a:endParaRPr lang="en-US" altLang="en-US" sz="1600" dirty="0"/>
          </a:p>
        </p:txBody>
      </p:sp>
    </p:spTree>
    <p:extLst>
      <p:ext uri="{BB962C8B-B14F-4D97-AF65-F5344CB8AC3E}">
        <p14:creationId xmlns:p14="http://schemas.microsoft.com/office/powerpoint/2010/main" val="3553468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altLang="en-US"/>
              <a:t>The dinner that cost Bill Gates, Warren Buffett and other celebrities billions</a:t>
            </a:r>
          </a:p>
        </p:txBody>
      </p:sp>
      <p:pic>
        <p:nvPicPr>
          <p:cNvPr id="186371" name="Picture 2">
            <a:extLst>
              <a:ext uri="{FF2B5EF4-FFF2-40B4-BE49-F238E27FC236}">
                <a16:creationId xmlns:a16="http://schemas.microsoft.com/office/drawing/2014/main" id="{7C42E2B1-CB6D-4AFA-81C0-181F8357AF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381250" y="2629694"/>
            <a:ext cx="4381500" cy="2743200"/>
          </a:xfrm>
          <a:noFill/>
        </p:spPr>
      </p:pic>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53</a:t>
            </a:fld>
            <a:endParaRPr lang="en-US" altLang="en-US"/>
          </a:p>
        </p:txBody>
      </p:sp>
      <p:sp>
        <p:nvSpPr>
          <p:cNvPr id="186372" name="TextBox 4">
            <a:extLst>
              <a:ext uri="{FF2B5EF4-FFF2-40B4-BE49-F238E27FC236}">
                <a16:creationId xmlns:a16="http://schemas.microsoft.com/office/drawing/2014/main" id="{D238FE22-4C31-419B-86B6-452CDAFDAE61}"/>
              </a:ext>
            </a:extLst>
          </p:cNvPr>
          <p:cNvSpPr txBox="1">
            <a:spLocks noChangeArrowheads="1"/>
          </p:cNvSpPr>
          <p:nvPr/>
        </p:nvSpPr>
        <p:spPr bwMode="auto">
          <a:xfrm>
            <a:off x="685800" y="5649913"/>
            <a:ext cx="800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a:t>Warren Buffett and Bill Gates.  Photo: Getty </a:t>
            </a:r>
          </a:p>
        </p:txBody>
      </p:sp>
    </p:spTree>
    <p:extLst>
      <p:ext uri="{BB962C8B-B14F-4D97-AF65-F5344CB8AC3E}">
        <p14:creationId xmlns:p14="http://schemas.microsoft.com/office/powerpoint/2010/main" val="1206272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96EC9C0E-0A97-4CBE-A3BA-E9AB2982A25B}"/>
              </a:ext>
            </a:extLst>
          </p:cNvPr>
          <p:cNvSpPr>
            <a:spLocks noGrp="1" noChangeArrowheads="1"/>
          </p:cNvSpPr>
          <p:nvPr>
            <p:ph type="title"/>
          </p:nvPr>
        </p:nvSpPr>
        <p:spPr/>
        <p:txBody>
          <a:bodyPr/>
          <a:lstStyle/>
          <a:p>
            <a:r>
              <a:rPr lang="en-US" altLang="en-US"/>
              <a:t>It could happen?</a:t>
            </a:r>
          </a:p>
        </p:txBody>
      </p:sp>
      <p:sp>
        <p:nvSpPr>
          <p:cNvPr id="3" name="Content Placeholder 2">
            <a:extLst>
              <a:ext uri="{FF2B5EF4-FFF2-40B4-BE49-F238E27FC236}">
                <a16:creationId xmlns:a16="http://schemas.microsoft.com/office/drawing/2014/main" id="{49522493-70B7-4390-A7D6-2EDACE1C3F4C}"/>
              </a:ext>
            </a:extLst>
          </p:cNvPr>
          <p:cNvSpPr>
            <a:spLocks noGrp="1"/>
          </p:cNvSpPr>
          <p:nvPr>
            <p:ph idx="1"/>
          </p:nvPr>
        </p:nvSpPr>
        <p:spPr/>
        <p:txBody>
          <a:bodyPr>
            <a:normAutofit/>
          </a:bodyPr>
          <a:lstStyle/>
          <a:p>
            <a:pPr marL="6350" indent="-6350">
              <a:buFont typeface="Wingdings" panose="05000000000000000000" pitchFamily="2" charset="2"/>
              <a:buNone/>
              <a:defRPr/>
            </a:pPr>
            <a:r>
              <a:rPr lang="en-US" sz="2400" dirty="0"/>
              <a:t>“This week … 40 billionaires – worth a combined $230 billion (£145 billion) – signed a "giving pledge" to donate at least 50 per cent of their wealth to good causes. It is a remarkable act of noblesse oblige, even in a country whose tradition of philanthropy is the strongest in the </a:t>
            </a:r>
            <a:r>
              <a:rPr lang="en-US" sz="2400" dirty="0" err="1"/>
              <a:t>industrialised</a:t>
            </a:r>
            <a:r>
              <a:rPr lang="en-US" sz="2400" dirty="0"/>
              <a:t> world.” </a:t>
            </a:r>
          </a:p>
          <a:p>
            <a:pPr marL="458788" indent="-6350">
              <a:buFont typeface="Wingdings" panose="05000000000000000000" pitchFamily="2" charset="2"/>
              <a:buNone/>
              <a:defRPr/>
            </a:pPr>
            <a:br>
              <a:rPr lang="en-US" sz="1600" dirty="0"/>
            </a:br>
            <a:r>
              <a:rPr lang="en-US" sz="1600" dirty="0"/>
              <a:t>www.telegraph.co.uk/news/worldnews/northamerica/usa/7929657/The-dinner-that-cost-Bill-Gates-Warren-Buffett-and-other-celebrities-billions.html</a:t>
            </a:r>
          </a:p>
          <a:p>
            <a:pPr marL="6350" indent="-6350">
              <a:buFont typeface="Wingdings" panose="05000000000000000000" pitchFamily="2" charset="2"/>
              <a:buNone/>
              <a:defRPr/>
            </a:pPr>
            <a:endParaRPr lang="en-US" dirty="0"/>
          </a:p>
        </p:txBody>
      </p:sp>
      <p:sp>
        <p:nvSpPr>
          <p:cNvPr id="2" name="Slide Number Placeholder 1">
            <a:extLst>
              <a:ext uri="{FF2B5EF4-FFF2-40B4-BE49-F238E27FC236}">
                <a16:creationId xmlns:a16="http://schemas.microsoft.com/office/drawing/2014/main" id="{AD2C3647-98D7-434E-B93D-85763EC60D13}"/>
              </a:ext>
            </a:extLst>
          </p:cNvPr>
          <p:cNvSpPr>
            <a:spLocks noGrp="1"/>
          </p:cNvSpPr>
          <p:nvPr>
            <p:ph type="sldNum" sz="quarter" idx="12"/>
          </p:nvPr>
        </p:nvSpPr>
        <p:spPr/>
        <p:txBody>
          <a:bodyPr/>
          <a:lstStyle/>
          <a:p>
            <a:pPr>
              <a:defRPr/>
            </a:pPr>
            <a:fld id="{A5FDEF12-F04C-4F64-B3D3-BA25FF3E21B4}" type="slidenum">
              <a:rPr lang="en-US" altLang="en-US" smtClean="0"/>
              <a:pPr>
                <a:defRPr/>
              </a:pPr>
              <a:t>54</a:t>
            </a:fld>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a:extLst>
              <a:ext uri="{FF2B5EF4-FFF2-40B4-BE49-F238E27FC236}">
                <a16:creationId xmlns:a16="http://schemas.microsoft.com/office/drawing/2014/main" id="{BED13B32-32D7-4FFF-AA89-6D35D794C9D6}"/>
              </a:ext>
            </a:extLst>
          </p:cNvPr>
          <p:cNvSpPr>
            <a:spLocks noGrp="1" noChangeArrowheads="1"/>
          </p:cNvSpPr>
          <p:nvPr>
            <p:ph type="title"/>
          </p:nvPr>
        </p:nvSpPr>
        <p:spPr/>
        <p:txBody>
          <a:bodyPr/>
          <a:lstStyle/>
          <a:p>
            <a:r>
              <a:rPr lang="en-US" altLang="en-US"/>
              <a:t>“it all started with a dinner”</a:t>
            </a:r>
          </a:p>
        </p:txBody>
      </p:sp>
      <p:sp>
        <p:nvSpPr>
          <p:cNvPr id="3" name="Content Placeholder 2">
            <a:extLst>
              <a:ext uri="{FF2B5EF4-FFF2-40B4-BE49-F238E27FC236}">
                <a16:creationId xmlns:a16="http://schemas.microsoft.com/office/drawing/2014/main" id="{CAADCFB6-85E0-4ADA-AC0C-A06961779416}"/>
              </a:ext>
            </a:extLst>
          </p:cNvPr>
          <p:cNvSpPr>
            <a:spLocks noGrp="1"/>
          </p:cNvSpPr>
          <p:nvPr>
            <p:ph idx="1"/>
          </p:nvPr>
        </p:nvSpPr>
        <p:spPr/>
        <p:txBody>
          <a:bodyPr>
            <a:normAutofit/>
          </a:bodyPr>
          <a:lstStyle/>
          <a:p>
            <a:pPr marL="6350" indent="-6350">
              <a:buFont typeface="Wingdings" panose="05000000000000000000" pitchFamily="2" charset="2"/>
              <a:buNone/>
              <a:defRPr/>
            </a:pPr>
            <a:r>
              <a:rPr lang="en-US" sz="2400" dirty="0"/>
              <a:t>“… it all started with a dinner – a secret one envisaged by Warren Buffett, </a:t>
            </a:r>
            <a:r>
              <a:rPr lang="en-US" sz="2400" dirty="0" err="1"/>
              <a:t>organised</a:t>
            </a:r>
            <a:r>
              <a:rPr lang="en-US" sz="2400" dirty="0"/>
              <a:t> by Bill and Melinda Gates, and hosted by David Rockefeller … at the elegant and discreet President's House at Rockefeller University in New York on May 5 last year.” </a:t>
            </a:r>
            <a:r>
              <a:rPr lang="en-US" sz="2000" dirty="0"/>
              <a:t>By Tom Leonard</a:t>
            </a:r>
          </a:p>
          <a:p>
            <a:pPr marL="458788" indent="-6350">
              <a:buFont typeface="Wingdings" panose="05000000000000000000" pitchFamily="2" charset="2"/>
              <a:buNone/>
              <a:defRPr/>
            </a:pPr>
            <a:br>
              <a:rPr lang="en-US" sz="1600" dirty="0"/>
            </a:br>
            <a:r>
              <a:rPr lang="en-US" sz="1600" dirty="0"/>
              <a:t>www.telegraph.co.uk/news/worldnews/northamerica/usa/7929657/The-dinner-that-cost-Bill-Gates-Warren-Buffett-and-other-celebrities-billions.html</a:t>
            </a:r>
          </a:p>
        </p:txBody>
      </p:sp>
      <p:sp>
        <p:nvSpPr>
          <p:cNvPr id="2" name="Slide Number Placeholder 1">
            <a:extLst>
              <a:ext uri="{FF2B5EF4-FFF2-40B4-BE49-F238E27FC236}">
                <a16:creationId xmlns:a16="http://schemas.microsoft.com/office/drawing/2014/main" id="{5883B20C-7F83-4AE7-841C-6CE435FA05FE}"/>
              </a:ext>
            </a:extLst>
          </p:cNvPr>
          <p:cNvSpPr>
            <a:spLocks noGrp="1"/>
          </p:cNvSpPr>
          <p:nvPr>
            <p:ph type="sldNum" sz="quarter" idx="12"/>
          </p:nvPr>
        </p:nvSpPr>
        <p:spPr/>
        <p:txBody>
          <a:bodyPr/>
          <a:lstStyle/>
          <a:p>
            <a:pPr>
              <a:defRPr/>
            </a:pPr>
            <a:fld id="{A5FDEF12-F04C-4F64-B3D3-BA25FF3E21B4}" type="slidenum">
              <a:rPr lang="en-US" altLang="en-US" smtClean="0"/>
              <a:pPr>
                <a:defRPr/>
              </a:pPr>
              <a:t>55</a:t>
            </a:fld>
            <a:endParaRPr lang="en-US" altLang="en-US"/>
          </a:p>
        </p:txBody>
      </p:sp>
    </p:spTree>
    <p:extLst>
      <p:ext uri="{BB962C8B-B14F-4D97-AF65-F5344CB8AC3E}">
        <p14:creationId xmlns:p14="http://schemas.microsoft.com/office/powerpoint/2010/main" val="3384109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5DFE318-BF19-4483-922F-E2A9A081A010}"/>
              </a:ext>
            </a:extLst>
          </p:cNvPr>
          <p:cNvGraphicFramePr>
            <a:graphicFrameLocks noChangeAspect="1"/>
          </p:cNvGraphicFramePr>
          <p:nvPr>
            <p:extLst>
              <p:ext uri="{D42A27DB-BD31-4B8C-83A1-F6EECF244321}">
                <p14:modId xmlns:p14="http://schemas.microsoft.com/office/powerpoint/2010/main" val="2447389751"/>
              </p:ext>
            </p:extLst>
          </p:nvPr>
        </p:nvGraphicFramePr>
        <p:xfrm>
          <a:off x="1676400" y="-256182"/>
          <a:ext cx="5791200" cy="7495182"/>
        </p:xfrm>
        <a:graphic>
          <a:graphicData uri="http://schemas.openxmlformats.org/presentationml/2006/ole">
            <mc:AlternateContent xmlns:mc="http://schemas.openxmlformats.org/markup-compatibility/2006">
              <mc:Choice xmlns:v="urn:schemas-microsoft-com:vml" Requires="v">
                <p:oleObj spid="_x0000_s44037" name="Acrobat Document" r:id="rId4" imgW="5829233" imgH="7543775" progId="AcroExch.Document.7">
                  <p:embed/>
                </p:oleObj>
              </mc:Choice>
              <mc:Fallback>
                <p:oleObj name="Acrobat Document" r:id="rId4" imgW="5829233" imgH="7543775" progId="AcroExch.Document.7">
                  <p:embed/>
                  <p:pic>
                    <p:nvPicPr>
                      <p:cNvPr id="0" name=""/>
                      <p:cNvPicPr/>
                      <p:nvPr/>
                    </p:nvPicPr>
                    <p:blipFill>
                      <a:blip r:embed="rId5"/>
                      <a:stretch>
                        <a:fillRect/>
                      </a:stretch>
                    </p:blipFill>
                    <p:spPr>
                      <a:xfrm>
                        <a:off x="1676400" y="-256182"/>
                        <a:ext cx="5791200" cy="7495182"/>
                      </a:xfrm>
                      <a:prstGeom prst="rect">
                        <a:avLst/>
                      </a:prstGeom>
                    </p:spPr>
                  </p:pic>
                </p:oleObj>
              </mc:Fallback>
            </mc:AlternateContent>
          </a:graphicData>
        </a:graphic>
      </p:graphicFrame>
    </p:spTree>
    <p:extLst>
      <p:ext uri="{BB962C8B-B14F-4D97-AF65-F5344CB8AC3E}">
        <p14:creationId xmlns:p14="http://schemas.microsoft.com/office/powerpoint/2010/main" val="1196417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UNC conferences/webcasts</a:t>
            </a:r>
          </a:p>
        </p:txBody>
      </p:sp>
      <p:sp>
        <p:nvSpPr>
          <p:cNvPr id="3" name="Content Placeholder 2"/>
          <p:cNvSpPr>
            <a:spLocks noGrp="1"/>
          </p:cNvSpPr>
          <p:nvPr>
            <p:ph idx="1"/>
          </p:nvPr>
        </p:nvSpPr>
        <p:spPr>
          <a:xfrm>
            <a:off x="628650" y="1880732"/>
            <a:ext cx="7886700" cy="4215268"/>
          </a:xfrm>
        </p:spPr>
        <p:txBody>
          <a:bodyPr>
            <a:normAutofit fontScale="92500" lnSpcReduction="10000"/>
          </a:bodyPr>
          <a:lstStyle/>
          <a:p>
            <a:pPr marL="0" indent="0">
              <a:lnSpc>
                <a:spcPct val="100000"/>
              </a:lnSpc>
              <a:spcAft>
                <a:spcPts val="900"/>
              </a:spcAft>
              <a:buNone/>
            </a:pPr>
            <a:r>
              <a:rPr lang="en-US" sz="2800" b="1" dirty="0">
                <a:solidFill>
                  <a:srgbClr val="7030A0"/>
                </a:solidFill>
              </a:rPr>
              <a:t>Coming Sept 29th</a:t>
            </a:r>
            <a:r>
              <a:rPr lang="en-US" sz="2800" dirty="0"/>
              <a:t>: </a:t>
            </a:r>
            <a:r>
              <a:rPr lang="en-US" sz="2800" i="1" dirty="0"/>
              <a:t>The Courage to Lead: Scholar-Activism and Health Equity in Turbulent Times</a:t>
            </a:r>
            <a:r>
              <a:rPr lang="en-US" sz="2800" dirty="0"/>
              <a:t>, 23</a:t>
            </a:r>
            <a:r>
              <a:rPr lang="en-US" sz="2800" baseline="30000" dirty="0"/>
              <a:t>rd</a:t>
            </a:r>
            <a:r>
              <a:rPr lang="en-US" sz="2800" dirty="0"/>
              <a:t> National Health Equity Research Webcast. </a:t>
            </a:r>
            <a:r>
              <a:rPr lang="en-US" sz="2800" dirty="0">
                <a:solidFill>
                  <a:srgbClr val="0070C0"/>
                </a:solidFill>
              </a:rPr>
              <a:t>http://go.unc.edu/nherw</a:t>
            </a:r>
            <a:endParaRPr lang="en-US" sz="2800" dirty="0"/>
          </a:p>
          <a:p>
            <a:pPr>
              <a:lnSpc>
                <a:spcPct val="110000"/>
              </a:lnSpc>
              <a:spcBef>
                <a:spcPts val="0"/>
              </a:spcBef>
            </a:pPr>
            <a:r>
              <a:rPr lang="en-US" sz="2800" dirty="0"/>
              <a:t>Camara Jones, Andrew Curley, Paul </a:t>
            </a:r>
            <a:r>
              <a:rPr lang="en-US" sz="2800" dirty="0" err="1"/>
              <a:t>Cuadros</a:t>
            </a:r>
            <a:r>
              <a:rPr lang="en-US" sz="2800" dirty="0"/>
              <a:t>, </a:t>
            </a:r>
            <a:br>
              <a:rPr lang="en-US" sz="2800" dirty="0"/>
            </a:br>
            <a:r>
              <a:rPr lang="en-US" sz="2800" dirty="0"/>
              <a:t>Moderator: Wizdom Powell</a:t>
            </a:r>
          </a:p>
          <a:p>
            <a:pPr marL="0" indent="0">
              <a:spcBef>
                <a:spcPts val="1200"/>
              </a:spcBef>
              <a:buNone/>
            </a:pPr>
            <a:r>
              <a:rPr lang="en-US" sz="2800" b="1" dirty="0">
                <a:solidFill>
                  <a:srgbClr val="7030A0"/>
                </a:solidFill>
              </a:rPr>
              <a:t>Coming Feb 23</a:t>
            </a:r>
            <a:r>
              <a:rPr lang="en-US" sz="2800" dirty="0"/>
              <a:t>: </a:t>
            </a:r>
            <a:r>
              <a:rPr lang="en-US" sz="2800" i="1" dirty="0"/>
              <a:t>Reclaiming the Narrative</a:t>
            </a:r>
            <a:r>
              <a:rPr lang="en-US" sz="2800" dirty="0"/>
              <a:t>, 39th Annual Minority Health Conference with interactive webcast of keynote lecture. </a:t>
            </a:r>
            <a:endParaRPr lang="en-US" sz="2800" dirty="0">
              <a:solidFill>
                <a:srgbClr val="0070C0"/>
              </a:solidFill>
            </a:endParaRPr>
          </a:p>
          <a:p>
            <a:pPr marL="0" indent="0">
              <a:spcBef>
                <a:spcPts val="1600"/>
              </a:spcBef>
              <a:buNone/>
            </a:pPr>
            <a:r>
              <a:rPr lang="en-US" sz="2400" dirty="0"/>
              <a:t>Past webcasts at www.minority.unc.edu/resources/webcasts/</a:t>
            </a:r>
          </a:p>
        </p:txBody>
      </p:sp>
    </p:spTree>
    <p:extLst>
      <p:ext uri="{BB962C8B-B14F-4D97-AF65-F5344CB8AC3E}">
        <p14:creationId xmlns:p14="http://schemas.microsoft.com/office/powerpoint/2010/main" val="1143168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3" name="Content Placeholder 2"/>
          <p:cNvSpPr>
            <a:spLocks noGrp="1"/>
          </p:cNvSpPr>
          <p:nvPr>
            <p:ph idx="1"/>
          </p:nvPr>
        </p:nvSpPr>
        <p:spPr/>
        <p:txBody>
          <a:bodyPr>
            <a:normAutofit/>
          </a:bodyPr>
          <a:lstStyle/>
          <a:p>
            <a:pPr marL="0" indent="0" algn="ctr">
              <a:lnSpc>
                <a:spcPct val="100000"/>
              </a:lnSpc>
              <a:buNone/>
            </a:pPr>
            <a:r>
              <a:rPr lang="en-US" sz="2700" dirty="0"/>
              <a:t>Please visit my “virtual library” at </a:t>
            </a:r>
            <a:r>
              <a:rPr lang="en-US" sz="2700" dirty="0">
                <a:hlinkClick r:id="rId3"/>
              </a:rPr>
              <a:t>http://go.unc.edu/sjae</a:t>
            </a:r>
            <a:endParaRPr lang="en-US" sz="2700" dirty="0"/>
          </a:p>
          <a:p>
            <a:pPr marL="0" indent="0" algn="ctr">
              <a:lnSpc>
                <a:spcPct val="100000"/>
              </a:lnSpc>
              <a:spcBef>
                <a:spcPts val="1500"/>
              </a:spcBef>
              <a:buNone/>
            </a:pPr>
            <a:r>
              <a:rPr lang="en-US" sz="2700" dirty="0"/>
              <a:t>and my other pages at </a:t>
            </a:r>
            <a:br>
              <a:rPr lang="en-US" sz="2700" dirty="0"/>
            </a:br>
            <a:r>
              <a:rPr lang="en-US" sz="2700" dirty="0">
                <a:hlinkClick r:id="rId4"/>
              </a:rPr>
              <a:t>http://go.unc.edu/vjs</a:t>
            </a:r>
            <a:endParaRPr lang="en-US" sz="2700" dirty="0"/>
          </a:p>
        </p:txBody>
      </p:sp>
    </p:spTree>
    <p:extLst>
      <p:ext uri="{BB962C8B-B14F-4D97-AF65-F5344CB8AC3E}">
        <p14:creationId xmlns:p14="http://schemas.microsoft.com/office/powerpoint/2010/main" val="3721249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DE223A0-A41B-4BE9-8166-0BFA45268AD4}"/>
              </a:ext>
            </a:extLst>
          </p:cNvPr>
          <p:cNvSpPr>
            <a:spLocks noGrp="1" noChangeArrowheads="1"/>
          </p:cNvSpPr>
          <p:nvPr>
            <p:ph type="title"/>
          </p:nvPr>
        </p:nvSpPr>
        <p:spPr>
          <a:xfrm>
            <a:off x="762000" y="304800"/>
            <a:ext cx="7772400" cy="1143000"/>
          </a:xfrm>
        </p:spPr>
        <p:txBody>
          <a:bodyPr>
            <a:normAutofit/>
          </a:bodyPr>
          <a:lstStyle/>
          <a:p>
            <a:pPr algn="ctr"/>
            <a:r>
              <a:rPr lang="en-US" altLang="en-US" sz="3400" dirty="0">
                <a:latin typeface="Georgia" panose="02040502050405020303" pitchFamily="18" charset="0"/>
                <a:ea typeface="ＭＳ Ｐゴシック" panose="020B0600070205080204" pitchFamily="34" charset="-128"/>
              </a:rPr>
              <a:t>Black-White Ratio of Infant Mortality, United States: 1915-2010*</a:t>
            </a:r>
          </a:p>
        </p:txBody>
      </p:sp>
      <p:sp>
        <p:nvSpPr>
          <p:cNvPr id="15363" name="Text Box 4">
            <a:extLst>
              <a:ext uri="{FF2B5EF4-FFF2-40B4-BE49-F238E27FC236}">
                <a16:creationId xmlns:a16="http://schemas.microsoft.com/office/drawing/2014/main" id="{10BB903E-A012-4AF8-86CB-39481EC2B35F}"/>
              </a:ext>
            </a:extLst>
          </p:cNvPr>
          <p:cNvSpPr txBox="1">
            <a:spLocks noChangeArrowheads="1"/>
          </p:cNvSpPr>
          <p:nvPr/>
        </p:nvSpPr>
        <p:spPr bwMode="auto">
          <a:xfrm>
            <a:off x="1066800" y="60960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endParaRPr lang="en-US" altLang="en-US" sz="2400">
              <a:latin typeface="Times New Roman" panose="02020603050405020304" pitchFamily="18" charset="0"/>
              <a:ea typeface="ＭＳ Ｐゴシック" panose="020B0600070205080204" pitchFamily="34" charset="-128"/>
            </a:endParaRPr>
          </a:p>
        </p:txBody>
      </p:sp>
      <p:sp>
        <p:nvSpPr>
          <p:cNvPr id="15364" name="Text Box 5">
            <a:extLst>
              <a:ext uri="{FF2B5EF4-FFF2-40B4-BE49-F238E27FC236}">
                <a16:creationId xmlns:a16="http://schemas.microsoft.com/office/drawing/2014/main" id="{C9ECD213-1E30-4807-A117-89F592AFD3DC}"/>
              </a:ext>
            </a:extLst>
          </p:cNvPr>
          <p:cNvSpPr txBox="1">
            <a:spLocks noChangeArrowheads="1"/>
          </p:cNvSpPr>
          <p:nvPr/>
        </p:nvSpPr>
        <p:spPr bwMode="auto">
          <a:xfrm>
            <a:off x="536575" y="5752237"/>
            <a:ext cx="81502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pPr>
            <a:r>
              <a:rPr lang="en-US" altLang="en-US" sz="1600" dirty="0">
                <a:latin typeface="AvantGarde Bk BT"/>
                <a:ea typeface="ＭＳ Ｐゴシック" panose="020B0600070205080204" pitchFamily="34" charset="-128"/>
              </a:rPr>
              <a:t>*Note:  For years 1915-1960, “White” included persons stated to be “White,” “Cuban,” “Mexican,” or “Puerto Rican.” All others during that time period were referred to as “Nonwhite.”</a:t>
            </a:r>
          </a:p>
          <a:p>
            <a:pPr algn="r" eaLnBrk="1" hangingPunct="1">
              <a:spcBef>
                <a:spcPts val="600"/>
              </a:spcBef>
            </a:pPr>
            <a:r>
              <a:rPr lang="en-US" altLang="en-US" sz="1400" dirty="0">
                <a:latin typeface="AvantGarde Bk BT"/>
                <a:ea typeface="ＭＳ Ｐゴシック" panose="020B0600070205080204" pitchFamily="34" charset="-128"/>
              </a:rPr>
              <a:t>Figure courtesy of Bill Jenkins</a:t>
            </a:r>
          </a:p>
        </p:txBody>
      </p:sp>
      <p:sp>
        <p:nvSpPr>
          <p:cNvPr id="15365" name="Text Box 6">
            <a:extLst>
              <a:ext uri="{FF2B5EF4-FFF2-40B4-BE49-F238E27FC236}">
                <a16:creationId xmlns:a16="http://schemas.microsoft.com/office/drawing/2014/main" id="{F880E102-865F-4289-B8B7-E94CBC86275A}"/>
              </a:ext>
            </a:extLst>
          </p:cNvPr>
          <p:cNvSpPr txBox="1">
            <a:spLocks noChangeArrowheads="1"/>
          </p:cNvSpPr>
          <p:nvPr/>
        </p:nvSpPr>
        <p:spPr bwMode="auto">
          <a:xfrm>
            <a:off x="3657600" y="54864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pPr>
            <a:r>
              <a:rPr lang="en-US" altLang="en-US" sz="1600" dirty="0">
                <a:latin typeface="Arial" panose="020B0604020202020204" pitchFamily="34" charset="0"/>
                <a:ea typeface="ＭＳ Ｐゴシック" panose="020B0600070205080204" pitchFamily="34" charset="-128"/>
              </a:rPr>
              <a:t>YEAR</a:t>
            </a:r>
          </a:p>
        </p:txBody>
      </p:sp>
      <p:graphicFrame>
        <p:nvGraphicFramePr>
          <p:cNvPr id="15366" name="Object 1">
            <a:extLst>
              <a:ext uri="{FF2B5EF4-FFF2-40B4-BE49-F238E27FC236}">
                <a16:creationId xmlns:a16="http://schemas.microsoft.com/office/drawing/2014/main" id="{E0FA8688-B38F-4870-AA0D-BEDAF201B1FF}"/>
              </a:ext>
            </a:extLst>
          </p:cNvPr>
          <p:cNvGraphicFramePr>
            <a:graphicFrameLocks noGrp="1" noChangeAspect="1"/>
          </p:cNvGraphicFramePr>
          <p:nvPr>
            <p:extLst>
              <p:ext uri="{D42A27DB-BD31-4B8C-83A1-F6EECF244321}">
                <p14:modId xmlns:p14="http://schemas.microsoft.com/office/powerpoint/2010/main" val="139411461"/>
              </p:ext>
            </p:extLst>
          </p:nvPr>
        </p:nvGraphicFramePr>
        <p:xfrm>
          <a:off x="384175" y="1600200"/>
          <a:ext cx="8302625" cy="4142281"/>
        </p:xfrm>
        <a:graphic>
          <a:graphicData uri="http://schemas.openxmlformats.org/presentationml/2006/ole">
            <mc:AlternateContent xmlns:mc="http://schemas.openxmlformats.org/markup-compatibility/2006">
              <mc:Choice xmlns:v="urn:schemas-microsoft-com:vml" Requires="v">
                <p:oleObj spid="_x0000_s2081" name="Chart" r:id="rId4" imgW="8791643" imgH="4391115" progId="MSGraph.Chart.8">
                  <p:embed followColorScheme="full"/>
                </p:oleObj>
              </mc:Choice>
              <mc:Fallback>
                <p:oleObj name="Chart" r:id="rId4" imgW="8791643" imgH="4391115" progId="MSGraph.Chart.8">
                  <p:embed followColorScheme="full"/>
                  <p:pic>
                    <p:nvPicPr>
                      <p:cNvPr id="15366" name="Object 1">
                        <a:extLst>
                          <a:ext uri="{FF2B5EF4-FFF2-40B4-BE49-F238E27FC236}">
                            <a16:creationId xmlns:a16="http://schemas.microsoft.com/office/drawing/2014/main" id="{E0FA8688-B38F-4870-AA0D-BEDAF201B1FF}"/>
                          </a:ext>
                        </a:extLst>
                      </p:cNvPr>
                      <p:cNvPicPr>
                        <a:picLocks noGrp="1" noChangeAspect="1" noChangeArrowheads="1"/>
                      </p:cNvPicPr>
                      <p:nvPr/>
                    </p:nvPicPr>
                    <p:blipFill>
                      <a:blip r:embed="rId5"/>
                      <a:srcRect/>
                      <a:stretch>
                        <a:fillRect/>
                      </a:stretch>
                    </p:blipFill>
                    <p:spPr bwMode="auto">
                      <a:xfrm>
                        <a:off x="384175" y="1600200"/>
                        <a:ext cx="8302625" cy="414228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841139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8B6B6D8-5F96-4EBA-B23C-CC5EC6C35B0A}"/>
              </a:ext>
            </a:extLst>
          </p:cNvPr>
          <p:cNvSpPr>
            <a:spLocks noGrp="1" noChangeArrowheads="1"/>
          </p:cNvSpPr>
          <p:nvPr>
            <p:ph type="title"/>
          </p:nvPr>
        </p:nvSpPr>
        <p:spPr>
          <a:xfrm>
            <a:off x="685800" y="381000"/>
            <a:ext cx="7772400" cy="1143000"/>
          </a:xfrm>
        </p:spPr>
        <p:txBody>
          <a:bodyPr>
            <a:normAutofit/>
          </a:bodyPr>
          <a:lstStyle/>
          <a:p>
            <a:pPr algn="ctr"/>
            <a:r>
              <a:rPr lang="en-US" altLang="en-US" sz="3600" dirty="0">
                <a:ea typeface="ＭＳ Ｐゴシック" panose="020B0600070205080204" pitchFamily="34" charset="-128"/>
              </a:rPr>
              <a:t>Age Adjusted Death Rate Ratios</a:t>
            </a:r>
          </a:p>
        </p:txBody>
      </p:sp>
      <p:graphicFrame>
        <p:nvGraphicFramePr>
          <p:cNvPr id="147459" name="Group 3">
            <a:extLst>
              <a:ext uri="{FF2B5EF4-FFF2-40B4-BE49-F238E27FC236}">
                <a16:creationId xmlns:a16="http://schemas.microsoft.com/office/drawing/2014/main" id="{151C300A-5FDD-473B-92F2-F143FCDFADA4}"/>
              </a:ext>
            </a:extLst>
          </p:cNvPr>
          <p:cNvGraphicFramePr>
            <a:graphicFrameLocks noGrp="1"/>
          </p:cNvGraphicFramePr>
          <p:nvPr>
            <p:ph type="tbl" idx="1"/>
            <p:extLst>
              <p:ext uri="{D42A27DB-BD31-4B8C-83A1-F6EECF244321}">
                <p14:modId xmlns:p14="http://schemas.microsoft.com/office/powerpoint/2010/main" val="3737164789"/>
              </p:ext>
            </p:extLst>
          </p:nvPr>
        </p:nvGraphicFramePr>
        <p:xfrm>
          <a:off x="533400" y="1649415"/>
          <a:ext cx="8077197" cy="3913185"/>
        </p:xfrm>
        <a:graphic>
          <a:graphicData uri="http://schemas.openxmlformats.org/drawingml/2006/table">
            <a:tbl>
              <a:tblPr/>
              <a:tblGrid>
                <a:gridCol w="1580583">
                  <a:extLst>
                    <a:ext uri="{9D8B030D-6E8A-4147-A177-3AD203B41FA5}">
                      <a16:colId xmlns:a16="http://schemas.microsoft.com/office/drawing/2014/main" val="20000"/>
                    </a:ext>
                  </a:extLst>
                </a:gridCol>
                <a:gridCol w="928517">
                  <a:extLst>
                    <a:ext uri="{9D8B030D-6E8A-4147-A177-3AD203B41FA5}">
                      <a16:colId xmlns:a16="http://schemas.microsoft.com/office/drawing/2014/main" val="20001"/>
                    </a:ext>
                  </a:extLst>
                </a:gridCol>
                <a:gridCol w="928517">
                  <a:extLst>
                    <a:ext uri="{9D8B030D-6E8A-4147-A177-3AD203B41FA5}">
                      <a16:colId xmlns:a16="http://schemas.microsoft.com/office/drawing/2014/main" val="20002"/>
                    </a:ext>
                  </a:extLst>
                </a:gridCol>
                <a:gridCol w="927015">
                  <a:extLst>
                    <a:ext uri="{9D8B030D-6E8A-4147-A177-3AD203B41FA5}">
                      <a16:colId xmlns:a16="http://schemas.microsoft.com/office/drawing/2014/main" val="20003"/>
                    </a:ext>
                  </a:extLst>
                </a:gridCol>
                <a:gridCol w="928517">
                  <a:extLst>
                    <a:ext uri="{9D8B030D-6E8A-4147-A177-3AD203B41FA5}">
                      <a16:colId xmlns:a16="http://schemas.microsoft.com/office/drawing/2014/main" val="20004"/>
                    </a:ext>
                  </a:extLst>
                </a:gridCol>
                <a:gridCol w="928517">
                  <a:extLst>
                    <a:ext uri="{9D8B030D-6E8A-4147-A177-3AD203B41FA5}">
                      <a16:colId xmlns:a16="http://schemas.microsoft.com/office/drawing/2014/main" val="20005"/>
                    </a:ext>
                  </a:extLst>
                </a:gridCol>
                <a:gridCol w="927014">
                  <a:extLst>
                    <a:ext uri="{9D8B030D-6E8A-4147-A177-3AD203B41FA5}">
                      <a16:colId xmlns:a16="http://schemas.microsoft.com/office/drawing/2014/main" val="20006"/>
                    </a:ext>
                  </a:extLst>
                </a:gridCol>
                <a:gridCol w="928517">
                  <a:extLst>
                    <a:ext uri="{9D8B030D-6E8A-4147-A177-3AD203B41FA5}">
                      <a16:colId xmlns:a16="http://schemas.microsoft.com/office/drawing/2014/main" val="20007"/>
                    </a:ext>
                  </a:extLst>
                </a:gridCol>
              </a:tblGrid>
              <a:tr h="5585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26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1950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1960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1970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1980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1990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2000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2002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6010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dirty="0">
                          <a:ln>
                            <a:noFill/>
                          </a:ln>
                          <a:solidFill>
                            <a:schemeClr val="tx1"/>
                          </a:solidFill>
                          <a:effectLst/>
                          <a:latin typeface="Times New Roman" pitchFamily="18" charset="0"/>
                        </a:rPr>
                        <a:t>Heart Dis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585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a:ln>
                            <a:noFill/>
                          </a:ln>
                          <a:solidFill>
                            <a:schemeClr val="tx1"/>
                          </a:solidFill>
                          <a:effectLst/>
                          <a:latin typeface="Times New Roman" pitchFamily="18" charset="0"/>
                        </a:rPr>
                        <a:t>Stroke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585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a:ln>
                            <a:noFill/>
                          </a:ln>
                          <a:solidFill>
                            <a:schemeClr val="tx1"/>
                          </a:solidFill>
                          <a:effectLst/>
                          <a:latin typeface="Times New Roman" pitchFamily="18" charset="0"/>
                        </a:rPr>
                        <a:t>Cancer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0.9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2.6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585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a:ln>
                            <a:noFill/>
                          </a:ln>
                          <a:solidFill>
                            <a:schemeClr val="tx1"/>
                          </a:solidFill>
                          <a:effectLst/>
                          <a:latin typeface="Times New Roman" pitchFamily="18" charset="0"/>
                        </a:rPr>
                        <a:t>Diabetes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2.0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2.1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6010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a:ln>
                            <a:noFill/>
                          </a:ln>
                          <a:solidFill>
                            <a:schemeClr val="tx1"/>
                          </a:solidFill>
                          <a:effectLst/>
                          <a:latin typeface="Times New Roman" pitchFamily="18" charset="0"/>
                        </a:rPr>
                        <a:t>HIV</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3.2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8.3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8.6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5585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dirty="0" err="1">
                          <a:ln>
                            <a:noFill/>
                          </a:ln>
                          <a:solidFill>
                            <a:schemeClr val="tx1"/>
                          </a:solidFill>
                          <a:effectLst/>
                          <a:latin typeface="Times New Roman" pitchFamily="18" charset="0"/>
                        </a:rPr>
                        <a:t>Homocide</a:t>
                      </a:r>
                      <a:endParaRPr kumimoji="1" lang="en-US" sz="26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10.9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9.6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9.4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5.8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6.6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5.7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5.6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46DA49B3-A7CF-4606-98B3-04E29EAF8F80}"/>
              </a:ext>
            </a:extLst>
          </p:cNvPr>
          <p:cNvSpPr txBox="1"/>
          <p:nvPr/>
        </p:nvSpPr>
        <p:spPr>
          <a:xfrm>
            <a:off x="2362200" y="6019800"/>
            <a:ext cx="6248400" cy="369332"/>
          </a:xfrm>
          <a:prstGeom prst="rect">
            <a:avLst/>
          </a:prstGeom>
          <a:noFill/>
        </p:spPr>
        <p:txBody>
          <a:bodyPr wrap="square" rtlCol="0">
            <a:spAutoFit/>
          </a:bodyPr>
          <a:lstStyle/>
          <a:p>
            <a:pPr algn="r"/>
            <a:r>
              <a:rPr lang="en-US" dirty="0"/>
              <a:t>Slide courtesy of Bill Jenkins</a:t>
            </a:r>
          </a:p>
        </p:txBody>
      </p:sp>
    </p:spTree>
    <p:extLst>
      <p:ext uri="{BB962C8B-B14F-4D97-AF65-F5344CB8AC3E}">
        <p14:creationId xmlns:p14="http://schemas.microsoft.com/office/powerpoint/2010/main" val="2616929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12D2F37-393F-4990-A0ED-AF77968C4483}"/>
              </a:ext>
            </a:extLst>
          </p:cNvPr>
          <p:cNvSpPr>
            <a:spLocks noGrp="1" noChangeArrowheads="1"/>
          </p:cNvSpPr>
          <p:nvPr>
            <p:ph type="title"/>
          </p:nvPr>
        </p:nvSpPr>
        <p:spPr>
          <a:xfrm>
            <a:off x="899160" y="381000"/>
            <a:ext cx="7406640" cy="1356360"/>
          </a:xfrm>
          <a:noFill/>
        </p:spPr>
        <p:txBody>
          <a:bodyPr>
            <a:normAutofit/>
          </a:bodyPr>
          <a:lstStyle/>
          <a:p>
            <a:pPr algn="ctr"/>
            <a:r>
              <a:rPr lang="en-US" altLang="en-US" sz="3600" dirty="0">
                <a:ea typeface="ＭＳ Ｐゴシック" panose="020B0600070205080204" pitchFamily="34" charset="-128"/>
              </a:rPr>
              <a:t>AIDS by Ethnicity: United States, 1990-2000</a:t>
            </a:r>
          </a:p>
        </p:txBody>
      </p:sp>
      <p:graphicFrame>
        <p:nvGraphicFramePr>
          <p:cNvPr id="19459" name="Object 3">
            <a:extLst>
              <a:ext uri="{FF2B5EF4-FFF2-40B4-BE49-F238E27FC236}">
                <a16:creationId xmlns:a16="http://schemas.microsoft.com/office/drawing/2014/main" id="{1D32BF94-2603-4B28-9FDB-3DECCC7AF52C}"/>
              </a:ext>
            </a:extLst>
          </p:cNvPr>
          <p:cNvGraphicFramePr>
            <a:graphicFrameLocks noGrp="1" noChangeAspect="1"/>
          </p:cNvGraphicFramePr>
          <p:nvPr>
            <p:ph sz="half" idx="1"/>
            <p:extLst>
              <p:ext uri="{D42A27DB-BD31-4B8C-83A1-F6EECF244321}">
                <p14:modId xmlns:p14="http://schemas.microsoft.com/office/powerpoint/2010/main" val="1424563151"/>
              </p:ext>
            </p:extLst>
          </p:nvPr>
        </p:nvGraphicFramePr>
        <p:xfrm>
          <a:off x="152400" y="957612"/>
          <a:ext cx="4800600" cy="5747988"/>
        </p:xfrm>
        <a:graphic>
          <a:graphicData uri="http://schemas.openxmlformats.org/presentationml/2006/ole">
            <mc:AlternateContent xmlns:mc="http://schemas.openxmlformats.org/markup-compatibility/2006">
              <mc:Choice xmlns:v="urn:schemas-microsoft-com:vml" Requires="v">
                <p:oleObj spid="_x0000_s3134" name="Chart" r:id="rId4" imgW="7781857" imgH="6810285" progId="MSGraph.Chart.8">
                  <p:embed followColorScheme="full"/>
                </p:oleObj>
              </mc:Choice>
              <mc:Fallback>
                <p:oleObj name="Chart" r:id="rId4" imgW="7781857" imgH="6810285" progId="MSGraph.Chart.8">
                  <p:embed followColorScheme="full"/>
                  <p:pic>
                    <p:nvPicPr>
                      <p:cNvPr id="19459" name="Object 3">
                        <a:extLst>
                          <a:ext uri="{FF2B5EF4-FFF2-40B4-BE49-F238E27FC236}">
                            <a16:creationId xmlns:a16="http://schemas.microsoft.com/office/drawing/2014/main" id="{1D32BF94-2603-4B28-9FDB-3DECCC7AF52C}"/>
                          </a:ext>
                        </a:extLst>
                      </p:cNvPr>
                      <p:cNvPicPr>
                        <a:picLocks noChangeAspect="1" noChangeArrowheads="1"/>
                      </p:cNvPicPr>
                      <p:nvPr/>
                    </p:nvPicPr>
                    <p:blipFill>
                      <a:blip r:embed="rId5"/>
                      <a:srcRect/>
                      <a:stretch>
                        <a:fillRect/>
                      </a:stretch>
                    </p:blipFill>
                    <p:spPr bwMode="auto">
                      <a:xfrm>
                        <a:off x="152400" y="957612"/>
                        <a:ext cx="4800600" cy="5747988"/>
                      </a:xfrm>
                      <a:prstGeom prst="rect">
                        <a:avLst/>
                      </a:prstGeom>
                      <a:noFill/>
                      <a:ln>
                        <a:noFill/>
                      </a:ln>
                      <a:effectLst/>
                    </p:spPr>
                  </p:pic>
                </p:oleObj>
              </mc:Fallback>
            </mc:AlternateContent>
          </a:graphicData>
        </a:graphic>
      </p:graphicFrame>
      <p:graphicFrame>
        <p:nvGraphicFramePr>
          <p:cNvPr id="19460" name="Object 4">
            <a:extLst>
              <a:ext uri="{FF2B5EF4-FFF2-40B4-BE49-F238E27FC236}">
                <a16:creationId xmlns:a16="http://schemas.microsoft.com/office/drawing/2014/main" id="{44D67D35-93D1-4AF7-8688-BD1D95AFC52A}"/>
              </a:ext>
            </a:extLst>
          </p:cNvPr>
          <p:cNvGraphicFramePr>
            <a:graphicFrameLocks noGrp="1" noChangeAspect="1"/>
          </p:cNvGraphicFramePr>
          <p:nvPr>
            <p:ph sz="half" idx="2"/>
            <p:extLst>
              <p:ext uri="{D42A27DB-BD31-4B8C-83A1-F6EECF244321}">
                <p14:modId xmlns:p14="http://schemas.microsoft.com/office/powerpoint/2010/main" val="84509069"/>
              </p:ext>
            </p:extLst>
          </p:nvPr>
        </p:nvGraphicFramePr>
        <p:xfrm>
          <a:off x="4629150" y="2505869"/>
          <a:ext cx="3886200" cy="2990850"/>
        </p:xfrm>
        <a:graphic>
          <a:graphicData uri="http://schemas.openxmlformats.org/presentationml/2006/ole">
            <mc:AlternateContent xmlns:mc="http://schemas.openxmlformats.org/markup-compatibility/2006">
              <mc:Choice xmlns:v="urn:schemas-microsoft-com:vml" Requires="v">
                <p:oleObj spid="_x0000_s3135" name="Chart" r:id="rId6" imgW="7772400" imgH="5981610" progId="MSGraph.Chart.8">
                  <p:embed followColorScheme="full"/>
                </p:oleObj>
              </mc:Choice>
              <mc:Fallback>
                <p:oleObj name="Chart" r:id="rId6" imgW="7772400" imgH="5981610" progId="MSGraph.Chart.8">
                  <p:embed followColorScheme="full"/>
                  <p:pic>
                    <p:nvPicPr>
                      <p:cNvPr id="19460" name="Object 4">
                        <a:extLst>
                          <a:ext uri="{FF2B5EF4-FFF2-40B4-BE49-F238E27FC236}">
                            <a16:creationId xmlns:a16="http://schemas.microsoft.com/office/drawing/2014/main" id="{44D67D35-93D1-4AF7-8688-BD1D95AFC52A}"/>
                          </a:ext>
                        </a:extLst>
                      </p:cNvPr>
                      <p:cNvPicPr>
                        <a:picLocks noChangeAspect="1" noChangeArrowheads="1"/>
                      </p:cNvPicPr>
                      <p:nvPr/>
                    </p:nvPicPr>
                    <p:blipFill>
                      <a:blip r:embed="rId7"/>
                      <a:srcRect/>
                      <a:stretch>
                        <a:fillRect/>
                      </a:stretch>
                    </p:blipFill>
                    <p:spPr bwMode="auto">
                      <a:xfrm>
                        <a:off x="4629150" y="2505869"/>
                        <a:ext cx="3886200" cy="2990850"/>
                      </a:xfrm>
                      <a:prstGeom prst="rect">
                        <a:avLst/>
                      </a:prstGeom>
                      <a:noFill/>
                      <a:ln>
                        <a:noFill/>
                      </a:ln>
                      <a:effectLst/>
                    </p:spPr>
                  </p:pic>
                </p:oleObj>
              </mc:Fallback>
            </mc:AlternateContent>
          </a:graphicData>
        </a:graphic>
      </p:graphicFrame>
      <p:sp>
        <p:nvSpPr>
          <p:cNvPr id="5" name="TextBox 4">
            <a:extLst>
              <a:ext uri="{FF2B5EF4-FFF2-40B4-BE49-F238E27FC236}">
                <a16:creationId xmlns:a16="http://schemas.microsoft.com/office/drawing/2014/main" id="{1C35F2B9-08BD-4FBB-A391-75E7C238415D}"/>
              </a:ext>
            </a:extLst>
          </p:cNvPr>
          <p:cNvSpPr txBox="1"/>
          <p:nvPr/>
        </p:nvSpPr>
        <p:spPr>
          <a:xfrm>
            <a:off x="5486400" y="6031468"/>
            <a:ext cx="3124200" cy="369332"/>
          </a:xfrm>
          <a:prstGeom prst="rect">
            <a:avLst/>
          </a:prstGeom>
          <a:noFill/>
        </p:spPr>
        <p:txBody>
          <a:bodyPr wrap="square" rtlCol="0">
            <a:spAutoFit/>
          </a:bodyPr>
          <a:lstStyle/>
          <a:p>
            <a:pPr algn="r"/>
            <a:r>
              <a:rPr lang="en-US" dirty="0"/>
              <a:t>Slide courtesy of Bill Jenkins</a:t>
            </a:r>
          </a:p>
        </p:txBody>
      </p:sp>
    </p:spTree>
    <p:extLst>
      <p:ext uri="{BB962C8B-B14F-4D97-AF65-F5344CB8AC3E}">
        <p14:creationId xmlns:p14="http://schemas.microsoft.com/office/powerpoint/2010/main" val="313982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EC82-BA26-4A10-BFB0-EA75F05DD34E}"/>
              </a:ext>
            </a:extLst>
          </p:cNvPr>
          <p:cNvSpPr>
            <a:spLocks noGrp="1"/>
          </p:cNvSpPr>
          <p:nvPr>
            <p:ph type="title"/>
          </p:nvPr>
        </p:nvSpPr>
        <p:spPr/>
        <p:txBody>
          <a:bodyPr/>
          <a:lstStyle/>
          <a:p>
            <a:r>
              <a:rPr lang="en-US" dirty="0"/>
              <a:t>Efforts to reduce or eliminate disparities</a:t>
            </a:r>
          </a:p>
        </p:txBody>
      </p:sp>
      <p:sp>
        <p:nvSpPr>
          <p:cNvPr id="3" name="Content Placeholder 2">
            <a:extLst>
              <a:ext uri="{FF2B5EF4-FFF2-40B4-BE49-F238E27FC236}">
                <a16:creationId xmlns:a16="http://schemas.microsoft.com/office/drawing/2014/main" id="{B4E440FD-1C71-4151-ADC5-E4A6A7DD8BC0}"/>
              </a:ext>
            </a:extLst>
          </p:cNvPr>
          <p:cNvSpPr>
            <a:spLocks noGrp="1"/>
          </p:cNvSpPr>
          <p:nvPr>
            <p:ph sz="half" idx="1"/>
          </p:nvPr>
        </p:nvSpPr>
        <p:spPr>
          <a:xfrm>
            <a:off x="838200" y="5029200"/>
            <a:ext cx="6781800" cy="1219200"/>
          </a:xfrm>
        </p:spPr>
        <p:txBody>
          <a:bodyPr>
            <a:noAutofit/>
          </a:bodyPr>
          <a:lstStyle/>
          <a:p>
            <a:pPr marL="0" indent="0">
              <a:lnSpc>
                <a:spcPct val="120000"/>
              </a:lnSpc>
              <a:buNone/>
            </a:pPr>
            <a:r>
              <a:rPr lang="en-US" sz="1200" dirty="0"/>
              <a:t>Left: W. E. B. Du </a:t>
            </a:r>
            <a:r>
              <a:rPr lang="en-US" sz="1200" dirty="0" err="1"/>
              <a:t>Bois</a:t>
            </a:r>
            <a:r>
              <a:rPr lang="en-US" sz="1200" dirty="0"/>
              <a:t> (1868 – 1963), in 1918. by Cornelius Marion (C.M.) </a:t>
            </a:r>
            <a:r>
              <a:rPr lang="en-US" sz="1200" dirty="0" err="1"/>
              <a:t>Battey</a:t>
            </a:r>
            <a:r>
              <a:rPr lang="en-US" sz="1200" dirty="0"/>
              <a:t> (1873–1927)</a:t>
            </a:r>
            <a:br>
              <a:rPr lang="en-US" sz="1200" dirty="0"/>
            </a:br>
            <a:r>
              <a:rPr lang="en-US" sz="1200" dirty="0"/>
              <a:t>Photo source:  </a:t>
            </a:r>
            <a:r>
              <a:rPr lang="en-US" sz="1200" dirty="0">
                <a:hlinkClick r:id="rId3"/>
              </a:rPr>
              <a:t>https://en.wikipedia.org/wiki/W._E._B._Du_Bois#/media/File:WEB_DuBois_1918.jpg</a:t>
            </a:r>
            <a:endParaRPr lang="en-US" sz="1200" dirty="0"/>
          </a:p>
          <a:p>
            <a:pPr marL="0" indent="0">
              <a:lnSpc>
                <a:spcPct val="120000"/>
              </a:lnSpc>
              <a:buNone/>
            </a:pPr>
            <a:r>
              <a:rPr lang="en-US" sz="1200" dirty="0"/>
              <a:t>Right: Booker T. Washington, by Harris &amp; Ewing, 1905. Photo source: https://commons.wikimedia.org/wiki/File:Booker_T_Washington_retouched_flattened-crop.jpg</a:t>
            </a:r>
          </a:p>
        </p:txBody>
      </p:sp>
      <p:pic>
        <p:nvPicPr>
          <p:cNvPr id="5" name="Picture 4">
            <a:extLst>
              <a:ext uri="{FF2B5EF4-FFF2-40B4-BE49-F238E27FC236}">
                <a16:creationId xmlns:a16="http://schemas.microsoft.com/office/drawing/2014/main" id="{EF5B349D-E0B8-4481-829C-906DD1A92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26133"/>
            <a:ext cx="2152119" cy="2803135"/>
          </a:xfrm>
          <a:prstGeom prst="rect">
            <a:avLst/>
          </a:prstGeom>
        </p:spPr>
      </p:pic>
      <p:pic>
        <p:nvPicPr>
          <p:cNvPr id="7" name="Picture 6">
            <a:extLst>
              <a:ext uri="{FF2B5EF4-FFF2-40B4-BE49-F238E27FC236}">
                <a16:creationId xmlns:a16="http://schemas.microsoft.com/office/drawing/2014/main" id="{C3C27329-3CAD-47B6-974E-C4853335F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828800"/>
            <a:ext cx="1981200" cy="2800469"/>
          </a:xfrm>
          <a:prstGeom prst="rect">
            <a:avLst/>
          </a:prstGeom>
        </p:spPr>
      </p:pic>
    </p:spTree>
    <p:extLst>
      <p:ext uri="{BB962C8B-B14F-4D97-AF65-F5344CB8AC3E}">
        <p14:creationId xmlns:p14="http://schemas.microsoft.com/office/powerpoint/2010/main" val="1924036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3496</TotalTime>
  <Words>6445</Words>
  <Application>Microsoft Office PowerPoint</Application>
  <PresentationFormat>On-screen Show (4:3)</PresentationFormat>
  <Paragraphs>483</Paragraphs>
  <Slides>58</Slides>
  <Notes>58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71" baseType="lpstr">
      <vt:lpstr>ＭＳ Ｐゴシック</vt:lpstr>
      <vt:lpstr>Arial</vt:lpstr>
      <vt:lpstr>AvantGarde Bk BT</vt:lpstr>
      <vt:lpstr>Calibri</vt:lpstr>
      <vt:lpstr>Calibri Light</vt:lpstr>
      <vt:lpstr>Corbel</vt:lpstr>
      <vt:lpstr>Georgia</vt:lpstr>
      <vt:lpstr>Times New Roman</vt:lpstr>
      <vt:lpstr>Verdana</vt:lpstr>
      <vt:lpstr>Wingdings</vt:lpstr>
      <vt:lpstr>Office Theme</vt:lpstr>
      <vt:lpstr>Chart</vt:lpstr>
      <vt:lpstr>Acrobat Document</vt:lpstr>
      <vt:lpstr>“Meeting of the Minds”  Why haven’t compelling epidemiologic data eliminated health disparities?</vt:lpstr>
      <vt:lpstr>Outline</vt:lpstr>
      <vt:lpstr>Public health achievements </vt:lpstr>
      <vt:lpstr>Ten Great Public Health Achievements -- United States, 1900-1999</vt:lpstr>
      <vt:lpstr>One achievement:  Decline in infant mortality, 1915-2010*</vt:lpstr>
      <vt:lpstr>Black-White Ratio of Infant Mortality, United States: 1915-2010*</vt:lpstr>
      <vt:lpstr>Age Adjusted Death Rate Ratios</vt:lpstr>
      <vt:lpstr>AIDS by Ethnicity: United States, 1990-2000</vt:lpstr>
      <vt:lpstr>Efforts to reduce or eliminate disparities</vt:lpstr>
      <vt:lpstr>Are the data there?</vt:lpstr>
      <vt:lpstr>1985 Report of the Secretary’s Task Force</vt:lpstr>
      <vt:lpstr>ACE 10th Annual Scientific Meeting, 1991 in Atlanta, GA</vt:lpstr>
      <vt:lpstr>PowerPoint Presentation</vt:lpstr>
      <vt:lpstr>Foreward, by Gladys H. Reynolds, PhD</vt:lpstr>
      <vt:lpstr>ACE President forms ad hoc Committee on Minority Affairs</vt:lpstr>
      <vt:lpstr>1992 survey of race and ethnicity in US epidemiology</vt:lpstr>
      <vt:lpstr>Results - faculty</vt:lpstr>
      <vt:lpstr>Results - students</vt:lpstr>
      <vt:lpstr>Recommendations in the article</vt:lpstr>
      <vt:lpstr>Annals of Epidemiology editorial by Ray Greenberg</vt:lpstr>
      <vt:lpstr>Recommendations to the ACE BOD</vt:lpstr>
      <vt:lpstr>PowerPoint Presentation</vt:lpstr>
      <vt:lpstr>Published commentary, Endorsements</vt:lpstr>
      <vt:lpstr>Outreach</vt:lpstr>
      <vt:lpstr>Healthy People – Overarching goals</vt:lpstr>
      <vt:lpstr>National Academy Press</vt:lpstr>
      <vt:lpstr>Legislation, strategic plans, organizations, grants, …</vt:lpstr>
      <vt:lpstr>But counterveiling forces </vt:lpstr>
      <vt:lpstr>National Academy Press</vt:lpstr>
      <vt:lpstr>Healthy People 2010 Final Review: Changes in health disparities</vt:lpstr>
      <vt:lpstr>ASPPH – 32 years after Heckler</vt:lpstr>
      <vt:lpstr>Hookworm in Lowndes County, AL</vt:lpstr>
      <vt:lpstr>Can we make epidemiology great again?</vt:lpstr>
      <vt:lpstr>Thomas Kuhn’s The Structure of Scientific Revolutions</vt:lpstr>
      <vt:lpstr>20 years ago –The Failure of Academic Epidemiology: Witness for the Prosecution</vt:lpstr>
      <vt:lpstr>Epidemiology, Equity, Economics, Evolution, and Enlightenment</vt:lpstr>
      <vt:lpstr>Epidemiology, Equity, Economics, Evolution, and Enlightenment</vt:lpstr>
      <vt:lpstr>Seeing ourselves in context – 1</vt:lpstr>
      <vt:lpstr>Seeing ourselves in context – 2</vt:lpstr>
      <vt:lpstr>Seeing ourselves in context – 3</vt:lpstr>
      <vt:lpstr>Seeing ourselves in context – 4</vt:lpstr>
      <vt:lpstr>Seeing ourselves in context – 5</vt:lpstr>
      <vt:lpstr>Seeing ourselves in context – 6</vt:lpstr>
      <vt:lpstr>Seeing ourselves in context – 7</vt:lpstr>
      <vt:lpstr>Seeing ourselves in context – 8</vt:lpstr>
      <vt:lpstr>Systems thinking and agent-based models</vt:lpstr>
      <vt:lpstr>How are we changing?</vt:lpstr>
      <vt:lpstr>Election manipulation by Russia</vt:lpstr>
      <vt:lpstr>Election manipulation by Russia</vt:lpstr>
      <vt:lpstr>Election manipulation by Russia</vt:lpstr>
      <vt:lpstr>Grumpiness and lack of sleep</vt:lpstr>
      <vt:lpstr>Grumpiness and lack of sleep</vt:lpstr>
      <vt:lpstr>The dinner that cost Bill Gates, Warren Buffett and other celebrities billions</vt:lpstr>
      <vt:lpstr>It could happen?</vt:lpstr>
      <vt:lpstr>“it all started with a dinner”</vt:lpstr>
      <vt:lpstr>PowerPoint Presentation</vt:lpstr>
      <vt:lpstr>UNC conferences/webcasts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of Diversity in Epidemiology</dc:title>
  <dc:subject>2010 ACE Minority Affairs Workshop</dc:subject>
  <dc:creator>Victor J. Schoenbach</dc:creator>
  <dc:description>Luncheon/Keynote Presentation, 9/11,12/2010;; minor updates 2/22/2014</dc:description>
  <cp:lastModifiedBy>Schoenbach, Victor J.</cp:lastModifiedBy>
  <cp:revision>241</cp:revision>
  <cp:lastPrinted>1601-01-01T00:00:00Z</cp:lastPrinted>
  <dcterms:created xsi:type="dcterms:W3CDTF">1601-01-01T00:00:00Z</dcterms:created>
  <dcterms:modified xsi:type="dcterms:W3CDTF">2017-09-21T22:03:28Z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