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64" r:id="rId1"/>
    <p:sldMasterId id="2147484281" r:id="rId2"/>
  </p:sldMasterIdLst>
  <p:notesMasterIdLst>
    <p:notesMasterId r:id="rId45"/>
  </p:notesMasterIdLst>
  <p:sldIdLst>
    <p:sldId id="256" r:id="rId3"/>
    <p:sldId id="499" r:id="rId4"/>
    <p:sldId id="492" r:id="rId5"/>
    <p:sldId id="496" r:id="rId6"/>
    <p:sldId id="453" r:id="rId7"/>
    <p:sldId id="494" r:id="rId8"/>
    <p:sldId id="495" r:id="rId9"/>
    <p:sldId id="497" r:id="rId10"/>
    <p:sldId id="384" r:id="rId11"/>
    <p:sldId id="426" r:id="rId12"/>
    <p:sldId id="465" r:id="rId13"/>
    <p:sldId id="418" r:id="rId14"/>
    <p:sldId id="431" r:id="rId15"/>
    <p:sldId id="432" r:id="rId16"/>
    <p:sldId id="433" r:id="rId17"/>
    <p:sldId id="434" r:id="rId18"/>
    <p:sldId id="435" r:id="rId19"/>
    <p:sldId id="436" r:id="rId20"/>
    <p:sldId id="437" r:id="rId21"/>
    <p:sldId id="438" r:id="rId22"/>
    <p:sldId id="466" r:id="rId23"/>
    <p:sldId id="472" r:id="rId24"/>
    <p:sldId id="489" r:id="rId25"/>
    <p:sldId id="490" r:id="rId26"/>
    <p:sldId id="479" r:id="rId27"/>
    <p:sldId id="468" r:id="rId28"/>
    <p:sldId id="469" r:id="rId29"/>
    <p:sldId id="456" r:id="rId30"/>
    <p:sldId id="478" r:id="rId31"/>
    <p:sldId id="476" r:id="rId32"/>
    <p:sldId id="477" r:id="rId33"/>
    <p:sldId id="493" r:id="rId34"/>
    <p:sldId id="470" r:id="rId35"/>
    <p:sldId id="473" r:id="rId36"/>
    <p:sldId id="471" r:id="rId37"/>
    <p:sldId id="474" r:id="rId38"/>
    <p:sldId id="491" r:id="rId39"/>
    <p:sldId id="498" r:id="rId40"/>
    <p:sldId id="467" r:id="rId41"/>
    <p:sldId id="457" r:id="rId42"/>
    <p:sldId id="458" r:id="rId43"/>
    <p:sldId id="45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96" y="5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96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B8E2FC96-6595-4246-8805-DF0A64B357C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083" name="Rectangle 3">
            <a:extLst>
              <a:ext uri="{FF2B5EF4-FFF2-40B4-BE49-F238E27FC236}">
                <a16:creationId xmlns:a16="http://schemas.microsoft.com/office/drawing/2014/main" id="{AC928E84-EB8F-4AAC-A574-3F2440243BC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408C8B2E-CC7F-4743-8113-B00E80F72D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5" name="Rectangle 5">
            <a:extLst>
              <a:ext uri="{FF2B5EF4-FFF2-40B4-BE49-F238E27FC236}">
                <a16:creationId xmlns:a16="http://schemas.microsoft.com/office/drawing/2014/main" id="{CB36A7E8-958B-43AC-92BD-74D5F310FE9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086" name="Rectangle 6">
            <a:extLst>
              <a:ext uri="{FF2B5EF4-FFF2-40B4-BE49-F238E27FC236}">
                <a16:creationId xmlns:a16="http://schemas.microsoft.com/office/drawing/2014/main" id="{04575C73-57B2-4E81-984B-65573132EB4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087" name="Rectangle 7">
            <a:extLst>
              <a:ext uri="{FF2B5EF4-FFF2-40B4-BE49-F238E27FC236}">
                <a16:creationId xmlns:a16="http://schemas.microsoft.com/office/drawing/2014/main" id="{1151714F-8581-4498-B02A-B5BFEC967DD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56AB4F7-6DE8-4299-95BE-519AEEF392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akai.unc.edu/access/content/user/vschoenb/Public%20Library/People/People/Victor%20Schoenbach/Presentations/SocialEPIDseminar20160824live.pptx"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akai.unc.edu/access/content/user/vschoenb/Public%20Library/People/People/Victor%20Schoenbach/Presentations/SocialEPIDseminar-20160824noQuestions.mp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edgemagazine.net/author/ken-chawki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USSurgeonGeneral/?fref=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telegraph.co.uk/comment/columnists/tomleonard/"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nap.edu/catalog/6259/leading-health-indicators-for-healthy-people-2010-first-interim-report" TargetMode="External"/><Relationship Id="rId13" Type="http://schemas.openxmlformats.org/officeDocument/2006/relationships/hyperlink" Target="https://www.nap.edu/catalog/10979/eliminating-health-disparities-measurement-and-data-needs" TargetMode="External"/><Relationship Id="rId18" Type="http://schemas.openxmlformats.org/officeDocument/2006/relationships/hyperlink" Target="https://www.nap.edu/catalog/24624/communities-in-action-pathways-to-health-equity" TargetMode="External"/><Relationship Id="rId3" Type="http://schemas.openxmlformats.org/officeDocument/2006/relationships/hyperlink" Target="https://www.nap.edu/catalog/10186/the-right-thing-to-do-the-smart-thing-to-do" TargetMode="External"/><Relationship Id="rId7" Type="http://schemas.openxmlformats.org/officeDocument/2006/relationships/hyperlink" Target="https://www.nap.edu/catalog/6034/toward-environmental-justice-research-education-and-health-policy-needs" TargetMode="External"/><Relationship Id="rId12" Type="http://schemas.openxmlformats.org/officeDocument/2006/relationships/hyperlink" Target="https://www.nap.edu/catalog/11329/assessment-of-nih-minority-research-and-training-programs-phase-3" TargetMode="External"/><Relationship Id="rId17" Type="http://schemas.openxmlformats.org/officeDocument/2006/relationships/hyperlink" Target="https://www.nap.edu/catalog/10260/unequal-treatment-confronting-racial-and-ethnic-disparities-in-health-care" TargetMode="External"/><Relationship Id="rId2" Type="http://schemas.openxmlformats.org/officeDocument/2006/relationships/slide" Target="../slides/slide9.xml"/><Relationship Id="rId16" Type="http://schemas.openxmlformats.org/officeDocument/2006/relationships/hyperlink" Target="https://www.nap.edu/catalog/11602/examining-the-health-disparities-research-plan-of-the-national-institutes-of-health" TargetMode="External"/><Relationship Id="rId1" Type="http://schemas.openxmlformats.org/officeDocument/2006/relationships/notesMaster" Target="../notesMasters/notesMaster1.xml"/><Relationship Id="rId6" Type="http://schemas.openxmlformats.org/officeDocument/2006/relationships/hyperlink" Target="https://www.nap.edu/catalog/9939/promoting-health-intervention-strategies-from-social-and-behavioral-research" TargetMode="External"/><Relationship Id="rId11" Type="http://schemas.openxmlformats.org/officeDocument/2006/relationships/hyperlink" Target="https://www.nap.edu/catalog/10885/in-the-nations-compelling-interest-ensuring-diversity-in-the-health" TargetMode="External"/><Relationship Id="rId5" Type="http://schemas.openxmlformats.org/officeDocument/2006/relationships/hyperlink" Target="https://www.nap.edu/catalog/10833/improving-racial-and-ethnic-data-on-health-report-of-a" TargetMode="External"/><Relationship Id="rId15" Type="http://schemas.openxmlformats.org/officeDocument/2006/relationships/hyperlink" Target="https://www.nap.edu/catalog/12154/challenges-and-successes-in-reducing-health-disparities-workshop-summary" TargetMode="External"/><Relationship Id="rId10" Type="http://schemas.openxmlformats.org/officeDocument/2006/relationships/hyperlink" Target="https://www.nap.edu/catalog/24824/lessons-learned-from-diverse-efforts-to-change-social-norms-and-opportunities-and-strategies-to-promote-behavior-change-in-behavioral-health" TargetMode="External"/><Relationship Id="rId4" Type="http://schemas.openxmlformats.org/officeDocument/2006/relationships/hyperlink" Target="https://www.nap.edu/catalog/10512/guidance-for-the-national-healthcare-disparities-report" TargetMode="External"/><Relationship Id="rId9" Type="http://schemas.openxmlformats.org/officeDocument/2006/relationships/hyperlink" Target="https://www.nap.edu/catalog/23541/advancing-the-science-to-improve-population-health-proceedings-of-a" TargetMode="External"/><Relationship Id="rId14" Type="http://schemas.openxmlformats.org/officeDocument/2006/relationships/hyperlink" Target="https://www.nap.edu/catalog/13383/how-far-have-we-come-in-reducing-health-disparities-progres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D758B43-D3E6-48EE-A752-DDF71FD0C9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7A0595B-FDB0-46C7-8891-891BBA4CE1C7}" type="slidenum">
              <a:rPr lang="en-US" altLang="en-US" smtClean="0">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EB33686A-451D-4E44-BBCA-E8C456DC60B1}"/>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6212DF07-B1A5-4180-A368-145D22EA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Last updated 9/23/2017</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10</a:t>
            </a:fld>
            <a:endParaRPr lang="en-US" altLang="en-US"/>
          </a:p>
        </p:txBody>
      </p:sp>
    </p:spTree>
    <p:extLst>
      <p:ext uri="{BB962C8B-B14F-4D97-AF65-F5344CB8AC3E}">
        <p14:creationId xmlns:p14="http://schemas.microsoft.com/office/powerpoint/2010/main" val="3513740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11</a:t>
            </a:fld>
            <a:endParaRPr lang="en-US" altLang="en-US"/>
          </a:p>
        </p:txBody>
      </p:sp>
    </p:spTree>
    <p:extLst>
      <p:ext uri="{BB962C8B-B14F-4D97-AF65-F5344CB8AC3E}">
        <p14:creationId xmlns:p14="http://schemas.microsoft.com/office/powerpoint/2010/main" val="186962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68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DD73C98-6313-46ED-B72A-8D1A75DD7010}"/>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FD153220-3171-4AA1-BBE5-3D65D0EB1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Slides: </a:t>
            </a:r>
            <a:r>
              <a:rPr lang="en-US" altLang="en-US" dirty="0">
                <a:latin typeface="Arial" panose="020B0604020202020204" pitchFamily="34" charset="0"/>
                <a:hlinkClick r:id="rId3"/>
              </a:rPr>
              <a:t>https://sakai.unc.edu/access/content/user/vschoenb/Public%20Library/People/People/Victor%20Schoenbach/Presentations/SocialEPIDseminar20160824live.pptx</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Audio (40 minutes):</a:t>
            </a:r>
          </a:p>
          <a:p>
            <a:r>
              <a:rPr lang="en-US" altLang="en-US" dirty="0">
                <a:latin typeface="Arial" panose="020B0604020202020204" pitchFamily="34" charset="0"/>
                <a:hlinkClick r:id="rId4"/>
              </a:rPr>
              <a:t>https://sakai.unc.edu/access/content/user/vschoenb/Public%20Library/People/People/Victor%20Schoenbach/Presentations/SocialEPIDseminar-20160824noQuestions.mp3</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3668" name="Slide Number Placeholder 3">
            <a:extLst>
              <a:ext uri="{FF2B5EF4-FFF2-40B4-BE49-F238E27FC236}">
                <a16:creationId xmlns:a16="http://schemas.microsoft.com/office/drawing/2014/main" id="{8753C800-2E38-4828-81B9-C7AE1A153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881F7D-CA15-4064-8E7A-343392D77167}" type="slidenum">
              <a:rPr lang="en-US" altLang="en-US" smtClean="0">
                <a:latin typeface="Arial" panose="020B0604020202020204" pitchFamily="34" charset="0"/>
              </a:rPr>
              <a:pPr/>
              <a:t>13</a:t>
            </a:fld>
            <a:endParaRPr lang="en-US" altLang="en-US">
              <a:latin typeface="Arial" panose="020B0604020202020204" pitchFamily="34" charset="0"/>
            </a:endParaRPr>
          </a:p>
        </p:txBody>
      </p:sp>
    </p:spTree>
    <p:extLst>
      <p:ext uri="{BB962C8B-B14F-4D97-AF65-F5344CB8AC3E}">
        <p14:creationId xmlns:p14="http://schemas.microsoft.com/office/powerpoint/2010/main" val="223589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14</a:t>
            </a:fld>
            <a:endParaRPr lang="en-US" altLang="en-US"/>
          </a:p>
        </p:txBody>
      </p:sp>
    </p:spTree>
    <p:extLst>
      <p:ext uri="{BB962C8B-B14F-4D97-AF65-F5344CB8AC3E}">
        <p14:creationId xmlns:p14="http://schemas.microsoft.com/office/powerpoint/2010/main" val="118784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15</a:t>
            </a:fld>
            <a:endParaRPr lang="en-US" altLang="en-US"/>
          </a:p>
        </p:txBody>
      </p:sp>
    </p:spTree>
    <p:extLst>
      <p:ext uri="{BB962C8B-B14F-4D97-AF65-F5344CB8AC3E}">
        <p14:creationId xmlns:p14="http://schemas.microsoft.com/office/powerpoint/2010/main" val="6619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16</a:t>
            </a:fld>
            <a:endParaRPr lang="en-US" altLang="en-US"/>
          </a:p>
        </p:txBody>
      </p:sp>
    </p:spTree>
    <p:extLst>
      <p:ext uri="{BB962C8B-B14F-4D97-AF65-F5344CB8AC3E}">
        <p14:creationId xmlns:p14="http://schemas.microsoft.com/office/powerpoint/2010/main" val="1328206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17</a:t>
            </a:fld>
            <a:endParaRPr lang="en-US" altLang="en-US"/>
          </a:p>
        </p:txBody>
      </p:sp>
    </p:spTree>
    <p:extLst>
      <p:ext uri="{BB962C8B-B14F-4D97-AF65-F5344CB8AC3E}">
        <p14:creationId xmlns:p14="http://schemas.microsoft.com/office/powerpoint/2010/main" val="209394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18</a:t>
            </a:fld>
            <a:endParaRPr lang="en-US" altLang="en-US"/>
          </a:p>
        </p:txBody>
      </p:sp>
    </p:spTree>
    <p:extLst>
      <p:ext uri="{BB962C8B-B14F-4D97-AF65-F5344CB8AC3E}">
        <p14:creationId xmlns:p14="http://schemas.microsoft.com/office/powerpoint/2010/main" val="1919265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19</a:t>
            </a:fld>
            <a:endParaRPr lang="en-US" altLang="en-US"/>
          </a:p>
        </p:txBody>
      </p:sp>
    </p:spTree>
    <p:extLst>
      <p:ext uri="{BB962C8B-B14F-4D97-AF65-F5344CB8AC3E}">
        <p14:creationId xmlns:p14="http://schemas.microsoft.com/office/powerpoint/2010/main" val="214452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a:t>
            </a:fld>
            <a:endParaRPr lang="en-US" altLang="en-US"/>
          </a:p>
        </p:txBody>
      </p:sp>
    </p:spTree>
    <p:extLst>
      <p:ext uri="{BB962C8B-B14F-4D97-AF65-F5344CB8AC3E}">
        <p14:creationId xmlns:p14="http://schemas.microsoft.com/office/powerpoint/2010/main" val="4268223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20</a:t>
            </a:fld>
            <a:endParaRPr lang="en-US" altLang="en-US"/>
          </a:p>
        </p:txBody>
      </p:sp>
    </p:spTree>
    <p:extLst>
      <p:ext uri="{BB962C8B-B14F-4D97-AF65-F5344CB8AC3E}">
        <p14:creationId xmlns:p14="http://schemas.microsoft.com/office/powerpoint/2010/main" val="323672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21</a:t>
            </a:fld>
            <a:endParaRPr lang="en-US" altLang="en-US"/>
          </a:p>
        </p:txBody>
      </p:sp>
    </p:spTree>
    <p:extLst>
      <p:ext uri="{BB962C8B-B14F-4D97-AF65-F5344CB8AC3E}">
        <p14:creationId xmlns:p14="http://schemas.microsoft.com/office/powerpoint/2010/main" val="1069766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22</a:t>
            </a:fld>
            <a:endParaRPr lang="en-US" altLang="en-US"/>
          </a:p>
        </p:txBody>
      </p:sp>
    </p:spTree>
    <p:extLst>
      <p:ext uri="{BB962C8B-B14F-4D97-AF65-F5344CB8AC3E}">
        <p14:creationId xmlns:p14="http://schemas.microsoft.com/office/powerpoint/2010/main" val="1225863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23</a:t>
            </a:fld>
            <a:endParaRPr lang="en-US" altLang="en-US"/>
          </a:p>
        </p:txBody>
      </p:sp>
    </p:spTree>
    <p:extLst>
      <p:ext uri="{BB962C8B-B14F-4D97-AF65-F5344CB8AC3E}">
        <p14:creationId xmlns:p14="http://schemas.microsoft.com/office/powerpoint/2010/main" val="57793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24</a:t>
            </a:fld>
            <a:endParaRPr lang="en-US" altLang="en-US"/>
          </a:p>
        </p:txBody>
      </p:sp>
    </p:spTree>
    <p:extLst>
      <p:ext uri="{BB962C8B-B14F-4D97-AF65-F5344CB8AC3E}">
        <p14:creationId xmlns:p14="http://schemas.microsoft.com/office/powerpoint/2010/main" val="231516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25</a:t>
            </a:fld>
            <a:endParaRPr lang="en-US" altLang="en-US"/>
          </a:p>
        </p:txBody>
      </p:sp>
    </p:spTree>
    <p:extLst>
      <p:ext uri="{BB962C8B-B14F-4D97-AF65-F5344CB8AC3E}">
        <p14:creationId xmlns:p14="http://schemas.microsoft.com/office/powerpoint/2010/main" val="3707372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07049506-8844-4E5A-BD04-AC084A338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3E9E96C-E7FF-4F0F-B1F5-2BC00ED83BC0}" type="slidenum">
              <a:rPr lang="en-US" altLang="en-US" smtClean="0">
                <a:latin typeface="Arial" panose="020B0604020202020204" pitchFamily="34" charset="0"/>
              </a:rPr>
              <a:pPr/>
              <a:t>26</a:t>
            </a:fld>
            <a:endParaRPr lang="en-US" altLang="en-US">
              <a:latin typeface="Arial" panose="020B0604020202020204" pitchFamily="34" charset="0"/>
            </a:endParaRPr>
          </a:p>
        </p:txBody>
      </p:sp>
      <p:sp>
        <p:nvSpPr>
          <p:cNvPr id="183299" name="Rectangle 2">
            <a:extLst>
              <a:ext uri="{FF2B5EF4-FFF2-40B4-BE49-F238E27FC236}">
                <a16:creationId xmlns:a16="http://schemas.microsoft.com/office/drawing/2014/main" id="{EF4658CA-44F8-4550-BAC9-16B11EF6FCB3}"/>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90255917-5FB8-4542-8D25-4A98C37A1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Tasha: The oddest thing for me is that stress still happens it's just the way I deal with it changes. Because I think when I first started Transcendental Meditation I thought, stress will just disappear - no more stress in my life ever again! It's not that stress doesn't happen, things still happen and don't go as perfectly as I wish they would it's just the way I respond to it is different. I have a split second where I stop and can step back from the situation and realize I don't need to, that I can be calmer and react to it in a better way. I think that has probably been the best thing. I mean there is also the whole like, I just feel better, your body just feels better and your sleep is better. All that is good too but for me the biggest thing is that I can handle stress a lot better."</a:t>
            </a:r>
            <a:endParaRPr lang="en-US" altLang="en-US" dirty="0">
              <a:latin typeface="Arial" panose="020B0604020202020204" pitchFamily="34" charset="0"/>
            </a:endParaRPr>
          </a:p>
        </p:txBody>
      </p:sp>
    </p:spTree>
    <p:extLst>
      <p:ext uri="{BB962C8B-B14F-4D97-AF65-F5344CB8AC3E}">
        <p14:creationId xmlns:p14="http://schemas.microsoft.com/office/powerpoint/2010/main" val="2023385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hlinkClick r:id="rId3"/>
              </a:rPr>
              <a:t>Ken Chawkin</a:t>
            </a:r>
            <a:r>
              <a:rPr lang="en-US" dirty="0"/>
              <a:t>, August 1, 2004 http://www.edgemagazine.net/2004/08/meditation-in-the-classroom/</a:t>
            </a:r>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27</a:t>
            </a:fld>
            <a:endParaRPr lang="en-US" altLang="en-US">
              <a:latin typeface="Arial" panose="020B0604020202020204" pitchFamily="34" charset="0"/>
            </a:endParaRPr>
          </a:p>
        </p:txBody>
      </p:sp>
    </p:spTree>
    <p:extLst>
      <p:ext uri="{BB962C8B-B14F-4D97-AF65-F5344CB8AC3E}">
        <p14:creationId xmlns:p14="http://schemas.microsoft.com/office/powerpoint/2010/main" val="3152358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Copied 11/5/2016 from Surgeon General Vivek Murthy's Facebook posts on the Transcendental Meditation Quiet Time program in San Francisco schools (</a:t>
            </a:r>
            <a:r>
              <a:rPr lang="en-US" dirty="0">
                <a:hlinkClick r:id="rId3"/>
              </a:rPr>
              <a:t>link</a:t>
            </a:r>
            <a:r>
              <a:rPr lang="en-US" dirty="0"/>
              <a:t>)</a:t>
            </a:r>
            <a:endParaRPr lang="de-DE" dirty="0"/>
          </a:p>
          <a:p>
            <a:endParaRPr lang="en-US" altLang="en-US" dirty="0">
              <a:latin typeface="Arial" panose="020B0604020202020204" pitchFamily="34" charset="0"/>
            </a:endParaRPr>
          </a:p>
          <a:p>
            <a:r>
              <a:rPr lang="en-US" altLang="en-US" dirty="0">
                <a:latin typeface="Arial" panose="020B0604020202020204" pitchFamily="34" charset="0"/>
              </a:rPr>
              <a:t>More about the TM/Quiet Time program in Northern California schools:</a:t>
            </a:r>
          </a:p>
          <a:p>
            <a:r>
              <a:rPr lang="en-US" altLang="en-US" dirty="0">
                <a:latin typeface="Arial" panose="020B0604020202020204" pitchFamily="34" charset="0"/>
              </a:rPr>
              <a:t>https://sakai.unc.edu/access/content/user/vschoenb/Public%20Library/Transcendental%20Meditation%20and%20the%20David%20Lynch%20Foundation/TM%20in%20education/Quiet%20Time%20program%20_schools_/San%20Francisco%20schools/</a:t>
            </a: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28</a:t>
            </a:fld>
            <a:endParaRPr lang="en-US" altLang="en-US">
              <a:latin typeface="Arial" panose="020B0604020202020204" pitchFamily="34" charset="0"/>
            </a:endParaRPr>
          </a:p>
        </p:txBody>
      </p:sp>
    </p:spTree>
    <p:extLst>
      <p:ext uri="{BB962C8B-B14F-4D97-AF65-F5344CB8AC3E}">
        <p14:creationId xmlns:p14="http://schemas.microsoft.com/office/powerpoint/2010/main" val="3227950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Antonio Gonçalves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6D42B-9E84-4F47-8DC1-5CCF21E3BA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63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a:t>
            </a:fld>
            <a:endParaRPr lang="en-US" altLang="en-US"/>
          </a:p>
        </p:txBody>
      </p:sp>
    </p:spTree>
    <p:extLst>
      <p:ext uri="{BB962C8B-B14F-4D97-AF65-F5344CB8AC3E}">
        <p14:creationId xmlns:p14="http://schemas.microsoft.com/office/powerpoint/2010/main" val="3044588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Antonio Gonçalves</a:t>
            </a:r>
          </a:p>
          <a:p>
            <a:endParaRPr lang="en-US" dirty="0"/>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30</a:t>
            </a:fld>
            <a:endParaRPr lang="en-US" altLang="en-US"/>
          </a:p>
        </p:txBody>
      </p:sp>
    </p:spTree>
    <p:extLst>
      <p:ext uri="{BB962C8B-B14F-4D97-AF65-F5344CB8AC3E}">
        <p14:creationId xmlns:p14="http://schemas.microsoft.com/office/powerpoint/2010/main" val="39675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31</a:t>
            </a:fld>
            <a:endParaRPr lang="en-US" altLang="en-US"/>
          </a:p>
        </p:txBody>
      </p:sp>
    </p:spTree>
    <p:extLst>
      <p:ext uri="{BB962C8B-B14F-4D97-AF65-F5344CB8AC3E}">
        <p14:creationId xmlns:p14="http://schemas.microsoft.com/office/powerpoint/2010/main" val="1941551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07049506-8844-4E5A-BD04-AC084A338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3E9E96C-E7FF-4F0F-B1F5-2BC00ED83BC0}" type="slidenum">
              <a:rPr lang="en-US" altLang="en-US" smtClean="0">
                <a:latin typeface="Arial" panose="020B0604020202020204" pitchFamily="34" charset="0"/>
              </a:rPr>
              <a:pPr/>
              <a:t>32</a:t>
            </a:fld>
            <a:endParaRPr lang="en-US" altLang="en-US">
              <a:latin typeface="Arial" panose="020B0604020202020204" pitchFamily="34" charset="0"/>
            </a:endParaRPr>
          </a:p>
        </p:txBody>
      </p:sp>
      <p:sp>
        <p:nvSpPr>
          <p:cNvPr id="183299" name="Rectangle 2">
            <a:extLst>
              <a:ext uri="{FF2B5EF4-FFF2-40B4-BE49-F238E27FC236}">
                <a16:creationId xmlns:a16="http://schemas.microsoft.com/office/drawing/2014/main" id="{EF4658CA-44F8-4550-BAC9-16B11EF6FCB3}"/>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90255917-5FB8-4542-8D25-4A98C37A1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141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33</a:t>
            </a:fld>
            <a:endParaRPr lang="en-US" altLang="en-US">
              <a:latin typeface="Arial" panose="020B0604020202020204" pitchFamily="34" charset="0"/>
            </a:endParaRPr>
          </a:p>
        </p:txBody>
      </p:sp>
    </p:spTree>
    <p:extLst>
      <p:ext uri="{BB962C8B-B14F-4D97-AF65-F5344CB8AC3E}">
        <p14:creationId xmlns:p14="http://schemas.microsoft.com/office/powerpoint/2010/main" val="3877016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Antonio Gonçalves</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34</a:t>
            </a:fld>
            <a:endParaRPr lang="en-US" altLang="en-US"/>
          </a:p>
        </p:txBody>
      </p:sp>
    </p:spTree>
    <p:extLst>
      <p:ext uri="{BB962C8B-B14F-4D97-AF65-F5344CB8AC3E}">
        <p14:creationId xmlns:p14="http://schemas.microsoft.com/office/powerpoint/2010/main" val="3221855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35</a:t>
            </a:fld>
            <a:endParaRPr lang="en-US" altLang="en-US">
              <a:latin typeface="Arial" panose="020B0604020202020204" pitchFamily="34" charset="0"/>
            </a:endParaRPr>
          </a:p>
        </p:txBody>
      </p:sp>
    </p:spTree>
    <p:extLst>
      <p:ext uri="{BB962C8B-B14F-4D97-AF65-F5344CB8AC3E}">
        <p14:creationId xmlns:p14="http://schemas.microsoft.com/office/powerpoint/2010/main" val="2749501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36</a:t>
            </a:fld>
            <a:endParaRPr lang="en-US" altLang="en-US">
              <a:latin typeface="Arial" panose="020B0604020202020204" pitchFamily="34" charset="0"/>
            </a:endParaRPr>
          </a:p>
        </p:txBody>
      </p:sp>
    </p:spTree>
    <p:extLst>
      <p:ext uri="{BB962C8B-B14F-4D97-AF65-F5344CB8AC3E}">
        <p14:creationId xmlns:p14="http://schemas.microsoft.com/office/powerpoint/2010/main" val="611626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37</a:t>
            </a:fld>
            <a:endParaRPr lang="en-US" altLang="en-US"/>
          </a:p>
        </p:txBody>
      </p:sp>
    </p:spTree>
    <p:extLst>
      <p:ext uri="{BB962C8B-B14F-4D97-AF65-F5344CB8AC3E}">
        <p14:creationId xmlns:p14="http://schemas.microsoft.com/office/powerpoint/2010/main" val="3165879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38</a:t>
            </a:fld>
            <a:endParaRPr lang="en-US" altLang="en-US"/>
          </a:p>
        </p:txBody>
      </p:sp>
    </p:spTree>
    <p:extLst>
      <p:ext uri="{BB962C8B-B14F-4D97-AF65-F5344CB8AC3E}">
        <p14:creationId xmlns:p14="http://schemas.microsoft.com/office/powerpoint/2010/main" val="3899579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a:hlinkClick r:id="rId3" tooltip="Tom Leonard"/>
              </a:rPr>
              <a:t>Tom Leonard</a:t>
            </a:r>
            <a:r>
              <a:rPr lang="de-DE" dirty="0"/>
              <a:t>, </a:t>
            </a:r>
            <a:r>
              <a:rPr lang="de-DE" i="1" dirty="0"/>
              <a:t>The Telegraph</a:t>
            </a:r>
            <a:r>
              <a:rPr lang="de-DE" dirty="0"/>
              <a:t>, 06 Aug 2010</a:t>
            </a:r>
          </a:p>
          <a:p>
            <a:endParaRPr lang="en-US" altLang="en-US" dirty="0">
              <a:latin typeface="Arial" panose="020B0604020202020204" pitchFamily="34" charset="0"/>
            </a:endParaRPr>
          </a:p>
          <a:p>
            <a:r>
              <a:rPr lang="en-US" altLang="en-US" dirty="0">
                <a:latin typeface="Arial" panose="020B0604020202020204" pitchFamily="34" charset="0"/>
              </a:rPr>
              <a:t>http://www.telegraph.co.uk/news/worldnews/northamerica/usa/7929657/The-dinner-that-cost-Bill-Gates-Warren-Buffett-and-other-celebrities-billions.html</a:t>
            </a: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39</a:t>
            </a:fld>
            <a:endParaRPr lang="en-US" altLang="en-US">
              <a:latin typeface="Arial" panose="020B0604020202020204" pitchFamily="34" charset="0"/>
            </a:endParaRPr>
          </a:p>
        </p:txBody>
      </p:sp>
    </p:spTree>
    <p:extLst>
      <p:ext uri="{BB962C8B-B14F-4D97-AF65-F5344CB8AC3E}">
        <p14:creationId xmlns:p14="http://schemas.microsoft.com/office/powerpoint/2010/main" val="174801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a:t>
            </a:fld>
            <a:endParaRPr lang="en-US" altLang="en-US"/>
          </a:p>
        </p:txBody>
      </p:sp>
    </p:spTree>
    <p:extLst>
      <p:ext uri="{BB962C8B-B14F-4D97-AF65-F5344CB8AC3E}">
        <p14:creationId xmlns:p14="http://schemas.microsoft.com/office/powerpoint/2010/main" val="334778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6247D573-0EB7-43DC-84B0-86B946B2BDE0}"/>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6C127135-4866-475C-9482-6DECCAADD6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EFF1E3D6-6F16-4C27-8CBF-9A609BBD27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6CA2CEA-83A1-470C-BE91-33E0C92B7FA4}" type="slidenum">
              <a:rPr lang="en-US" altLang="en-US" smtClean="0">
                <a:latin typeface="Arial" panose="020B0604020202020204" pitchFamily="34" charset="0"/>
              </a:rPr>
              <a:pPr/>
              <a:t>40</a:t>
            </a:fld>
            <a:endParaRPr lang="en-US" altLang="en-US">
              <a:latin typeface="Arial" panose="020B0604020202020204" pitchFamily="34" charset="0"/>
            </a:endParaRPr>
          </a:p>
        </p:txBody>
      </p:sp>
    </p:spTree>
    <p:extLst>
      <p:ext uri="{BB962C8B-B14F-4D97-AF65-F5344CB8AC3E}">
        <p14:creationId xmlns:p14="http://schemas.microsoft.com/office/powerpoint/2010/main" val="2679301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3BFFF846-F863-4316-9D2E-AA4663974D30}"/>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36F58D0B-BC53-44D1-9A83-A8B21F5860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Downloaded 9/10/2010</a:t>
            </a:r>
          </a:p>
          <a:p>
            <a:endParaRPr lang="en-US" altLang="en-US">
              <a:latin typeface="Arial" panose="020B0604020202020204" pitchFamily="34" charset="0"/>
            </a:endParaRPr>
          </a:p>
        </p:txBody>
      </p:sp>
      <p:sp>
        <p:nvSpPr>
          <p:cNvPr id="189444" name="Slide Number Placeholder 3">
            <a:extLst>
              <a:ext uri="{FF2B5EF4-FFF2-40B4-BE49-F238E27FC236}">
                <a16:creationId xmlns:a16="http://schemas.microsoft.com/office/drawing/2014/main" id="{81DBF435-C05B-4174-B381-D18B313095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33BBBF-A09E-43C7-A2C3-5D882517F2CA}" type="slidenum">
              <a:rPr lang="en-US" altLang="en-US" smtClean="0">
                <a:latin typeface="Arial" panose="020B0604020202020204" pitchFamily="34" charset="0"/>
              </a:rPr>
              <a:pPr/>
              <a:t>41</a:t>
            </a:fld>
            <a:endParaRPr lang="en-US" altLang="en-US">
              <a:latin typeface="Arial" panose="020B0604020202020204" pitchFamily="34" charset="0"/>
            </a:endParaRPr>
          </a:p>
        </p:txBody>
      </p:sp>
    </p:spTree>
    <p:extLst>
      <p:ext uri="{BB962C8B-B14F-4D97-AF65-F5344CB8AC3E}">
        <p14:creationId xmlns:p14="http://schemas.microsoft.com/office/powerpoint/2010/main" val="1627689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42</a:t>
            </a:fld>
            <a:endParaRPr lang="en-US" altLang="en-US"/>
          </a:p>
        </p:txBody>
      </p:sp>
    </p:spTree>
    <p:extLst>
      <p:ext uri="{BB962C8B-B14F-4D97-AF65-F5344CB8AC3E}">
        <p14:creationId xmlns:p14="http://schemas.microsoft.com/office/powerpoint/2010/main" val="10084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a:t>
            </a:fld>
            <a:endParaRPr lang="en-US" altLang="en-US"/>
          </a:p>
        </p:txBody>
      </p:sp>
    </p:spTree>
    <p:extLst>
      <p:ext uri="{BB962C8B-B14F-4D97-AF65-F5344CB8AC3E}">
        <p14:creationId xmlns:p14="http://schemas.microsoft.com/office/powerpoint/2010/main" val="319304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6</a:t>
            </a:fld>
            <a:endParaRPr lang="en-US" altLang="en-US"/>
          </a:p>
        </p:txBody>
      </p:sp>
    </p:spTree>
    <p:extLst>
      <p:ext uri="{BB962C8B-B14F-4D97-AF65-F5344CB8AC3E}">
        <p14:creationId xmlns:p14="http://schemas.microsoft.com/office/powerpoint/2010/main" val="2474015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7</a:t>
            </a:fld>
            <a:endParaRPr lang="en-US" altLang="en-US"/>
          </a:p>
        </p:txBody>
      </p:sp>
    </p:spTree>
    <p:extLst>
      <p:ext uri="{BB962C8B-B14F-4D97-AF65-F5344CB8AC3E}">
        <p14:creationId xmlns:p14="http://schemas.microsoft.com/office/powerpoint/2010/main" val="219048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8</a:t>
            </a:fld>
            <a:endParaRPr lang="en-US" altLang="en-US"/>
          </a:p>
        </p:txBody>
      </p:sp>
    </p:spTree>
    <p:extLst>
      <p:ext uri="{BB962C8B-B14F-4D97-AF65-F5344CB8AC3E}">
        <p14:creationId xmlns:p14="http://schemas.microsoft.com/office/powerpoint/2010/main" val="1049022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sampling from the first 200 “hits” for a search for “health disparities”</a:t>
            </a:r>
          </a:p>
          <a:p>
            <a:r>
              <a:rPr lang="en-US" u="sng" dirty="0">
                <a:hlinkClick r:id="rId3"/>
              </a:rPr>
              <a:t>https://www.nap.edu/catalog/10186/the-right-thing-to-do-the-smart-thing-to-do</a:t>
            </a:r>
            <a:endParaRPr lang="en-US" dirty="0"/>
          </a:p>
          <a:p>
            <a:r>
              <a:rPr lang="en-US" u="sng" dirty="0">
                <a:hlinkClick r:id="rId4"/>
              </a:rPr>
              <a:t>https://www.nap.edu/catalog/10512/guidance-for-the-national-healthcare-disparities-report</a:t>
            </a:r>
            <a:endParaRPr lang="en-US" dirty="0"/>
          </a:p>
          <a:p>
            <a:r>
              <a:rPr lang="en-US" u="sng" dirty="0">
                <a:hlinkClick r:id="rId5"/>
              </a:rPr>
              <a:t>https://www.nap.edu/catalog/10833/improving-racial-and-ethnic-data-on-health-report-of-a</a:t>
            </a:r>
            <a:endParaRPr lang="en-US" dirty="0"/>
          </a:p>
          <a:p>
            <a:r>
              <a:rPr lang="en-US" u="sng" dirty="0">
                <a:hlinkClick r:id="rId6"/>
              </a:rPr>
              <a:t>https://www.nap.edu/catalog/9939/promoting-health-intervention-strategies-from-social-and-behavioral-research</a:t>
            </a:r>
            <a:endParaRPr lang="en-US" dirty="0"/>
          </a:p>
          <a:p>
            <a:r>
              <a:rPr lang="en-US" u="sng" dirty="0">
                <a:hlinkClick r:id="rId7"/>
              </a:rPr>
              <a:t>https://www.nap.edu/catalog/6034/toward-environmental-justice-research-education-and-health-policy-needs</a:t>
            </a:r>
            <a:endParaRPr lang="en-US" dirty="0"/>
          </a:p>
          <a:p>
            <a:r>
              <a:rPr lang="en-US" u="sng" dirty="0">
                <a:hlinkClick r:id="rId8"/>
              </a:rPr>
              <a:t>https://www.nap.edu/catalog/6259/leading-health-indicators-for-healthy-people-2010-first-interim-report</a:t>
            </a:r>
            <a:endParaRPr lang="en-US" dirty="0"/>
          </a:p>
          <a:p>
            <a:r>
              <a:rPr lang="en-US" u="sng" dirty="0">
                <a:hlinkClick r:id="rId9"/>
              </a:rPr>
              <a:t>https://www.nap.edu/catalog/23541/advancing-the-science-to-improve-population-health-proceedings-of-a</a:t>
            </a:r>
            <a:endParaRPr lang="en-US" dirty="0"/>
          </a:p>
          <a:p>
            <a:r>
              <a:rPr lang="en-US" u="sng" dirty="0">
                <a:hlinkClick r:id="rId10"/>
              </a:rPr>
              <a:t>https://www.nap.edu/catalog/24824/lessons-learned-from-diverse-efforts-to-change-social-norms-and-opportunities-and-strategies-to-promote-behavior-change-in-behavioral-health</a:t>
            </a:r>
            <a:endParaRPr lang="en-US" dirty="0"/>
          </a:p>
          <a:p>
            <a:r>
              <a:rPr lang="en-US" u="sng" dirty="0">
                <a:hlinkClick r:id="rId11"/>
              </a:rPr>
              <a:t>https://www.nap.edu/catalog/10885/in-the-nations-compelling-interest-ensuring-diversity-in-the-health</a:t>
            </a:r>
            <a:endParaRPr lang="en-US" dirty="0"/>
          </a:p>
          <a:p>
            <a:r>
              <a:rPr lang="en-US" u="sng" dirty="0">
                <a:hlinkClick r:id="rId12"/>
              </a:rPr>
              <a:t>https://www.nap.edu/catalog/11329/assessment-of-nih-minority-research-and-training-programs-phase-3</a:t>
            </a:r>
            <a:endParaRPr lang="en-US" dirty="0"/>
          </a:p>
          <a:p>
            <a:r>
              <a:rPr lang="en-US" u="sng" dirty="0">
                <a:hlinkClick r:id="rId13"/>
              </a:rPr>
              <a:t>https://www.nap.edu/catalog/10979/eliminating-health-disparities-measurement-and-data-needs</a:t>
            </a:r>
            <a:endParaRPr lang="en-US" dirty="0"/>
          </a:p>
          <a:p>
            <a:r>
              <a:rPr lang="en-US" u="sng" dirty="0">
                <a:hlinkClick r:id="rId14"/>
              </a:rPr>
              <a:t>https://www.nap.edu/catalog/13383/how-far-have-we-come-in-reducing-health-disparities-progress</a:t>
            </a:r>
            <a:endParaRPr lang="en-US" dirty="0"/>
          </a:p>
          <a:p>
            <a:r>
              <a:rPr lang="en-US" u="sng" dirty="0">
                <a:hlinkClick r:id="rId15"/>
              </a:rPr>
              <a:t>https://www.nap.edu/catalog/12154/challenges-and-successes-in-reducing-health-disparities-workshop-summary</a:t>
            </a:r>
            <a:endParaRPr lang="en-US" dirty="0"/>
          </a:p>
          <a:p>
            <a:r>
              <a:rPr lang="en-US" u="sng" dirty="0">
                <a:hlinkClick r:id="rId16"/>
              </a:rPr>
              <a:t>https://www.nap.edu/catalog/11602/examining-the-health-disparities-research-plan-of-the-national-institutes-of-health</a:t>
            </a:r>
            <a:endParaRPr lang="en-US" dirty="0"/>
          </a:p>
          <a:p>
            <a:r>
              <a:rPr lang="en-US" u="sng" dirty="0">
                <a:hlinkClick r:id="rId17"/>
              </a:rPr>
              <a:t>https://www.nap.edu/catalog/10260/unequal-treatment-confronting-racial-and-ethnic-disparities-in-health-care</a:t>
            </a:r>
            <a:endParaRPr lang="en-US" dirty="0"/>
          </a:p>
          <a:p>
            <a:r>
              <a:rPr lang="en-US" u="sng" dirty="0">
                <a:hlinkClick r:id="rId18"/>
              </a:rPr>
              <a:t>https://www.nap.edu/catalog/24624/communities-in-action-pathways-to-health-equity</a:t>
            </a:r>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9</a:t>
            </a:fld>
            <a:endParaRPr lang="en-US" altLang="en-US"/>
          </a:p>
        </p:txBody>
      </p:sp>
    </p:spTree>
    <p:extLst>
      <p:ext uri="{BB962C8B-B14F-4D97-AF65-F5344CB8AC3E}">
        <p14:creationId xmlns:p14="http://schemas.microsoft.com/office/powerpoint/2010/main" val="294238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673BC4F-7CC7-44F2-A1C8-97F68453FF0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193385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7333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6738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36028266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48F63A3B-78C7-47BE-AE5E-E10140E04643}"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089308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8F63A3B-78C7-47BE-AE5E-E10140E04643}"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96966227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764DE79-268F-4C1A-8933-263129D2AF90}" type="datetimeFigureOut">
              <a:rPr lang="en-US" smtClean="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5568218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8F63A3B-78C7-47BE-AE5E-E10140E04643}"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69764842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3792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07633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351942055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851802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8F63A3B-78C7-47BE-AE5E-E10140E04643}"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764DE79-268F-4C1A-8933-263129D2AF90}" type="datetimeFigureOut">
              <a:rPr lang="en-US" smtClean="0"/>
              <a:t>11/14/2017</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4005934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4080489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8F63A3B-78C7-47BE-AE5E-E10140E04643}"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64DE79-268F-4C1A-8933-263129D2AF90}"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34622959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3BC4F-7CC7-44F2-A1C8-97F68453FF0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74631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3BC4F-7CC7-44F2-A1C8-97F68453FF02}"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49401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3BC4F-7CC7-44F2-A1C8-97F68453FF02}" type="datetimeFigureOut">
              <a:rPr lang="en-US" smtClean="0"/>
              <a:t>11/14/2017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43487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73BC4F-7CC7-44F2-A1C8-97F68453FF02}" type="datetimeFigureOut">
              <a:rPr lang="en-US" smtClean="0"/>
              <a:t>11/14/2017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89158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3BC4F-7CC7-44F2-A1C8-97F68453FF02}" type="datetimeFigureOut">
              <a:rPr lang="en-US" smtClean="0"/>
              <a:t>11/14/2017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98646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48563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92225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73BC4F-7CC7-44F2-A1C8-97F68453FF02}" type="datetimeFigureOut">
              <a:rPr lang="en-US" smtClean="0"/>
              <a:t>11/14/2017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89059E-5C6C-46F2-8D70-DBC0C95A1DA0}" type="slidenum">
              <a:rPr lang="en-US" smtClean="0"/>
              <a:t>‹#›</a:t>
            </a:fld>
            <a:endParaRPr lang="en-US"/>
          </a:p>
        </p:txBody>
      </p:sp>
    </p:spTree>
    <p:extLst>
      <p:ext uri="{BB962C8B-B14F-4D97-AF65-F5344CB8AC3E}">
        <p14:creationId xmlns:p14="http://schemas.microsoft.com/office/powerpoint/2010/main" val="303801780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764DE79-268F-4C1A-8933-263129D2AF90}" type="datetimeFigureOut">
              <a:rPr lang="en-US" smtClean="0"/>
              <a:t>11/14/2017</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8F63A3B-78C7-47BE-AE5E-E10140E04643}"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317228954"/>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eCeAzhKobk8" TargetMode="External"/><Relationship Id="rId3" Type="http://schemas.openxmlformats.org/officeDocument/2006/relationships/hyperlink" Target="https://epi-perspectives.biomedcentral.com/articles/10.1186/1742-5573-2-2" TargetMode="External"/><Relationship Id="rId7" Type="http://schemas.openxmlformats.org/officeDocument/2006/relationships/hyperlink" Target="https://academic.oup.com/aje/article-lookup/doi/10.1093/oxfordjournals.aje.a009133"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www.nejm.org/doi/pdf/10.1056/NEJMra1109341" TargetMode="External"/><Relationship Id="rId11" Type="http://schemas.openxmlformats.org/officeDocument/2006/relationships/hyperlink" Target="https://www.youtube.com/watch?v=TPRDxrVvmis" TargetMode="External"/><Relationship Id="rId5" Type="http://schemas.openxmlformats.org/officeDocument/2006/relationships/hyperlink" Target="https://academic.oup.com/ije/article/40/4/1130/685261/Epidemiology-and-the-People-s-Health-Theory-and" TargetMode="External"/><Relationship Id="rId10" Type="http://schemas.openxmlformats.org/officeDocument/2006/relationships/hyperlink" Target="https://sakai.unc.edu/access/content/user/vschoenb/Public%20Library/People/People/John%20Cassel/John%20Cassel%20Distinguished%20Lecture/Sandro%20Galea%20-%20The%20Social%20in%20Context%20_John%20Cassel%20Distinguished%20Lecture_-1" TargetMode="External"/><Relationship Id="rId4" Type="http://schemas.openxmlformats.org/officeDocument/2006/relationships/hyperlink" Target="http://www.havenscenter.org/files/krieger1.pdf" TargetMode="External"/><Relationship Id="rId9" Type="http://schemas.openxmlformats.org/officeDocument/2006/relationships/hyperlink" Target="http://nationalacademies.org/hmd/~/media/Files/Membership%20Files/2008/2008satcher.pdf?la=e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akai.unc.edu/x/Cc8ln3"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evolutionofcomputing.org/Multicellular/Emergence.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go.unc.edu/mh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minority.unc.edu/resources/webcast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faculty.psy.ohio-state.edu/1/kiecolt-glase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9Nk88T7ps4A&amp;feature=youtu.b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www.edgemagazine.net/2004/08/meditation-in-the-classro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C5PDp7K2g9o" TargetMode="External"/><Relationship Id="rId13" Type="http://schemas.openxmlformats.org/officeDocument/2006/relationships/image" Target="../media/image28.png"/><Relationship Id="rId18" Type="http://schemas.openxmlformats.org/officeDocument/2006/relationships/hyperlink" Target="https://youtu.be/AjdTuml6-EQ" TargetMode="External"/><Relationship Id="rId3" Type="http://schemas.openxmlformats.org/officeDocument/2006/relationships/hyperlink" Target="https://sakai.unc.edu/access/content/user/vschoenb/Public%20Library/Transcendental%20Meditation%20and%20the%20David%20Lynch%20Foundation/Global/" TargetMode="External"/><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hyperlink" Target="https://www.youtube.com/watch?v=Wjwt2UMhM98" TargetMode="External"/><Relationship Id="rId17" Type="http://schemas.openxmlformats.org/officeDocument/2006/relationships/image" Target="../media/image30.png"/><Relationship Id="rId2" Type="http://schemas.openxmlformats.org/officeDocument/2006/relationships/notesSlide" Target="../notesSlides/notesSlide32.xml"/><Relationship Id="rId16" Type="http://schemas.openxmlformats.org/officeDocument/2006/relationships/hyperlink" Target="https://www.youtube.com/watch?v=DboXaEZ4bYs" TargetMode="External"/><Relationship Id="rId20" Type="http://schemas.openxmlformats.org/officeDocument/2006/relationships/hyperlink" Target="https://www.youtube.com/watch?v=GUZRIX_SlHU" TargetMode="External"/><Relationship Id="rId1" Type="http://schemas.openxmlformats.org/officeDocument/2006/relationships/slideLayout" Target="../slideLayouts/slideLayout2.xml"/><Relationship Id="rId6" Type="http://schemas.openxmlformats.org/officeDocument/2006/relationships/hyperlink" Target="https://vimeo.com/27546289" TargetMode="Externa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hyperlink" Target="https://youtu.be/eCd7CfME2J8" TargetMode="External"/><Relationship Id="rId19" Type="http://schemas.openxmlformats.org/officeDocument/2006/relationships/image" Target="../media/image31.png"/><Relationship Id="rId4" Type="http://schemas.openxmlformats.org/officeDocument/2006/relationships/hyperlink" Target="https://www.youtube.com/watch?v=PMOYP1Ro-rM&amp;feature=endscreen&amp;NR=1" TargetMode="External"/><Relationship Id="rId9" Type="http://schemas.openxmlformats.org/officeDocument/2006/relationships/image" Target="../media/image26.png"/><Relationship Id="rId14" Type="http://schemas.openxmlformats.org/officeDocument/2006/relationships/hyperlink" Target="https://youtu.be/nDkGDltdT2I"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www.truthabouttm.org/documentFiles/20.doc"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truthabouttm.org/truth/societaleffects/critics-rebuttal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collective-evolution.com/2017/03/31/nepals-military-set-to-use-transcendental-meditation-to-relieve-global-collective-stress-stop-war/?mc_cid=73d1882bf2&amp;mc_eid=680cf9fc9e" TargetMode="External"/><Relationship Id="rId7"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davidleffler.com/enewsletter/20100703_IDT_News.html" TargetMode="External"/><Relationship Id="rId5" Type="http://schemas.openxmlformats.org/officeDocument/2006/relationships/hyperlink" Target="https://sakai.unc.edu/access/content/user/vschoenb/Public%20Library/Transcendental%20Meditation%20and%20the%20David%20Lynch%20Foundation/Global/Latin%20America/" TargetMode="External"/><Relationship Id="rId4" Type="http://schemas.openxmlformats.org/officeDocument/2006/relationships/hyperlink" Target="https://vimeo.com/149975569"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go.unc.edu/sja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go.unc.edu/vj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mag.org/news/2017/09/one-three-chinese-children-faces-education-apocalypse-ambitious-experiment-hopes-sav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ience.sciencemag.org/content/357/6357/1290" TargetMode="External"/><Relationship Id="rId5" Type="http://schemas.openxmlformats.org/officeDocument/2006/relationships/hyperlink" Target="http://science.sciencemag.org/content/357/6357/1287" TargetMode="External"/><Relationship Id="rId4" Type="http://schemas.openxmlformats.org/officeDocument/2006/relationships/hyperlink" Target="http://science.sciencemag.org/content/357/6357/1242.ful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go.unc.edu/sja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hyperlink" Target="https://sakai.unc.edu/access/content/user/vschoenb/Public%20Library/Decision-making/" TargetMode="External"/><Relationship Id="rId13" Type="http://schemas.openxmlformats.org/officeDocument/2006/relationships/hyperlink" Target="https://sakai.unc.edu/access/content/user/vschoenb/Public%20Library/To%20be%20filed/" TargetMode="External"/><Relationship Id="rId3" Type="http://schemas.openxmlformats.org/officeDocument/2006/relationships/hyperlink" Target="http://go.unc.edu/sjae" TargetMode="External"/><Relationship Id="rId7" Type="http://schemas.openxmlformats.org/officeDocument/2006/relationships/hyperlink" Target="https://sakai.unc.edu/access/content/user/vschoenb/Public%20Library/Case%20examples/" TargetMode="External"/><Relationship Id="rId12" Type="http://schemas.openxmlformats.org/officeDocument/2006/relationships/hyperlink" Target="https://sakai.unc.edu/access/content/user/vschoenb/Public%20Library/People/" TargetMode="External"/><Relationship Id="rId2" Type="http://schemas.openxmlformats.org/officeDocument/2006/relationships/notesSlide" Target="../notesSlides/notesSlide7.xm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sakai.unc.edu/access/content/user/vschoenb/Public%20Library/Big%20public%20health%20concerns/" TargetMode="External"/><Relationship Id="rId11" Type="http://schemas.openxmlformats.org/officeDocument/2006/relationships/hyperlink" Target="https://sakai.unc.edu/access/content/user/vschoenb/Public%20Library/Organizations%20and%20organizational%20behavior/" TargetMode="External"/><Relationship Id="rId5" Type="http://schemas.openxmlformats.org/officeDocument/2006/relationships/hyperlink" Target="https://sakai.unc.edu/access/content/user/vschoenb/Public%20Library/0%20-%20UNC%20resources%20and%20proxy%20URL" TargetMode="External"/><Relationship Id="rId15" Type="http://schemas.openxmlformats.org/officeDocument/2006/relationships/image" Target="../media/image4.png"/><Relationship Id="rId10" Type="http://schemas.openxmlformats.org/officeDocument/2006/relationships/hyperlink" Target="https://sakai.unc.edu/access/content/user/vschoenb/Public%20Library/General%20epidemiology/" TargetMode="External"/><Relationship Id="rId4" Type="http://schemas.openxmlformats.org/officeDocument/2006/relationships/hyperlink" Target="https://sakai.unc.edu/access/content/user/vschoenb/Public%20Library/Search%20the%20Library" TargetMode="External"/><Relationship Id="rId9" Type="http://schemas.openxmlformats.org/officeDocument/2006/relationships/hyperlink" Target="https://sakai.unc.edu/access/content/user/vschoenb/Public%20Library/Demography%2C%20economics%2C%20geography/" TargetMode="External"/><Relationship Id="rId14" Type="http://schemas.openxmlformats.org/officeDocument/2006/relationships/hyperlink" Target="https://sakai.unc.edu/access/content/user/vschoenb/Public%20Library/Transcendental%20Meditation%20and%20the%20David%20Lynch%20Foundatio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E2F62E1-1E6B-4666-8224-252BAFAE6C46}"/>
              </a:ext>
            </a:extLst>
          </p:cNvPr>
          <p:cNvSpPr>
            <a:spLocks noGrp="1" noChangeArrowheads="1"/>
          </p:cNvSpPr>
          <p:nvPr>
            <p:ph type="ctrTitle"/>
          </p:nvPr>
        </p:nvSpPr>
        <p:spPr>
          <a:xfrm>
            <a:off x="457199" y="304800"/>
            <a:ext cx="8153401" cy="3090331"/>
          </a:xfrm>
        </p:spPr>
        <p:txBody>
          <a:bodyPr anchor="ctr">
            <a:normAutofit/>
          </a:bodyPr>
          <a:lstStyle/>
          <a:p>
            <a:pPr>
              <a:lnSpc>
                <a:spcPct val="100000"/>
              </a:lnSpc>
            </a:pPr>
            <a:r>
              <a:rPr lang="en-US" altLang="en-US" sz="4800" dirty="0"/>
              <a:t>Global health ideas and reflections</a:t>
            </a:r>
            <a:endParaRPr lang="en-US" altLang="en-US" sz="4800" cap="none" dirty="0"/>
          </a:p>
        </p:txBody>
      </p:sp>
      <p:sp>
        <p:nvSpPr>
          <p:cNvPr id="4099" name="Rectangle 3">
            <a:extLst>
              <a:ext uri="{FF2B5EF4-FFF2-40B4-BE49-F238E27FC236}">
                <a16:creationId xmlns:a16="http://schemas.microsoft.com/office/drawing/2014/main" id="{CB4EABAA-4EC6-487A-AE70-F35150B951CB}"/>
              </a:ext>
            </a:extLst>
          </p:cNvPr>
          <p:cNvSpPr>
            <a:spLocks noGrp="1" noChangeArrowheads="1"/>
          </p:cNvSpPr>
          <p:nvPr>
            <p:ph type="subTitle" idx="1"/>
          </p:nvPr>
        </p:nvSpPr>
        <p:spPr>
          <a:xfrm>
            <a:off x="990600" y="3581400"/>
            <a:ext cx="7010400" cy="914400"/>
          </a:xfrm>
        </p:spPr>
        <p:txBody>
          <a:bodyPr>
            <a:normAutofit/>
          </a:bodyPr>
          <a:lstStyle/>
          <a:p>
            <a:pPr eaLnBrk="1" hangingPunct="1"/>
            <a:r>
              <a:rPr lang="en-US" altLang="en-US" dirty="0"/>
              <a:t>For Global Health Lunch and Learn, November 14, 2017</a:t>
            </a:r>
            <a:br>
              <a:rPr lang="en-US" altLang="en-US" dirty="0"/>
            </a:br>
            <a:r>
              <a:rPr lang="en-US" altLang="en-US" dirty="0"/>
              <a:t>UNC Gillings School of Global Public Health</a:t>
            </a:r>
          </a:p>
        </p:txBody>
      </p:sp>
      <p:sp>
        <p:nvSpPr>
          <p:cNvPr id="4100" name="Text Box 4">
            <a:extLst>
              <a:ext uri="{FF2B5EF4-FFF2-40B4-BE49-F238E27FC236}">
                <a16:creationId xmlns:a16="http://schemas.microsoft.com/office/drawing/2014/main" id="{98288C82-E65D-4751-A7B7-AEC7AFBCC52F}"/>
              </a:ext>
            </a:extLst>
          </p:cNvPr>
          <p:cNvSpPr txBox="1">
            <a:spLocks noChangeArrowheads="1"/>
          </p:cNvSpPr>
          <p:nvPr/>
        </p:nvSpPr>
        <p:spPr bwMode="auto">
          <a:xfrm>
            <a:off x="990600" y="4971871"/>
            <a:ext cx="716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t>Victor J. Schoenbach, Ph.D., http://go.unc.edu/vjs</a:t>
            </a:r>
          </a:p>
          <a:p>
            <a:pPr>
              <a:spcBef>
                <a:spcPct val="50000"/>
              </a:spcBef>
            </a:pPr>
            <a:r>
              <a:rPr lang="en-US" altLang="en-US" dirty="0"/>
              <a:t>Department of Epidemiology (and Minority Health Project)</a:t>
            </a:r>
          </a:p>
          <a:p>
            <a:pPr>
              <a:spcBef>
                <a:spcPct val="50000"/>
              </a:spcBef>
            </a:pPr>
            <a:r>
              <a:rPr lang="en-US" altLang="en-US" dirty="0"/>
              <a:t>UNC Gillings School of Global Public Health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F874-E509-4894-8F07-10C716C7EF3E}"/>
              </a:ext>
            </a:extLst>
          </p:cNvPr>
          <p:cNvSpPr>
            <a:spLocks noGrp="1"/>
          </p:cNvSpPr>
          <p:nvPr>
            <p:ph type="title"/>
          </p:nvPr>
        </p:nvSpPr>
        <p:spPr/>
        <p:txBody>
          <a:bodyPr/>
          <a:lstStyle/>
          <a:p>
            <a:r>
              <a:rPr lang="en-US" dirty="0"/>
              <a:t>But </a:t>
            </a:r>
            <a:r>
              <a:rPr lang="en-US" dirty="0" err="1"/>
              <a:t>counterveiling</a:t>
            </a:r>
            <a:r>
              <a:rPr lang="en-US" dirty="0"/>
              <a:t> forces </a:t>
            </a:r>
          </a:p>
        </p:txBody>
      </p:sp>
      <p:sp>
        <p:nvSpPr>
          <p:cNvPr id="3" name="Content Placeholder 2">
            <a:extLst>
              <a:ext uri="{FF2B5EF4-FFF2-40B4-BE49-F238E27FC236}">
                <a16:creationId xmlns:a16="http://schemas.microsoft.com/office/drawing/2014/main" id="{53E36738-7D79-47F1-9EE7-1D2CABDF71CD}"/>
              </a:ext>
            </a:extLst>
          </p:cNvPr>
          <p:cNvSpPr>
            <a:spLocks noGrp="1"/>
          </p:cNvSpPr>
          <p:nvPr>
            <p:ph idx="1"/>
          </p:nvPr>
        </p:nvSpPr>
        <p:spPr/>
        <p:txBody>
          <a:bodyPr>
            <a:normAutofit lnSpcReduction="10000"/>
          </a:bodyPr>
          <a:lstStyle/>
          <a:p>
            <a:r>
              <a:rPr lang="en-US" sz="2400" dirty="0"/>
              <a:t>War on Drugs</a:t>
            </a:r>
          </a:p>
          <a:p>
            <a:r>
              <a:rPr lang="en-US" sz="2400" dirty="0"/>
              <a:t>War on Crime</a:t>
            </a:r>
          </a:p>
          <a:p>
            <a:r>
              <a:rPr lang="en-US" sz="2400" dirty="0"/>
              <a:t>Our “</a:t>
            </a:r>
            <a:r>
              <a:rPr lang="en-US" sz="2400" dirty="0" err="1"/>
              <a:t>Carceral</a:t>
            </a:r>
            <a:r>
              <a:rPr lang="en-US" sz="2400" dirty="0"/>
              <a:t> Society”</a:t>
            </a:r>
          </a:p>
          <a:p>
            <a:r>
              <a:rPr lang="en-US" sz="2400" dirty="0"/>
              <a:t>Private, for-profit prisons</a:t>
            </a:r>
          </a:p>
          <a:p>
            <a:r>
              <a:rPr lang="en-US" sz="2400" dirty="0"/>
              <a:t>Technology and automation</a:t>
            </a:r>
          </a:p>
          <a:p>
            <a:r>
              <a:rPr lang="en-US" sz="2400" dirty="0"/>
              <a:t>Globalization – outsourcing of jobs, immigration of low skilled workers</a:t>
            </a:r>
          </a:p>
          <a:p>
            <a:r>
              <a:rPr lang="en-US" sz="2400" dirty="0"/>
              <a:t>Genomics and biotechnology</a:t>
            </a:r>
          </a:p>
          <a:p>
            <a:r>
              <a:rPr lang="en-US" sz="2400" dirty="0"/>
              <a:t>Escalation in educational requirements vs. de-escalation in funding for public education = student debt</a:t>
            </a:r>
          </a:p>
          <a:p>
            <a:r>
              <a:rPr lang="en-US" sz="2400" dirty="0"/>
              <a:t>. . .</a:t>
            </a:r>
          </a:p>
        </p:txBody>
      </p:sp>
    </p:spTree>
    <p:extLst>
      <p:ext uri="{BB962C8B-B14F-4D97-AF65-F5344CB8AC3E}">
        <p14:creationId xmlns:p14="http://schemas.microsoft.com/office/powerpoint/2010/main" val="61681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B974-9888-42B4-9796-FE08D0273B38}"/>
              </a:ext>
            </a:extLst>
          </p:cNvPr>
          <p:cNvSpPr>
            <a:spLocks noGrp="1"/>
          </p:cNvSpPr>
          <p:nvPr>
            <p:ph type="title"/>
          </p:nvPr>
        </p:nvSpPr>
        <p:spPr/>
        <p:txBody>
          <a:bodyPr>
            <a:normAutofit/>
          </a:bodyPr>
          <a:lstStyle/>
          <a:p>
            <a:r>
              <a:rPr lang="en-US" dirty="0"/>
              <a:t>Social determinants of health – epidemiology as a population science: </a:t>
            </a:r>
            <a:r>
              <a:rPr lang="en-US" u="sng" dirty="0"/>
              <a:t>examples</a:t>
            </a:r>
          </a:p>
        </p:txBody>
      </p:sp>
      <p:sp>
        <p:nvSpPr>
          <p:cNvPr id="3" name="Content Placeholder 2">
            <a:extLst>
              <a:ext uri="{FF2B5EF4-FFF2-40B4-BE49-F238E27FC236}">
                <a16:creationId xmlns:a16="http://schemas.microsoft.com/office/drawing/2014/main" id="{DF0C9A66-FD43-4612-9E1A-9E33EAD493E7}"/>
              </a:ext>
            </a:extLst>
          </p:cNvPr>
          <p:cNvSpPr>
            <a:spLocks noGrp="1"/>
          </p:cNvSpPr>
          <p:nvPr>
            <p:ph sz="half" idx="1"/>
          </p:nvPr>
        </p:nvSpPr>
        <p:spPr>
          <a:xfrm>
            <a:off x="628650" y="1825625"/>
            <a:ext cx="7448550" cy="4351338"/>
          </a:xfrm>
        </p:spPr>
        <p:txBody>
          <a:bodyPr>
            <a:noAutofit/>
          </a:bodyPr>
          <a:lstStyle/>
          <a:p>
            <a:pPr>
              <a:lnSpc>
                <a:spcPct val="100000"/>
              </a:lnSpc>
              <a:spcBef>
                <a:spcPts val="600"/>
              </a:spcBef>
            </a:pPr>
            <a:r>
              <a:rPr lang="en-US" sz="1800" dirty="0"/>
              <a:t>Leonard </a:t>
            </a:r>
            <a:r>
              <a:rPr lang="en-US" sz="1800" dirty="0" err="1"/>
              <a:t>Syme</a:t>
            </a:r>
            <a:r>
              <a:rPr lang="en-US" sz="1800" dirty="0"/>
              <a:t> ─ </a:t>
            </a:r>
            <a:r>
              <a:rPr lang="en-US" sz="1800" dirty="0">
                <a:hlinkClick r:id="rId3"/>
              </a:rPr>
              <a:t>Historical perspective</a:t>
            </a:r>
            <a:endParaRPr lang="en-US" sz="1800" dirty="0"/>
          </a:p>
          <a:p>
            <a:pPr>
              <a:lnSpc>
                <a:spcPct val="100000"/>
              </a:lnSpc>
              <a:spcBef>
                <a:spcPts val="600"/>
              </a:spcBef>
            </a:pPr>
            <a:r>
              <a:rPr lang="en-US" sz="1800" dirty="0"/>
              <a:t>Nancy Krieger – </a:t>
            </a:r>
            <a:r>
              <a:rPr lang="en-US" sz="1800" dirty="0">
                <a:hlinkClick r:id="rId4"/>
              </a:rPr>
              <a:t>Epidemiology and the web of causation: Has any one seen the spider?</a:t>
            </a:r>
            <a:r>
              <a:rPr lang="en-US" sz="1800" dirty="0"/>
              <a:t> and </a:t>
            </a:r>
            <a:r>
              <a:rPr lang="en-US" sz="1800" i="1" dirty="0">
                <a:hlinkClick r:id="rId5"/>
              </a:rPr>
              <a:t>Epidemiology and the People’s Health. Theory and Context</a:t>
            </a:r>
            <a:endParaRPr lang="en-US" sz="1800" i="1" dirty="0"/>
          </a:p>
          <a:p>
            <a:pPr>
              <a:lnSpc>
                <a:spcPct val="100000"/>
              </a:lnSpc>
              <a:spcBef>
                <a:spcPts val="600"/>
              </a:spcBef>
            </a:pPr>
            <a:r>
              <a:rPr lang="en-US" sz="1800" dirty="0"/>
              <a:t>Anthony McMichael ─ </a:t>
            </a:r>
            <a:r>
              <a:rPr lang="en-US" sz="1800" dirty="0">
                <a:hlinkClick r:id="rId6"/>
              </a:rPr>
              <a:t>Globalization, Climate Change, and Human Health</a:t>
            </a:r>
            <a:endParaRPr lang="en-US" sz="1800" dirty="0"/>
          </a:p>
          <a:p>
            <a:pPr>
              <a:lnSpc>
                <a:spcPct val="100000"/>
              </a:lnSpc>
              <a:spcBef>
                <a:spcPts val="600"/>
              </a:spcBef>
            </a:pPr>
            <a:r>
              <a:rPr lang="en-US" sz="1800" dirty="0"/>
              <a:t>Carl Shy – </a:t>
            </a:r>
            <a:r>
              <a:rPr lang="en-US" sz="1800" dirty="0">
                <a:hlinkClick r:id="rId7"/>
              </a:rPr>
              <a:t>The failure of academic epidemiology: Witness for the prosecution</a:t>
            </a:r>
            <a:endParaRPr lang="en-US" sz="1800" dirty="0"/>
          </a:p>
          <a:p>
            <a:pPr>
              <a:lnSpc>
                <a:spcPct val="100000"/>
              </a:lnSpc>
              <a:spcBef>
                <a:spcPts val="600"/>
              </a:spcBef>
            </a:pPr>
            <a:r>
              <a:rPr lang="en-US" sz="1800" dirty="0"/>
              <a:t>David Williams ─ </a:t>
            </a:r>
            <a:r>
              <a:rPr lang="en-US" sz="1800" dirty="0">
                <a:hlinkClick r:id="rId8"/>
              </a:rPr>
              <a:t>Social and Behavioral Determinants of Toxic Stress</a:t>
            </a:r>
            <a:endParaRPr lang="en-US" sz="1800" dirty="0"/>
          </a:p>
          <a:p>
            <a:pPr>
              <a:lnSpc>
                <a:spcPct val="100000"/>
              </a:lnSpc>
              <a:spcBef>
                <a:spcPts val="600"/>
              </a:spcBef>
            </a:pPr>
            <a:r>
              <a:rPr lang="en-US" sz="1800" dirty="0"/>
              <a:t>David Satcher ─ </a:t>
            </a:r>
            <a:r>
              <a:rPr lang="en-US" sz="1800" dirty="0">
                <a:hlinkClick r:id="rId9"/>
              </a:rPr>
              <a:t>Social Determinants of Health and Their </a:t>
            </a:r>
          </a:p>
          <a:p>
            <a:pPr>
              <a:lnSpc>
                <a:spcPct val="100000"/>
              </a:lnSpc>
              <a:spcBef>
                <a:spcPts val="600"/>
              </a:spcBef>
            </a:pPr>
            <a:r>
              <a:rPr lang="en-US" sz="1800" dirty="0">
                <a:hlinkClick r:id="rId9"/>
              </a:rPr>
              <a:t>Implications for Public Health</a:t>
            </a:r>
            <a:endParaRPr lang="en-US" sz="1800" dirty="0"/>
          </a:p>
          <a:p>
            <a:pPr>
              <a:lnSpc>
                <a:spcPct val="100000"/>
              </a:lnSpc>
              <a:spcBef>
                <a:spcPts val="600"/>
              </a:spcBef>
            </a:pPr>
            <a:r>
              <a:rPr lang="en-US" sz="1800" dirty="0"/>
              <a:t>Moyses Szklo – </a:t>
            </a:r>
            <a:r>
              <a:rPr lang="en-US" sz="1800" dirty="0">
                <a:hlinkClick r:id="rId10"/>
              </a:rPr>
              <a:t>Epidemiology for public health: Are we missing the boat?</a:t>
            </a:r>
            <a:endParaRPr lang="en-US" sz="1800" dirty="0"/>
          </a:p>
          <a:p>
            <a:pPr>
              <a:lnSpc>
                <a:spcPct val="100000"/>
              </a:lnSpc>
              <a:spcBef>
                <a:spcPts val="600"/>
              </a:spcBef>
            </a:pPr>
            <a:r>
              <a:rPr lang="en-US" sz="1800" dirty="0"/>
              <a:t>Sandro Galea – </a:t>
            </a:r>
            <a:r>
              <a:rPr lang="en-US" sz="1800" dirty="0">
                <a:hlinkClick r:id="rId10"/>
              </a:rPr>
              <a:t>The social in context: On rational directions in quantitative population health science</a:t>
            </a:r>
            <a:endParaRPr lang="en-US" sz="1800" dirty="0"/>
          </a:p>
          <a:p>
            <a:pPr>
              <a:lnSpc>
                <a:spcPct val="100000"/>
              </a:lnSpc>
              <a:spcBef>
                <a:spcPts val="600"/>
              </a:spcBef>
            </a:pPr>
            <a:r>
              <a:rPr lang="en-US" sz="1800" dirty="0"/>
              <a:t>Sir Michael Marmot ─ </a:t>
            </a:r>
            <a:r>
              <a:rPr lang="en-US" sz="1800" dirty="0">
                <a:hlinkClick r:id="rId11"/>
              </a:rPr>
              <a:t>Social Determinants of Health</a:t>
            </a:r>
            <a:endParaRPr lang="en-US" sz="1800" dirty="0"/>
          </a:p>
        </p:txBody>
      </p:sp>
    </p:spTree>
    <p:extLst>
      <p:ext uri="{BB962C8B-B14F-4D97-AF65-F5344CB8AC3E}">
        <p14:creationId xmlns:p14="http://schemas.microsoft.com/office/powerpoint/2010/main" val="420007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Epidemiology, Equity, Economics, Evolution, and Enlightenment</a:t>
            </a:r>
          </a:p>
        </p:txBody>
      </p:sp>
      <p:sp>
        <p:nvSpPr>
          <p:cNvPr id="3" name="Subtitle 2"/>
          <p:cNvSpPr>
            <a:spLocks noGrp="1"/>
          </p:cNvSpPr>
          <p:nvPr>
            <p:ph type="subTitle" idx="1"/>
          </p:nvPr>
        </p:nvSpPr>
        <p:spPr>
          <a:xfrm>
            <a:off x="1143000" y="3719091"/>
            <a:ext cx="6858000" cy="1706285"/>
          </a:xfrm>
        </p:spPr>
        <p:txBody>
          <a:bodyPr>
            <a:normAutofit lnSpcReduction="10000"/>
          </a:bodyPr>
          <a:lstStyle/>
          <a:p>
            <a:r>
              <a:rPr lang="en-US" dirty="0"/>
              <a:t>Victor J. Schoenbach</a:t>
            </a:r>
            <a:r>
              <a:rPr lang="en-US" sz="1500" dirty="0"/>
              <a:t>, http://go.unc.edu/vjs</a:t>
            </a:r>
          </a:p>
          <a:p>
            <a:r>
              <a:rPr lang="en-US" dirty="0"/>
              <a:t>August 24, 2016</a:t>
            </a:r>
          </a:p>
          <a:p>
            <a:r>
              <a:rPr lang="en-US" dirty="0"/>
              <a:t>Social Epidemiology Seminar</a:t>
            </a:r>
          </a:p>
          <a:p>
            <a:r>
              <a:rPr lang="en-US" dirty="0"/>
              <a:t>UNC Department of Epidemiology</a:t>
            </a:r>
          </a:p>
          <a:p>
            <a:pPr>
              <a:spcBef>
                <a:spcPts val="1500"/>
              </a:spcBef>
            </a:pPr>
            <a:r>
              <a:rPr lang="en-US" sz="1200" dirty="0"/>
              <a:t>(audio recording available at </a:t>
            </a:r>
            <a:r>
              <a:rPr lang="en-US" sz="1200" dirty="0">
                <a:hlinkClick r:id="rId3"/>
              </a:rPr>
              <a:t>https://sakai.unc.edu/x/Cc8ln3</a:t>
            </a:r>
            <a:r>
              <a:rPr lang="en-US" sz="1200" dirty="0"/>
              <a:t>)</a:t>
            </a:r>
          </a:p>
          <a:p>
            <a:endParaRPr lang="en-US" dirty="0"/>
          </a:p>
        </p:txBody>
      </p:sp>
    </p:spTree>
    <p:extLst>
      <p:ext uri="{BB962C8B-B14F-4D97-AF65-F5344CB8AC3E}">
        <p14:creationId xmlns:p14="http://schemas.microsoft.com/office/powerpoint/2010/main" val="1665316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88570E82-8EF4-4E0A-AAF4-E8C497C5D0D9}"/>
              </a:ext>
            </a:extLst>
          </p:cNvPr>
          <p:cNvSpPr>
            <a:spLocks noGrp="1" noChangeArrowheads="1"/>
          </p:cNvSpPr>
          <p:nvPr>
            <p:ph type="title"/>
          </p:nvPr>
        </p:nvSpPr>
        <p:spPr/>
        <p:txBody>
          <a:bodyPr/>
          <a:lstStyle/>
          <a:p>
            <a:r>
              <a:rPr lang="en-US" altLang="en-US" sz="2800" dirty="0"/>
              <a:t>Epidemiology, Equity, Economics, Evolution, and Enlightenment</a:t>
            </a:r>
          </a:p>
        </p:txBody>
      </p:sp>
      <p:sp>
        <p:nvSpPr>
          <p:cNvPr id="3" name="Content Placeholder 2">
            <a:extLst>
              <a:ext uri="{FF2B5EF4-FFF2-40B4-BE49-F238E27FC236}">
                <a16:creationId xmlns:a16="http://schemas.microsoft.com/office/drawing/2014/main" id="{F397C679-20B6-405A-8567-542DA60F8A23}"/>
              </a:ext>
            </a:extLst>
          </p:cNvPr>
          <p:cNvSpPr>
            <a:spLocks noGrp="1"/>
          </p:cNvSpPr>
          <p:nvPr>
            <p:ph idx="1"/>
          </p:nvPr>
        </p:nvSpPr>
        <p:spPr>
          <a:xfrm>
            <a:off x="628650" y="1820862"/>
            <a:ext cx="7886700" cy="4351338"/>
          </a:xfrm>
        </p:spPr>
        <p:txBody>
          <a:bodyPr>
            <a:normAutofit fontScale="92500" lnSpcReduction="10000"/>
          </a:bodyPr>
          <a:lstStyle/>
          <a:p>
            <a:pPr>
              <a:lnSpc>
                <a:spcPct val="120000"/>
              </a:lnSpc>
              <a:defRPr/>
            </a:pPr>
            <a:r>
              <a:rPr lang="en-US" sz="2200" dirty="0"/>
              <a:t>Epidemiology – for understanding and improving health of all people </a:t>
            </a:r>
          </a:p>
          <a:p>
            <a:pPr>
              <a:lnSpc>
                <a:spcPct val="120000"/>
              </a:lnSpc>
              <a:defRPr/>
            </a:pPr>
            <a:r>
              <a:rPr lang="en-US" sz="2200" dirty="0"/>
              <a:t>Equity – equity / social justice reflects the distribution of power</a:t>
            </a:r>
          </a:p>
          <a:p>
            <a:pPr>
              <a:lnSpc>
                <a:spcPct val="120000"/>
              </a:lnSpc>
              <a:defRPr/>
            </a:pPr>
            <a:r>
              <a:rPr lang="en-US" sz="2200" dirty="0"/>
              <a:t>Economics – economic resources are fundamental to public health, and their distribution depends on social forces</a:t>
            </a:r>
          </a:p>
          <a:p>
            <a:pPr>
              <a:lnSpc>
                <a:spcPct val="120000"/>
              </a:lnSpc>
              <a:defRPr/>
            </a:pPr>
            <a:r>
              <a:rPr lang="en-US" sz="2200" dirty="0"/>
              <a:t>Evolution – fundamentally, we and our societies are expressions of biology, evolving through time as an emergent phenomenon</a:t>
            </a:r>
          </a:p>
          <a:p>
            <a:pPr>
              <a:lnSpc>
                <a:spcPct val="120000"/>
              </a:lnSpc>
              <a:defRPr/>
            </a:pPr>
            <a:r>
              <a:rPr lang="en-US" sz="2200" dirty="0"/>
              <a:t>Enlightenment – broader and deeper understanding of our nature and our environment may help humanity manage our collective lives better, advancing public health in the present and future</a:t>
            </a:r>
          </a:p>
          <a:p>
            <a:pPr marL="0" indent="0">
              <a:lnSpc>
                <a:spcPct val="120000"/>
              </a:lnSpc>
              <a:spcBef>
                <a:spcPts val="1600"/>
              </a:spcBef>
              <a:buNone/>
              <a:defRPr/>
            </a:pPr>
            <a:r>
              <a:rPr lang="en-US" sz="1700" dirty="0"/>
              <a:t>From Social Epidemiology Seminar, UNC Dept of Epidemiology, Aug. 24, 2016</a:t>
            </a:r>
            <a:br>
              <a:rPr lang="en-US" sz="1700" dirty="0"/>
            </a:br>
            <a:r>
              <a:rPr lang="en-US" sz="1700" dirty="0"/>
              <a:t>(See notes page for links to slides and audio.)</a:t>
            </a:r>
          </a:p>
          <a:p>
            <a:pPr marL="0" indent="0">
              <a:lnSpc>
                <a:spcPct val="120000"/>
              </a:lnSpc>
              <a:buNone/>
              <a:defRPr/>
            </a:pPr>
            <a:endParaRPr lang="en-US" dirty="0"/>
          </a:p>
        </p:txBody>
      </p:sp>
      <p:sp>
        <p:nvSpPr>
          <p:cNvPr id="2" name="Slide Number Placeholder 1">
            <a:extLst>
              <a:ext uri="{FF2B5EF4-FFF2-40B4-BE49-F238E27FC236}">
                <a16:creationId xmlns:a16="http://schemas.microsoft.com/office/drawing/2014/main" id="{F18D5604-82AB-497F-953D-741394DB5D5F}"/>
              </a:ext>
            </a:extLst>
          </p:cNvPr>
          <p:cNvSpPr>
            <a:spLocks noGrp="1"/>
          </p:cNvSpPr>
          <p:nvPr>
            <p:ph type="sldNum" sz="quarter" idx="12"/>
          </p:nvPr>
        </p:nvSpPr>
        <p:spPr/>
        <p:txBody>
          <a:bodyPr/>
          <a:lstStyle/>
          <a:p>
            <a:pPr>
              <a:defRPr/>
            </a:pPr>
            <a:fld id="{A5FDEF12-F04C-4F64-B3D3-BA25FF3E21B4}" type="slidenum">
              <a:rPr lang="en-US" altLang="en-US" smtClean="0"/>
              <a:pPr>
                <a:defRPr/>
              </a:pPr>
              <a:t>13</a:t>
            </a:fld>
            <a:endParaRPr lang="en-US" altLang="en-US"/>
          </a:p>
        </p:txBody>
      </p:sp>
    </p:spTree>
    <p:extLst>
      <p:ext uri="{BB962C8B-B14F-4D97-AF65-F5344CB8AC3E}">
        <p14:creationId xmlns:p14="http://schemas.microsoft.com/office/powerpoint/2010/main" val="1316130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We are systems within systems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838200" y="1900237"/>
            <a:ext cx="7219950" cy="4576763"/>
          </a:xfrm>
        </p:spPr>
        <p:txBody>
          <a:bodyPr>
            <a:normAutofit/>
          </a:bodyPr>
          <a:lstStyle/>
          <a:p>
            <a:pPr marL="457200" indent="-457200" fontAlgn="base">
              <a:lnSpc>
                <a:spcPct val="100000"/>
              </a:lnSpc>
              <a:buFont typeface="+mj-lt"/>
              <a:buAutoNum type="arabicPeriod"/>
            </a:pPr>
            <a:r>
              <a:rPr lang="en-US" sz="2400" dirty="0"/>
              <a:t>Complexity: Life is an “emergent phenomenon” that arises from the actions of innumerable agents – organizations, individuals, neurons, macromolecules, etc. (Examples of emergent phenomena are at</a:t>
            </a:r>
            <a:r>
              <a:rPr lang="en-US" sz="2400" u="sng" dirty="0">
                <a:hlinkClick r:id="rId3"/>
              </a:rPr>
              <a:t> http://www.evolutionofcomputing.org/Multicellular/Emergence.html</a:t>
            </a:r>
            <a:r>
              <a:rPr lang="en-US" sz="2400" dirty="0"/>
              <a:t> ).</a:t>
            </a:r>
          </a:p>
        </p:txBody>
      </p:sp>
    </p:spTree>
    <p:extLst>
      <p:ext uri="{BB962C8B-B14F-4D97-AF65-F5344CB8AC3E}">
        <p14:creationId xmlns:p14="http://schemas.microsoft.com/office/powerpoint/2010/main" val="296859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We have evolved to cope with complexity</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824037"/>
            <a:ext cx="7886700" cy="4576763"/>
          </a:xfrm>
        </p:spPr>
        <p:txBody>
          <a:bodyPr>
            <a:normAutofit/>
          </a:bodyPr>
          <a:lstStyle/>
          <a:p>
            <a:pPr marL="457200" indent="-457200" fontAlgn="base">
              <a:lnSpc>
                <a:spcPct val="100000"/>
              </a:lnSpc>
              <a:buFont typeface="+mj-lt"/>
              <a:buAutoNum type="arabicPeriod" startAt="2"/>
            </a:pPr>
            <a:r>
              <a:rPr lang="en-US" sz="2400" dirty="0"/>
              <a:t>In attempting to cope with the complexity of life, we (humans and other animals that employ reasoning) create simplified representations for our perceptions, reasoning, and understanding, and simplified maxims to live by (“significant results”, “evidence-based”, “treat thy neighbor as one would be treated”, etc.). Such reductionism has been extremely effective in successfully navigating the challenges of living and interacting, enabling species to flourish – and also occasioning major problems where important elements of a situation are overlooked.</a:t>
            </a:r>
          </a:p>
        </p:txBody>
      </p:sp>
    </p:spTree>
    <p:extLst>
      <p:ext uri="{BB962C8B-B14F-4D97-AF65-F5344CB8AC3E}">
        <p14:creationId xmlns:p14="http://schemas.microsoft.com/office/powerpoint/2010/main" val="1244104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But that entails being selective, simplifying, and probably oversimplifying</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900237"/>
            <a:ext cx="7886700" cy="4576763"/>
          </a:xfrm>
        </p:spPr>
        <p:txBody>
          <a:bodyPr>
            <a:normAutofit/>
          </a:bodyPr>
          <a:lstStyle/>
          <a:p>
            <a:pPr marL="457200" indent="-457200" fontAlgn="base">
              <a:lnSpc>
                <a:spcPct val="100000"/>
              </a:lnSpc>
              <a:buFont typeface="+mj-lt"/>
              <a:buAutoNum type="arabicPeriod" startAt="3"/>
            </a:pPr>
            <a:r>
              <a:rPr lang="en-US" sz="2400" dirty="0"/>
              <a:t>Simplifications – models – are evaluated and declared useful, effective, accurate, etc., based on what we regard as important though inevitably incomplete criteria. For obvious practical reasons, the criteria must be observable (“measurable objectives”), relatively near-term, not too subtle, and “relevant” to what we regard as important. For example, we will declare a teaching innovation to be effective if it appears to improve student performance on examinations. If it also hastens the onset of dementia by two decades, we cannot know that.</a:t>
            </a:r>
          </a:p>
        </p:txBody>
      </p:sp>
    </p:spTree>
    <p:extLst>
      <p:ext uri="{BB962C8B-B14F-4D97-AF65-F5344CB8AC3E}">
        <p14:creationId xmlns:p14="http://schemas.microsoft.com/office/powerpoint/2010/main" val="3695511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Science is also a system within systems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524000"/>
            <a:ext cx="7886700" cy="4576763"/>
          </a:xfrm>
        </p:spPr>
        <p:txBody>
          <a:bodyPr>
            <a:noAutofit/>
          </a:bodyPr>
          <a:lstStyle/>
          <a:p>
            <a:pPr marL="457200" indent="-457200" fontAlgn="base">
              <a:lnSpc>
                <a:spcPct val="100000"/>
              </a:lnSpc>
              <a:buFont typeface="+mj-lt"/>
              <a:buAutoNum type="arabicPeriod" startAt="4"/>
            </a:pPr>
            <a:r>
              <a:rPr lang="en-US" sz="2400" dirty="0"/>
              <a:t>Scientific research is a broad conversation in which different investigator communities explore, present, critique, debate, persuade (or not) others until some kind of consensus is reached, possibly to be upset when a new discovery is accepted. The process of science involves persuading peers and gatekeepers that one has an idea worth pursuing (and being funded), publishable (because editors and reviewers think it’s worthy), and accurate (because serious criticisms do not arise). How else could the search for truth work? There are no available authorities except humans. Some regard God as the ultimate authority, but in any case humans are the channels for God's communications and enforcement.</a:t>
            </a:r>
          </a:p>
        </p:txBody>
      </p:sp>
    </p:spTree>
    <p:extLst>
      <p:ext uri="{BB962C8B-B14F-4D97-AF65-F5344CB8AC3E}">
        <p14:creationId xmlns:p14="http://schemas.microsoft.com/office/powerpoint/2010/main" val="272062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Right choices are elusive</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533400" y="1447800"/>
            <a:ext cx="8058150" cy="4351338"/>
          </a:xfrm>
        </p:spPr>
        <p:txBody>
          <a:bodyPr>
            <a:noAutofit/>
          </a:bodyPr>
          <a:lstStyle/>
          <a:p>
            <a:pPr marL="457200" indent="-457200" fontAlgn="base">
              <a:lnSpc>
                <a:spcPct val="100000"/>
              </a:lnSpc>
              <a:buFont typeface="+mj-lt"/>
              <a:buAutoNum type="arabicPeriod" startAt="5"/>
            </a:pPr>
            <a:r>
              <a:rPr lang="en-US" sz="2400" dirty="0"/>
              <a:t>In addition, most actions have multiple effects - some “good” and others “bad”, some in the present and others only later on, some local and others distant. Because of diversity, a given phenomenon affects different people differently – “one size fits all” never completely applies. So actions affect some individuals and groups in one way and other individuals and groups in other ways. Thus, most important policy questions do not have “right” answers, but rather answers that are “right” for some and “wrong” for others (e.g., should we tax gasoline to bring its price back to $3/gallon?). There must always be trade-offs, typically without knowing the full accounting, and not on an abstract scale but in relation to different people's interests.</a:t>
            </a:r>
          </a:p>
        </p:txBody>
      </p:sp>
    </p:spTree>
    <p:extLst>
      <p:ext uri="{BB962C8B-B14F-4D97-AF65-F5344CB8AC3E}">
        <p14:creationId xmlns:p14="http://schemas.microsoft.com/office/powerpoint/2010/main" val="2602140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But people see things their own way, anyway</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524000"/>
            <a:ext cx="5543550" cy="4351338"/>
          </a:xfrm>
        </p:spPr>
        <p:txBody>
          <a:bodyPr>
            <a:normAutofit/>
          </a:bodyPr>
          <a:lstStyle/>
          <a:p>
            <a:pPr marL="457200" indent="-457200" fontAlgn="base">
              <a:lnSpc>
                <a:spcPct val="100000"/>
              </a:lnSpc>
              <a:buFont typeface="+mj-lt"/>
              <a:buAutoNum type="arabicPeriod" startAt="6"/>
            </a:pPr>
            <a:r>
              <a:rPr lang="en-US" sz="2400" dirty="0"/>
              <a:t>In a sense, it doesn’t matter that there may not be right answers, because there would be no way to recognize them even if there are, and people would not believe them unless they regarded the likely results as visibly favorable for their interests. The policies that actually emerge and are implemented will be the outcome of a competition (and cooperation) among the various agents.</a:t>
            </a:r>
          </a:p>
        </p:txBody>
      </p:sp>
      <p:pic>
        <p:nvPicPr>
          <p:cNvPr id="4" name="Picture 2">
            <a:extLst>
              <a:ext uri="{FF2B5EF4-FFF2-40B4-BE49-F238E27FC236}">
                <a16:creationId xmlns:a16="http://schemas.microsoft.com/office/drawing/2014/main" id="{278B5BD6-3169-47E5-9287-D70998669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696" y="1676400"/>
            <a:ext cx="283003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54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UNC conferences/webcasts</a:t>
            </a:r>
          </a:p>
        </p:txBody>
      </p:sp>
      <p:sp>
        <p:nvSpPr>
          <p:cNvPr id="3" name="Content Placeholder 2"/>
          <p:cNvSpPr>
            <a:spLocks noGrp="1"/>
          </p:cNvSpPr>
          <p:nvPr>
            <p:ph idx="1"/>
          </p:nvPr>
        </p:nvSpPr>
        <p:spPr>
          <a:xfrm>
            <a:off x="628650" y="1690689"/>
            <a:ext cx="7886700" cy="4405311"/>
          </a:xfrm>
        </p:spPr>
        <p:txBody>
          <a:bodyPr>
            <a:normAutofit fontScale="92500" lnSpcReduction="10000"/>
          </a:bodyPr>
          <a:lstStyle/>
          <a:p>
            <a:pPr marL="0" indent="0">
              <a:lnSpc>
                <a:spcPct val="100000"/>
              </a:lnSpc>
              <a:spcAft>
                <a:spcPts val="900"/>
              </a:spcAft>
              <a:buNone/>
            </a:pPr>
            <a:r>
              <a:rPr lang="en-US" sz="2800" b="1" dirty="0">
                <a:solidFill>
                  <a:srgbClr val="7030A0"/>
                </a:solidFill>
              </a:rPr>
              <a:t>Broadcast Sept 29th</a:t>
            </a:r>
            <a:r>
              <a:rPr lang="en-US" sz="2800" dirty="0"/>
              <a:t>: </a:t>
            </a:r>
            <a:r>
              <a:rPr lang="en-US" sz="2800" i="1" dirty="0"/>
              <a:t>The Courage to Lead: Scholar-Activism and Health Equity in Turbulent Times</a:t>
            </a:r>
            <a:r>
              <a:rPr lang="en-US" sz="2800" dirty="0"/>
              <a:t>, 23</a:t>
            </a:r>
            <a:r>
              <a:rPr lang="en-US" sz="2800" baseline="30000" dirty="0"/>
              <a:t>rd</a:t>
            </a:r>
            <a:r>
              <a:rPr lang="en-US" sz="2800" dirty="0"/>
              <a:t> National Health Equity Research Webcast. Online at </a:t>
            </a:r>
            <a:r>
              <a:rPr lang="en-US" sz="2800" dirty="0">
                <a:solidFill>
                  <a:srgbClr val="0070C0"/>
                </a:solidFill>
              </a:rPr>
              <a:t>http://go.unc.edu/nherw</a:t>
            </a:r>
            <a:endParaRPr lang="en-US" sz="2800" dirty="0"/>
          </a:p>
          <a:p>
            <a:pPr>
              <a:lnSpc>
                <a:spcPct val="110000"/>
              </a:lnSpc>
              <a:spcBef>
                <a:spcPts val="0"/>
              </a:spcBef>
            </a:pPr>
            <a:r>
              <a:rPr lang="en-US" sz="2800" dirty="0"/>
              <a:t>Andrew Curley, Paul Cuadros, Camara Jones</a:t>
            </a:r>
            <a:br>
              <a:rPr lang="en-US" sz="2800" dirty="0"/>
            </a:br>
            <a:r>
              <a:rPr lang="en-US" sz="2800" dirty="0"/>
              <a:t>Moderator: Wizdom Powell</a:t>
            </a:r>
          </a:p>
          <a:p>
            <a:pPr marL="0" indent="0">
              <a:spcBef>
                <a:spcPts val="1200"/>
              </a:spcBef>
              <a:buNone/>
            </a:pPr>
            <a:r>
              <a:rPr lang="en-US" sz="2800" b="1" dirty="0">
                <a:solidFill>
                  <a:srgbClr val="7030A0"/>
                </a:solidFill>
              </a:rPr>
              <a:t>Coming Feb 23</a:t>
            </a:r>
            <a:r>
              <a:rPr lang="en-US" sz="2800" dirty="0"/>
              <a:t>: </a:t>
            </a:r>
            <a:r>
              <a:rPr lang="en-US" sz="2800" i="1" dirty="0"/>
              <a:t>Reclaiming the Narrative</a:t>
            </a:r>
            <a:r>
              <a:rPr lang="en-US" sz="2800" dirty="0"/>
              <a:t>, 39th Annual Minority Health Conference with interactive webcast of keynote lecture. </a:t>
            </a:r>
            <a:r>
              <a:rPr lang="en-US" sz="2800" dirty="0">
                <a:hlinkClick r:id="rId3"/>
              </a:rPr>
              <a:t>http://go.unc.edu/mhc</a:t>
            </a:r>
            <a:r>
              <a:rPr lang="en-US" sz="2800" dirty="0"/>
              <a:t> </a:t>
            </a:r>
            <a:br>
              <a:rPr lang="en-US" sz="2800" dirty="0"/>
            </a:br>
            <a:r>
              <a:rPr lang="en-US" sz="2800" dirty="0"/>
              <a:t>(also has links to 2017 recordings)</a:t>
            </a:r>
          </a:p>
          <a:p>
            <a:pPr marL="0" indent="0">
              <a:spcBef>
                <a:spcPts val="1600"/>
              </a:spcBef>
              <a:buNone/>
            </a:pPr>
            <a:r>
              <a:rPr lang="en-US" sz="2400" dirty="0"/>
              <a:t>More past webcasts at </a:t>
            </a:r>
            <a:r>
              <a:rPr lang="en-US" sz="2400" dirty="0">
                <a:hlinkClick r:id="rId4"/>
              </a:rPr>
              <a:t>www.minority.unc.edu/resources/webcasts/</a:t>
            </a:r>
            <a:endParaRPr lang="en-US" sz="2400" dirty="0"/>
          </a:p>
        </p:txBody>
      </p:sp>
    </p:spTree>
    <p:extLst>
      <p:ext uri="{BB962C8B-B14F-4D97-AF65-F5344CB8AC3E}">
        <p14:creationId xmlns:p14="http://schemas.microsoft.com/office/powerpoint/2010/main" val="2149477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We are not as rational or “evidence-based” as we think</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457200" indent="-457200" fontAlgn="base">
              <a:lnSpc>
                <a:spcPct val="100000"/>
              </a:lnSpc>
              <a:buFont typeface="+mj-lt"/>
              <a:buAutoNum type="arabicPeriod" startAt="7"/>
            </a:pPr>
            <a:r>
              <a:rPr lang="en-US" sz="2400" dirty="0"/>
              <a:t>Humans for the most part advocate and pursue what we regard (including unconsciousness influences) as in our interests (I’m using broad definitions of "regard" and “interests”). And that pursuit affects our very perceptions (partly via what we pay attention to), judgment, and what we devote our energies to.</a:t>
            </a:r>
            <a:br>
              <a:rPr lang="en-US" dirty="0"/>
            </a:br>
            <a:endParaRPr lang="en-US" dirty="0"/>
          </a:p>
        </p:txBody>
      </p:sp>
      <p:pic>
        <p:nvPicPr>
          <p:cNvPr id="4" name="Picture 3">
            <a:extLst>
              <a:ext uri="{FF2B5EF4-FFF2-40B4-BE49-F238E27FC236}">
                <a16:creationId xmlns:a16="http://schemas.microsoft.com/office/drawing/2014/main" id="{A7DDC40A-0E8F-4346-A840-195779563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95" t="14689" r="10511" b="26701"/>
          <a:stretch/>
        </p:blipFill>
        <p:spPr bwMode="auto">
          <a:xfrm>
            <a:off x="2971800" y="4343400"/>
            <a:ext cx="34747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141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Implications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0" indent="0" fontAlgn="base">
              <a:lnSpc>
                <a:spcPct val="100000"/>
              </a:lnSpc>
              <a:buNone/>
            </a:pPr>
            <a:r>
              <a:rPr lang="en-US" sz="2400" dirty="0"/>
              <a:t>If society is emergent behavior, we need better agents – intelligent, cooperative, rested, content!</a:t>
            </a:r>
          </a:p>
          <a:p>
            <a:pPr marL="0" indent="0" fontAlgn="base">
              <a:lnSpc>
                <a:spcPct val="100000"/>
              </a:lnSpc>
              <a:buNone/>
            </a:pPr>
            <a:r>
              <a:rPr lang="en-US" sz="2400" dirty="0"/>
              <a:t>Discontent causes friction and is contagious.</a:t>
            </a:r>
          </a:p>
          <a:p>
            <a:pPr marL="0" indent="0" fontAlgn="base">
              <a:lnSpc>
                <a:spcPct val="100000"/>
              </a:lnSpc>
              <a:buNone/>
            </a:pPr>
            <a:r>
              <a:rPr lang="en-US" sz="2400" dirty="0"/>
              <a:t>Question: Does an emphasis on disparities / equality, rather than overall public health, generate friction and resistance?</a:t>
            </a:r>
          </a:p>
        </p:txBody>
      </p:sp>
      <p:pic>
        <p:nvPicPr>
          <p:cNvPr id="4" name="Picture 2">
            <a:extLst>
              <a:ext uri="{FF2B5EF4-FFF2-40B4-BE49-F238E27FC236}">
                <a16:creationId xmlns:a16="http://schemas.microsoft.com/office/drawing/2014/main" id="{C1085D4D-78BB-4965-94B8-162888B869C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24200" y="41910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3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normAutofit/>
          </a:bodyPr>
          <a:lstStyle/>
          <a:p>
            <a:r>
              <a:rPr lang="en-US" altLang="en-US" dirty="0"/>
              <a:t>Observing society through the media and daily interactions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0" indent="0">
              <a:buNone/>
              <a:defRPr/>
            </a:pPr>
            <a:r>
              <a:rPr lang="en-US" sz="2800" dirty="0"/>
              <a:t>Random examples of behavior and public health</a:t>
            </a:r>
          </a:p>
          <a:p>
            <a:pPr>
              <a:defRPr/>
            </a:pPr>
            <a:r>
              <a:rPr lang="en-US" sz="2800" dirty="0"/>
              <a:t>Cooperativeness, helpfulness vs corruption, anger, etc.</a:t>
            </a:r>
          </a:p>
          <a:p>
            <a:pPr>
              <a:defRPr/>
            </a:pPr>
            <a:r>
              <a:rPr lang="en-US" sz="2800" dirty="0"/>
              <a:t>Rationality, irrationality</a:t>
            </a:r>
          </a:p>
          <a:p>
            <a:pPr>
              <a:defRPr/>
            </a:pPr>
            <a:r>
              <a:rPr lang="en-US" sz="2800" dirty="0"/>
              <a:t>Religion</a:t>
            </a:r>
          </a:p>
          <a:p>
            <a:pPr>
              <a:defRPr/>
            </a:pPr>
            <a:r>
              <a:rPr lang="en-US" sz="2800" dirty="0"/>
              <a:t>Houston volunteers</a:t>
            </a:r>
          </a:p>
          <a:p>
            <a:pPr>
              <a:defRPr/>
            </a:pPr>
            <a:r>
              <a:rPr lang="en-US" sz="2800" dirty="0"/>
              <a:t>Flood insurance</a:t>
            </a:r>
          </a:p>
          <a:p>
            <a:pPr>
              <a:defRPr/>
            </a:pPr>
            <a:r>
              <a:rPr lang="en-US" sz="2800" dirty="0"/>
              <a:t>Muncie, IA – opioid use</a:t>
            </a:r>
          </a:p>
        </p:txBody>
      </p:sp>
    </p:spTree>
    <p:extLst>
      <p:ext uri="{BB962C8B-B14F-4D97-AF65-F5344CB8AC3E}">
        <p14:creationId xmlns:p14="http://schemas.microsoft.com/office/powerpoint/2010/main" val="1404533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10D4320-BC39-46C7-9E16-1B7B91E94E18}"/>
              </a:ext>
            </a:extLst>
          </p:cNvPr>
          <p:cNvSpPr>
            <a:spLocks noGrp="1" noChangeArrowheads="1"/>
          </p:cNvSpPr>
          <p:nvPr>
            <p:ph type="title"/>
          </p:nvPr>
        </p:nvSpPr>
        <p:spPr/>
        <p:txBody>
          <a:bodyPr/>
          <a:lstStyle/>
          <a:p>
            <a:r>
              <a:rPr lang="en-US" altLang="en-US"/>
              <a:t>Grumpiness and lack of sleep</a:t>
            </a:r>
          </a:p>
        </p:txBody>
      </p:sp>
      <p:sp>
        <p:nvSpPr>
          <p:cNvPr id="29699" name="Content Placeholder 2">
            <a:extLst>
              <a:ext uri="{FF2B5EF4-FFF2-40B4-BE49-F238E27FC236}">
                <a16:creationId xmlns:a16="http://schemas.microsoft.com/office/drawing/2014/main" id="{1572CD9F-02CF-4512-B3E8-0FCB7FD8A3D0}"/>
              </a:ext>
            </a:extLst>
          </p:cNvPr>
          <p:cNvSpPr>
            <a:spLocks noGrp="1" noChangeArrowheads="1"/>
          </p:cNvSpPr>
          <p:nvPr>
            <p:ph idx="1"/>
          </p:nvPr>
        </p:nvSpPr>
        <p:spPr/>
        <p:txBody>
          <a:bodyPr>
            <a:normAutofit/>
          </a:bodyPr>
          <a:lstStyle/>
          <a:p>
            <a:pPr marL="0" indent="0">
              <a:buNone/>
            </a:pPr>
            <a:r>
              <a:rPr lang="en-US" altLang="en-US" sz="2800" dirty="0"/>
              <a:t>“When people have slept less, it’s a little like looking at the world through dark glasses,” said</a:t>
            </a:r>
            <a:r>
              <a:rPr lang="en-US" altLang="en-US" sz="2800" dirty="0">
                <a:hlinkClick r:id="rId3"/>
              </a:rPr>
              <a:t> </a:t>
            </a:r>
            <a:r>
              <a:rPr lang="en-US" altLang="en-US" sz="2800" u="sng" dirty="0">
                <a:hlinkClick r:id="rId3"/>
              </a:rPr>
              <a:t>Janice </a:t>
            </a:r>
            <a:r>
              <a:rPr lang="en-US" altLang="en-US" sz="2800" u="sng" dirty="0" err="1">
                <a:hlinkClick r:id="rId3"/>
              </a:rPr>
              <a:t>Kiecolt</a:t>
            </a:r>
            <a:r>
              <a:rPr lang="en-US" altLang="en-US" sz="2800" u="sng" dirty="0">
                <a:hlinkClick r:id="rId3"/>
              </a:rPr>
              <a:t>-Glaser</a:t>
            </a:r>
            <a:r>
              <a:rPr lang="en-US" altLang="en-US" sz="2800" dirty="0"/>
              <a:t>, a longtime relationship scientist and director of the Ohio State Institute for Behavioral Medicine Research. “Their moods are poorer. We’re grumpier. Lack of sleep hurts the relationship.”</a:t>
            </a:r>
            <a:br>
              <a:rPr lang="en-US" altLang="en-US" dirty="0"/>
            </a:br>
            <a:endParaRPr lang="en-US" altLang="en-US" dirty="0"/>
          </a:p>
          <a:p>
            <a:pPr marL="0" indent="0">
              <a:buNone/>
            </a:pPr>
            <a:r>
              <a:rPr lang="en-US" altLang="en-US" sz="2000" dirty="0"/>
              <a:t>Quoted from “Relationship Problems? Try Getting More Sleep”, </a:t>
            </a:r>
          </a:p>
          <a:p>
            <a:pPr marL="0" indent="0">
              <a:buNone/>
            </a:pPr>
            <a:r>
              <a:rPr lang="en-US" altLang="en-US" sz="2000" dirty="0"/>
              <a:t>Tara Parker-Pope, </a:t>
            </a:r>
            <a:r>
              <a:rPr lang="en-US" altLang="en-US" sz="2000" i="1" dirty="0"/>
              <a:t>NY Times</a:t>
            </a:r>
            <a:r>
              <a:rPr lang="en-US" altLang="en-US" sz="2000" dirty="0"/>
              <a:t>, Sept. 4, 2017 </a:t>
            </a:r>
          </a:p>
          <a:p>
            <a:pPr marL="0" indent="0">
              <a:buNone/>
            </a:pPr>
            <a:r>
              <a:rPr lang="en-US" altLang="en-US" sz="1600" dirty="0"/>
              <a:t>https://www.nytimes.com/2017/09/04/well/family/relationship-problems-try-getting-more-sleep.html</a:t>
            </a:r>
            <a:br>
              <a:rPr lang="en-US" altLang="en-US" sz="1600" dirty="0"/>
            </a:br>
            <a:endParaRPr lang="en-US" altLang="en-US" sz="1600" dirty="0"/>
          </a:p>
        </p:txBody>
      </p:sp>
    </p:spTree>
    <p:extLst>
      <p:ext uri="{BB962C8B-B14F-4D97-AF65-F5344CB8AC3E}">
        <p14:creationId xmlns:p14="http://schemas.microsoft.com/office/powerpoint/2010/main" val="4167070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DC4EF5D-5BAC-4233-8DE9-8BC9E134E6AF}"/>
              </a:ext>
            </a:extLst>
          </p:cNvPr>
          <p:cNvSpPr>
            <a:spLocks noGrp="1" noChangeArrowheads="1"/>
          </p:cNvSpPr>
          <p:nvPr>
            <p:ph type="title"/>
          </p:nvPr>
        </p:nvSpPr>
        <p:spPr/>
        <p:txBody>
          <a:bodyPr/>
          <a:lstStyle/>
          <a:p>
            <a:r>
              <a:rPr lang="en-US" altLang="en-US"/>
              <a:t>Grumpiness and lack of sleep</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p:txBody>
          <a:bodyPr/>
          <a:lstStyle/>
          <a:p>
            <a:pPr>
              <a:defRPr/>
            </a:pPr>
            <a:r>
              <a:rPr lang="en-US" sz="2400" dirty="0"/>
              <a:t>Couples’ shorter sleep duration related to higher stimulated cytokine production after marital conflict.</a:t>
            </a:r>
          </a:p>
          <a:p>
            <a:pPr>
              <a:spcBef>
                <a:spcPts val="1600"/>
              </a:spcBef>
              <a:defRPr/>
            </a:pPr>
            <a:r>
              <a:rPr lang="en-US" sz="2400" dirty="0"/>
              <a:t>People who slept less behaved more negatively and less positively only when their partner had also slept less.</a:t>
            </a:r>
          </a:p>
          <a:p>
            <a:pPr>
              <a:spcBef>
                <a:spcPts val="1600"/>
              </a:spcBef>
              <a:defRPr/>
            </a:pPr>
            <a:r>
              <a:rPr lang="en-US" sz="2400" dirty="0"/>
              <a:t>One’s own and one’s partner’s use of emotion regulation strategies during conflict buffered short-sleep-related inflammatory reactivity.</a:t>
            </a:r>
          </a:p>
          <a:p>
            <a:pPr marL="0" indent="0" algn="r">
              <a:spcBef>
                <a:spcPts val="2000"/>
              </a:spcBef>
              <a:buFont typeface="Wingdings" panose="05000000000000000000" pitchFamily="2" charset="2"/>
              <a:buNone/>
              <a:defRPr/>
            </a:pPr>
            <a:r>
              <a:rPr lang="en-US" sz="1600" dirty="0"/>
              <a:t>Stephanie J. Wilson, </a:t>
            </a:r>
            <a:r>
              <a:rPr lang="en-US" sz="1600" i="1" dirty="0"/>
              <a:t>et al</a:t>
            </a:r>
            <a:r>
              <a:rPr lang="en-US" sz="1600" dirty="0"/>
              <a:t>. Shortened sleep fuels inflammatory responses to marital conflict: Emotion regulation matters. </a:t>
            </a:r>
            <a:r>
              <a:rPr lang="en-US" sz="1600" i="1" dirty="0" err="1"/>
              <a:t>Psychoneuroendocrinology</a:t>
            </a:r>
            <a:r>
              <a:rPr lang="en-US" sz="1600" i="1" dirty="0"/>
              <a:t>.</a:t>
            </a:r>
            <a:r>
              <a:rPr lang="en-US" sz="1600" dirty="0"/>
              <a:t> May 2017; 79: 74-83</a:t>
            </a:r>
          </a:p>
          <a:p>
            <a:pPr marL="0" indent="0" algn="r">
              <a:spcBef>
                <a:spcPts val="0"/>
              </a:spcBef>
              <a:buFont typeface="Wingdings" panose="05000000000000000000" pitchFamily="2" charset="2"/>
              <a:buNone/>
              <a:defRPr/>
            </a:pPr>
            <a:r>
              <a:rPr lang="en-US" sz="1600" dirty="0"/>
              <a:t>http://www.sciencedirect.com/science/article/pii/S0306453016305169</a:t>
            </a:r>
            <a:endParaRPr lang="en-US" altLang="en-US" sz="1600" dirty="0"/>
          </a:p>
        </p:txBody>
      </p:sp>
    </p:spTree>
    <p:extLst>
      <p:ext uri="{BB962C8B-B14F-4D97-AF65-F5344CB8AC3E}">
        <p14:creationId xmlns:p14="http://schemas.microsoft.com/office/powerpoint/2010/main" val="1311482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spcBef>
                <a:spcPts val="1800"/>
              </a:spcBef>
            </a:pPr>
            <a:r>
              <a:rPr lang="en-US" sz="3600" dirty="0"/>
              <a:t>III. Transcendental Meditation – worth a look</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23563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ABA08DC-03BB-4480-A8C5-222B8E6F86AC}"/>
              </a:ext>
            </a:extLst>
          </p:cNvPr>
          <p:cNvSpPr>
            <a:spLocks noGrp="1" noChangeArrowheads="1"/>
          </p:cNvSpPr>
          <p:nvPr>
            <p:ph type="title"/>
          </p:nvPr>
        </p:nvSpPr>
        <p:spPr/>
        <p:txBody>
          <a:bodyPr>
            <a:normAutofit/>
          </a:bodyPr>
          <a:lstStyle/>
          <a:p>
            <a:r>
              <a:rPr lang="en-US" sz="2800" dirty="0"/>
              <a:t>Tasha Daniels describes her experience of the Transcendental Meditation technique and how it helps her deal with stress</a:t>
            </a:r>
            <a:endParaRPr lang="en-US" altLang="en-US" sz="2800" dirty="0"/>
          </a:p>
        </p:txBody>
      </p:sp>
      <p:sp>
        <p:nvSpPr>
          <p:cNvPr id="61443" name="Rectangle 3">
            <a:extLst>
              <a:ext uri="{FF2B5EF4-FFF2-40B4-BE49-F238E27FC236}">
                <a16:creationId xmlns:a16="http://schemas.microsoft.com/office/drawing/2014/main" id="{CF008B00-DF3D-45E6-AAEA-C8738D4F1252}"/>
              </a:ext>
            </a:extLst>
          </p:cNvPr>
          <p:cNvSpPr>
            <a:spLocks noGrp="1" noChangeArrowheads="1"/>
          </p:cNvSpPr>
          <p:nvPr>
            <p:ph idx="1"/>
          </p:nvPr>
        </p:nvSpPr>
        <p:spPr>
          <a:xfrm>
            <a:off x="876300" y="1828800"/>
            <a:ext cx="7886700" cy="4351338"/>
          </a:xfrm>
        </p:spPr>
        <p:txBody>
          <a:bodyPr>
            <a:normAutofit/>
          </a:bodyPr>
          <a:lstStyle/>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r>
              <a:rPr lang="en-US" sz="2400" dirty="0"/>
              <a:t>                                                                         (click photo for video)</a:t>
            </a:r>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r>
              <a:rPr lang="en-US" sz="2400" dirty="0"/>
              <a:t>"Things still happen and don't go as perfectly as I wish they would, it's just the way I respond to it is different. I can be calmer and react to [stress] in a better way."</a:t>
            </a:r>
          </a:p>
        </p:txBody>
      </p:sp>
      <p:sp>
        <p:nvSpPr>
          <p:cNvPr id="2" name="Slide Number Placeholder 1">
            <a:extLst>
              <a:ext uri="{FF2B5EF4-FFF2-40B4-BE49-F238E27FC236}">
                <a16:creationId xmlns:a16="http://schemas.microsoft.com/office/drawing/2014/main" id="{86CF7E29-8F37-4C03-9D93-644E21AF5F1D}"/>
              </a:ext>
            </a:extLst>
          </p:cNvPr>
          <p:cNvSpPr>
            <a:spLocks noGrp="1"/>
          </p:cNvSpPr>
          <p:nvPr>
            <p:ph type="sldNum" sz="quarter" idx="12"/>
          </p:nvPr>
        </p:nvSpPr>
        <p:spPr/>
        <p:txBody>
          <a:bodyPr/>
          <a:lstStyle/>
          <a:p>
            <a:pPr>
              <a:defRPr/>
            </a:pPr>
            <a:fld id="{A5FDEF12-F04C-4F64-B3D3-BA25FF3E21B4}" type="slidenum">
              <a:rPr lang="en-US" altLang="en-US" smtClean="0"/>
              <a:pPr>
                <a:defRPr/>
              </a:pPr>
              <a:t>26</a:t>
            </a:fld>
            <a:endParaRPr lang="en-US" altLang="en-US"/>
          </a:p>
        </p:txBody>
      </p:sp>
      <p:pic>
        <p:nvPicPr>
          <p:cNvPr id="4" name="Picture 3">
            <a:hlinkClick r:id="rId3"/>
          </p:cNvPr>
          <p:cNvPicPr>
            <a:picLocks noChangeAspect="1"/>
          </p:cNvPicPr>
          <p:nvPr/>
        </p:nvPicPr>
        <p:blipFill>
          <a:blip r:embed="rId4"/>
          <a:stretch>
            <a:fillRect/>
          </a:stretch>
        </p:blipFill>
        <p:spPr>
          <a:xfrm>
            <a:off x="3124200" y="2057400"/>
            <a:ext cx="2715424" cy="2419350"/>
          </a:xfrm>
          <a:prstGeom prst="rect">
            <a:avLst/>
          </a:prstGeom>
        </p:spPr>
      </p:pic>
    </p:spTree>
    <p:extLst>
      <p:ext uri="{BB962C8B-B14F-4D97-AF65-F5344CB8AC3E}">
        <p14:creationId xmlns:p14="http://schemas.microsoft.com/office/powerpoint/2010/main" val="584548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b="1" dirty="0"/>
              <a:t>Meditation in the Classroom – The Maharishi School, Fairfield IA</a:t>
            </a:r>
            <a:r>
              <a:rPr lang="en-US" sz="2200" b="1" dirty="0"/>
              <a:t>  (</a:t>
            </a:r>
            <a:r>
              <a:rPr lang="en-US" sz="2200" dirty="0"/>
              <a:t>Ken Chawkin, </a:t>
            </a:r>
            <a:r>
              <a:rPr lang="en-US" sz="2200" i="1" dirty="0"/>
              <a:t>The Edge</a:t>
            </a:r>
            <a:r>
              <a:rPr lang="en-US" sz="2200" dirty="0"/>
              <a:t>, Aug 1, 2004</a:t>
            </a:r>
            <a:r>
              <a:rPr lang="en-US" sz="2200" b="1" dirty="0"/>
              <a:t>)</a:t>
            </a:r>
            <a:endParaRPr lang="en-US" altLang="en-US" sz="2200" dirty="0"/>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27</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09600" y="1828801"/>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dirty="0"/>
              <a:t>Dr. Charles Matthews, chairman and former professor of science education at Florida State University: “The students … have the longest attention span of any I have seen in the 30 years of teaching and educational research in public and private schools.” </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200400"/>
            <a:ext cx="1745355" cy="1745355"/>
          </a:xfrm>
          <a:prstGeom prst="rect">
            <a:avLst/>
          </a:prstGeom>
        </p:spPr>
      </p:pic>
      <p:sp>
        <p:nvSpPr>
          <p:cNvPr id="7" name="TextBox 6"/>
          <p:cNvSpPr txBox="1"/>
          <p:nvPr/>
        </p:nvSpPr>
        <p:spPr>
          <a:xfrm>
            <a:off x="574675" y="5124271"/>
            <a:ext cx="7940675" cy="1323439"/>
          </a:xfrm>
          <a:prstGeom prst="rect">
            <a:avLst/>
          </a:prstGeom>
          <a:noFill/>
        </p:spPr>
        <p:txBody>
          <a:bodyPr wrap="square" rtlCol="0">
            <a:spAutoFit/>
          </a:bodyPr>
          <a:lstStyle/>
          <a:p>
            <a:r>
              <a:rPr lang="en-US" sz="2000" dirty="0"/>
              <a:t>Jill Olsen-</a:t>
            </a:r>
            <a:r>
              <a:rPr lang="en-US" sz="2000" dirty="0" err="1"/>
              <a:t>Virlee</a:t>
            </a:r>
            <a:r>
              <a:rPr lang="en-US" sz="2000" dirty="0"/>
              <a:t>, Iowa Teacher of the Year for 1996 from Marion, Iowa: “Your school was truly an inspiration. The inner peace, the concern for one another, the respect and thirst for wisdom and a holistic approach to children are awesome.”</a:t>
            </a:r>
            <a:endParaRPr lang="en-US" altLang="en-US" sz="2000" dirty="0"/>
          </a:p>
        </p:txBody>
      </p:sp>
      <p:sp>
        <p:nvSpPr>
          <p:cNvPr id="10"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85800" y="3447871"/>
            <a:ext cx="556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dirty="0"/>
              <a:t>Julia Herbert, </a:t>
            </a:r>
            <a:r>
              <a:rPr lang="en-US" dirty="0" err="1"/>
              <a:t>Ed.S</a:t>
            </a:r>
            <a:r>
              <a:rPr lang="en-US" dirty="0"/>
              <a:t>., reading consultant in the Washington, D.C., area schools: “… I have never felt such a calm and silent atmosphere in a school of bright, lively, alert children…” </a:t>
            </a:r>
          </a:p>
        </p:txBody>
      </p:sp>
    </p:spTree>
    <p:extLst>
      <p:ext uri="{BB962C8B-B14F-4D97-AF65-F5344CB8AC3E}">
        <p14:creationId xmlns:p14="http://schemas.microsoft.com/office/powerpoint/2010/main" val="3088278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dirty="0"/>
              <a:t>Former Surgeon General Vivek Murthy visits the TM Quiet Time program in San Francisco</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28</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3657600" y="3891677"/>
            <a:ext cx="4876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dirty="0"/>
              <a:t>Murthy: The "Quiet Time" program has revolutionized schools in San Francisco. Grades are up, detentions/suspensions down, happiness on the rise, violence on the decline. These student and faculty practitioners are teaching us about more than stress management. They are teaching us how to love ourselves and one another.</a:t>
            </a:r>
            <a:endParaRPr lang="en-US" alt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979415"/>
            <a:ext cx="7886700" cy="1601985"/>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92" y="3977230"/>
            <a:ext cx="2895600" cy="2171700"/>
          </a:xfrm>
          <a:prstGeom prst="rect">
            <a:avLst/>
          </a:prstGeom>
        </p:spPr>
      </p:pic>
    </p:spTree>
    <p:extLst>
      <p:ext uri="{BB962C8B-B14F-4D97-AF65-F5344CB8AC3E}">
        <p14:creationId xmlns:p14="http://schemas.microsoft.com/office/powerpoint/2010/main" val="349500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223A11"/>
                </a:solidFill>
              </a:rPr>
              <a:t>Ntwananu Elementary School, Maputo</a:t>
            </a:r>
          </a:p>
        </p:txBody>
      </p:sp>
      <p:pic>
        <p:nvPicPr>
          <p:cNvPr id="4" name="Content Placeholder 3" descr="P1030920-20131031.png"/>
          <p:cNvPicPr>
            <a:picLocks noGrp="1" noChangeAspect="1"/>
          </p:cNvPicPr>
          <p:nvPr>
            <p:ph sz="quarter" idx="1"/>
          </p:nvPr>
        </p:nvPicPr>
        <p:blipFill>
          <a:blip r:embed="rId3">
            <a:extLst>
              <a:ext uri="{28A0092B-C50C-407E-A947-70E740481C1C}">
                <a14:useLocalDpi xmlns:a14="http://schemas.microsoft.com/office/drawing/2010/main" val="0"/>
              </a:ext>
            </a:extLst>
          </a:blip>
          <a:srcRect t="14159" b="14159"/>
          <a:stretch>
            <a:fillRect/>
          </a:stretch>
        </p:blipFill>
        <p:spPr>
          <a:xfrm>
            <a:off x="738836" y="1796080"/>
            <a:ext cx="7645994" cy="4110753"/>
          </a:xfrm>
          <a:ln w="57150" cmpd="sng">
            <a:solidFill>
              <a:srgbClr val="61898A"/>
            </a:solidFill>
          </a:ln>
        </p:spPr>
      </p:pic>
      <p:sp>
        <p:nvSpPr>
          <p:cNvPr id="5" name="TextBox 4"/>
          <p:cNvSpPr txBox="1"/>
          <p:nvPr/>
        </p:nvSpPr>
        <p:spPr>
          <a:xfrm>
            <a:off x="0" y="6017304"/>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solidFill>
                  <a:srgbClr val="223A11"/>
                </a:solidFill>
                <a:effectLst/>
                <a:uLnTx/>
                <a:uFillTx/>
                <a:latin typeface="Times New Roman" charset="0"/>
                <a:ea typeface="Times New Roman" charset="0"/>
                <a:cs typeface="Times New Roman" charset="0"/>
              </a:rPr>
              <a:t>All students meditating after the school’s morning assembly</a:t>
            </a:r>
          </a:p>
        </p:txBody>
      </p:sp>
    </p:spTree>
    <p:extLst>
      <p:ext uri="{BB962C8B-B14F-4D97-AF65-F5344CB8AC3E}">
        <p14:creationId xmlns:p14="http://schemas.microsoft.com/office/powerpoint/2010/main" val="421963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marL="571500" indent="-571500">
              <a:buFont typeface="+mj-lt"/>
              <a:buAutoNum type="romanUcPeriod"/>
            </a:pPr>
            <a:r>
              <a:rPr lang="en-US" sz="2800" dirty="0"/>
              <a:t>Sources for ideas</a:t>
            </a:r>
          </a:p>
          <a:p>
            <a:pPr marL="571500" indent="-571500">
              <a:spcBef>
                <a:spcPts val="1800"/>
              </a:spcBef>
              <a:buFont typeface="+mj-lt"/>
              <a:buAutoNum type="romanUcPeriod"/>
            </a:pPr>
            <a:r>
              <a:rPr lang="en-US" sz="2800" dirty="0"/>
              <a:t>Perspectives</a:t>
            </a:r>
          </a:p>
          <a:p>
            <a:pPr marL="571500" indent="-571500">
              <a:spcBef>
                <a:spcPts val="1800"/>
              </a:spcBef>
              <a:buFont typeface="+mj-lt"/>
              <a:buAutoNum type="romanUcPeriod"/>
            </a:pPr>
            <a:r>
              <a:rPr lang="en-US" sz="2800" dirty="0"/>
              <a:t>Transcendental Meditation – worth a look</a:t>
            </a:r>
          </a:p>
          <a:p>
            <a:pPr marL="571500" indent="-571500">
              <a:spcBef>
                <a:spcPts val="1800"/>
              </a:spcBef>
              <a:buFont typeface="+mj-lt"/>
              <a:buAutoNum type="romanUcPeriod"/>
            </a:pPr>
            <a:r>
              <a:rPr lang="en-US" sz="2800" dirty="0"/>
              <a:t>Must inequality necessarily be harmful?</a:t>
            </a:r>
          </a:p>
          <a:p>
            <a:pPr>
              <a:spcBef>
                <a:spcPts val="1800"/>
              </a:spcBef>
            </a:pPr>
            <a:endParaRPr lang="en-US" sz="2800" dirty="0"/>
          </a:p>
          <a:p>
            <a:endParaRPr lang="en-US" sz="2800" dirty="0"/>
          </a:p>
          <a:p>
            <a:endParaRPr lang="en-US" sz="3200" dirty="0"/>
          </a:p>
        </p:txBody>
      </p:sp>
    </p:spTree>
    <p:extLst>
      <p:ext uri="{BB962C8B-B14F-4D97-AF65-F5344CB8AC3E}">
        <p14:creationId xmlns:p14="http://schemas.microsoft.com/office/powerpoint/2010/main" val="939930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IEBO </a:t>
            </a:r>
            <a:r>
              <a:rPr lang="en-US" dirty="0" err="1"/>
              <a:t>Ocotepec</a:t>
            </a:r>
            <a:r>
              <a:rPr lang="en-US" dirty="0"/>
              <a:t>, </a:t>
            </a:r>
            <a:r>
              <a:rPr lang="en-US" dirty="0" err="1"/>
              <a:t>Mixteca</a:t>
            </a:r>
            <a:r>
              <a:rPr lang="en-US" dirty="0"/>
              <a:t>, Oaxaca</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3" r="-3"/>
          <a:stretch>
            <a:fillRect/>
          </a:stretch>
        </p:blipFill>
        <p:spPr>
          <a:xfrm>
            <a:off x="1640544" y="1771274"/>
            <a:ext cx="5887572" cy="4392442"/>
          </a:xfrm>
          <a:ln w="57150" cmpd="sng">
            <a:solidFill>
              <a:srgbClr val="61898A"/>
            </a:solidFill>
          </a:ln>
        </p:spPr>
      </p:pic>
    </p:spTree>
    <p:extLst>
      <p:ext uri="{BB962C8B-B14F-4D97-AF65-F5344CB8AC3E}">
        <p14:creationId xmlns:p14="http://schemas.microsoft.com/office/powerpoint/2010/main" val="414983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Maria </a:t>
            </a:r>
            <a:r>
              <a:rPr lang="en-US" dirty="0" err="1"/>
              <a:t>Tepantlali</a:t>
            </a:r>
            <a:r>
              <a:rPr lang="en-US" dirty="0"/>
              <a:t>, Sierra Norte, Oaxaca</a:t>
            </a:r>
          </a:p>
        </p:txBody>
      </p:sp>
      <p:pic>
        <p:nvPicPr>
          <p:cNvPr id="4" name="Content Placeholder 3"/>
          <p:cNvPicPr>
            <a:picLocks noGrp="1" noChangeAspect="1"/>
          </p:cNvPicPr>
          <p:nvPr>
            <p:ph idx="1"/>
          </p:nvPr>
        </p:nvPicPr>
        <p:blipFill rotWithShape="1">
          <a:blip r:embed="rId3"/>
          <a:srcRect t="8089" b="15214"/>
          <a:stretch/>
        </p:blipFill>
        <p:spPr>
          <a:xfrm>
            <a:off x="937564" y="1830304"/>
            <a:ext cx="7268063" cy="4161692"/>
          </a:xfrm>
          <a:ln w="57150" cmpd="sng">
            <a:solidFill>
              <a:srgbClr val="61898A"/>
            </a:solidFill>
          </a:ln>
        </p:spPr>
      </p:pic>
    </p:spTree>
    <p:extLst>
      <p:ext uri="{BB962C8B-B14F-4D97-AF65-F5344CB8AC3E}">
        <p14:creationId xmlns:p14="http://schemas.microsoft.com/office/powerpoint/2010/main" val="4293005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ABA08DC-03BB-4480-A8C5-222B8E6F86AC}"/>
              </a:ext>
            </a:extLst>
          </p:cNvPr>
          <p:cNvSpPr>
            <a:spLocks noGrp="1" noChangeArrowheads="1"/>
          </p:cNvSpPr>
          <p:nvPr>
            <p:ph type="title"/>
          </p:nvPr>
        </p:nvSpPr>
        <p:spPr/>
        <p:txBody>
          <a:bodyPr>
            <a:normAutofit/>
          </a:bodyPr>
          <a:lstStyle/>
          <a:p>
            <a:r>
              <a:rPr lang="en-US" sz="2800" dirty="0"/>
              <a:t>Transcendental Meditation around the world - examples</a:t>
            </a:r>
            <a:endParaRPr lang="en-US" altLang="en-US" sz="2800" dirty="0"/>
          </a:p>
        </p:txBody>
      </p:sp>
      <p:sp>
        <p:nvSpPr>
          <p:cNvPr id="61443" name="Rectangle 3">
            <a:extLst>
              <a:ext uri="{FF2B5EF4-FFF2-40B4-BE49-F238E27FC236}">
                <a16:creationId xmlns:a16="http://schemas.microsoft.com/office/drawing/2014/main" id="{CF008B00-DF3D-45E6-AAEA-C8738D4F1252}"/>
              </a:ext>
            </a:extLst>
          </p:cNvPr>
          <p:cNvSpPr>
            <a:spLocks noGrp="1" noChangeArrowheads="1"/>
          </p:cNvSpPr>
          <p:nvPr>
            <p:ph idx="1"/>
          </p:nvPr>
        </p:nvSpPr>
        <p:spPr>
          <a:xfrm>
            <a:off x="876300" y="1828800"/>
            <a:ext cx="7886700" cy="4664074"/>
          </a:xfrm>
        </p:spPr>
        <p:txBody>
          <a:bodyPr>
            <a:normAutofit lnSpcReduction="10000"/>
          </a:bodyPr>
          <a:lstStyle/>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lgn="ctr">
              <a:buNone/>
              <a:defRPr/>
            </a:pPr>
            <a:endParaRPr lang="en-US" sz="2400" dirty="0"/>
          </a:p>
          <a:p>
            <a:pPr marL="6350" indent="-6350">
              <a:spcBef>
                <a:spcPts val="1600"/>
              </a:spcBef>
              <a:buNone/>
              <a:defRPr/>
            </a:pPr>
            <a:r>
              <a:rPr lang="en-US" sz="2400" dirty="0"/>
              <a:t>(click photos for video – more in </a:t>
            </a:r>
            <a:r>
              <a:rPr lang="en-US" sz="2400" dirty="0">
                <a:hlinkClick r:id="rId3"/>
              </a:rPr>
              <a:t>Virtual Library</a:t>
            </a:r>
            <a:r>
              <a:rPr lang="en-US" sz="2400" dirty="0"/>
              <a:t>)</a:t>
            </a:r>
          </a:p>
          <a:p>
            <a:pPr marL="6350" indent="-6350">
              <a:buNone/>
              <a:defRPr/>
            </a:pPr>
            <a:endParaRPr lang="en-US" sz="2400" dirty="0"/>
          </a:p>
          <a:p>
            <a:pPr marL="6350" indent="-6350">
              <a:buNone/>
              <a:defRPr/>
            </a:pPr>
            <a:endParaRPr lang="en-US" sz="2400" dirty="0"/>
          </a:p>
          <a:p>
            <a:pPr marL="6350" indent="-6350">
              <a:buNone/>
              <a:defRPr/>
            </a:pPr>
            <a:endParaRPr lang="en-US" sz="2400" dirty="0"/>
          </a:p>
        </p:txBody>
      </p:sp>
      <p:sp>
        <p:nvSpPr>
          <p:cNvPr id="2" name="Slide Number Placeholder 1">
            <a:extLst>
              <a:ext uri="{FF2B5EF4-FFF2-40B4-BE49-F238E27FC236}">
                <a16:creationId xmlns:a16="http://schemas.microsoft.com/office/drawing/2014/main" id="{86CF7E29-8F37-4C03-9D93-644E21AF5F1D}"/>
              </a:ext>
            </a:extLst>
          </p:cNvPr>
          <p:cNvSpPr>
            <a:spLocks noGrp="1"/>
          </p:cNvSpPr>
          <p:nvPr>
            <p:ph type="sldNum" sz="quarter" idx="12"/>
          </p:nvPr>
        </p:nvSpPr>
        <p:spPr/>
        <p:txBody>
          <a:bodyPr/>
          <a:lstStyle/>
          <a:p>
            <a:pPr>
              <a:defRPr/>
            </a:pPr>
            <a:fld id="{A5FDEF12-F04C-4F64-B3D3-BA25FF3E21B4}" type="slidenum">
              <a:rPr lang="en-US" altLang="en-US" smtClean="0"/>
              <a:pPr>
                <a:defRPr/>
              </a:pPr>
              <a:t>32</a:t>
            </a:fld>
            <a:endParaRPr lang="en-US" altLang="en-US"/>
          </a:p>
        </p:txBody>
      </p:sp>
      <p:pic>
        <p:nvPicPr>
          <p:cNvPr id="3" name="Picture 2">
            <a:hlinkClick r:id="rId4"/>
            <a:extLst>
              <a:ext uri="{FF2B5EF4-FFF2-40B4-BE49-F238E27FC236}">
                <a16:creationId xmlns:a16="http://schemas.microsoft.com/office/drawing/2014/main" id="{34230D02-5BDD-44F9-9F4A-4EF8B38CDFE6}"/>
              </a:ext>
            </a:extLst>
          </p:cNvPr>
          <p:cNvPicPr>
            <a:picLocks noChangeAspect="1"/>
          </p:cNvPicPr>
          <p:nvPr/>
        </p:nvPicPr>
        <p:blipFill>
          <a:blip r:embed="rId5"/>
          <a:stretch>
            <a:fillRect/>
          </a:stretch>
        </p:blipFill>
        <p:spPr>
          <a:xfrm>
            <a:off x="846222" y="1524001"/>
            <a:ext cx="2201778" cy="1195251"/>
          </a:xfrm>
          <a:prstGeom prst="rect">
            <a:avLst/>
          </a:prstGeom>
        </p:spPr>
      </p:pic>
      <p:pic>
        <p:nvPicPr>
          <p:cNvPr id="5" name="Picture 4">
            <a:hlinkClick r:id="rId6"/>
            <a:extLst>
              <a:ext uri="{FF2B5EF4-FFF2-40B4-BE49-F238E27FC236}">
                <a16:creationId xmlns:a16="http://schemas.microsoft.com/office/drawing/2014/main" id="{A78FC115-687E-47A5-B7C5-1C9EA16E4580}"/>
              </a:ext>
            </a:extLst>
          </p:cNvPr>
          <p:cNvPicPr>
            <a:picLocks noChangeAspect="1"/>
          </p:cNvPicPr>
          <p:nvPr/>
        </p:nvPicPr>
        <p:blipFill>
          <a:blip r:embed="rId7"/>
          <a:stretch>
            <a:fillRect/>
          </a:stretch>
        </p:blipFill>
        <p:spPr>
          <a:xfrm>
            <a:off x="5791200" y="2857364"/>
            <a:ext cx="2506577" cy="1230017"/>
          </a:xfrm>
          <a:prstGeom prst="rect">
            <a:avLst/>
          </a:prstGeom>
        </p:spPr>
      </p:pic>
      <p:pic>
        <p:nvPicPr>
          <p:cNvPr id="6" name="Picture 5">
            <a:hlinkClick r:id="rId8"/>
            <a:extLst>
              <a:ext uri="{FF2B5EF4-FFF2-40B4-BE49-F238E27FC236}">
                <a16:creationId xmlns:a16="http://schemas.microsoft.com/office/drawing/2014/main" id="{7294CB4C-1D6E-43DD-934D-6FA80E041568}"/>
              </a:ext>
            </a:extLst>
          </p:cNvPr>
          <p:cNvPicPr>
            <a:picLocks noChangeAspect="1"/>
          </p:cNvPicPr>
          <p:nvPr/>
        </p:nvPicPr>
        <p:blipFill>
          <a:blip r:embed="rId9"/>
          <a:stretch>
            <a:fillRect/>
          </a:stretch>
        </p:blipFill>
        <p:spPr>
          <a:xfrm>
            <a:off x="6421170" y="4414579"/>
            <a:ext cx="1960830" cy="1376621"/>
          </a:xfrm>
          <a:prstGeom prst="rect">
            <a:avLst/>
          </a:prstGeom>
        </p:spPr>
      </p:pic>
      <p:pic>
        <p:nvPicPr>
          <p:cNvPr id="7" name="Picture 6">
            <a:hlinkClick r:id="rId10"/>
            <a:extLst>
              <a:ext uri="{FF2B5EF4-FFF2-40B4-BE49-F238E27FC236}">
                <a16:creationId xmlns:a16="http://schemas.microsoft.com/office/drawing/2014/main" id="{81E173EC-1348-451C-BD5A-71FEA02F9920}"/>
              </a:ext>
            </a:extLst>
          </p:cNvPr>
          <p:cNvPicPr>
            <a:picLocks noChangeAspect="1"/>
          </p:cNvPicPr>
          <p:nvPr/>
        </p:nvPicPr>
        <p:blipFill>
          <a:blip r:embed="rId11"/>
          <a:stretch>
            <a:fillRect/>
          </a:stretch>
        </p:blipFill>
        <p:spPr>
          <a:xfrm>
            <a:off x="871538" y="4284856"/>
            <a:ext cx="2481262" cy="1506344"/>
          </a:xfrm>
          <a:prstGeom prst="rect">
            <a:avLst/>
          </a:prstGeom>
        </p:spPr>
      </p:pic>
      <p:pic>
        <p:nvPicPr>
          <p:cNvPr id="8" name="Picture 7">
            <a:hlinkClick r:id="rId12"/>
            <a:extLst>
              <a:ext uri="{FF2B5EF4-FFF2-40B4-BE49-F238E27FC236}">
                <a16:creationId xmlns:a16="http://schemas.microsoft.com/office/drawing/2014/main" id="{702F1489-97B0-4DB7-8A3A-B0F16850C91D}"/>
              </a:ext>
            </a:extLst>
          </p:cNvPr>
          <p:cNvPicPr>
            <a:picLocks noChangeAspect="1"/>
          </p:cNvPicPr>
          <p:nvPr/>
        </p:nvPicPr>
        <p:blipFill>
          <a:blip r:embed="rId13"/>
          <a:stretch>
            <a:fillRect/>
          </a:stretch>
        </p:blipFill>
        <p:spPr>
          <a:xfrm>
            <a:off x="914400" y="2819400"/>
            <a:ext cx="2214562" cy="1376063"/>
          </a:xfrm>
          <a:prstGeom prst="rect">
            <a:avLst/>
          </a:prstGeom>
        </p:spPr>
      </p:pic>
      <p:pic>
        <p:nvPicPr>
          <p:cNvPr id="9" name="Picture 8">
            <a:hlinkClick r:id="rId14"/>
            <a:extLst>
              <a:ext uri="{FF2B5EF4-FFF2-40B4-BE49-F238E27FC236}">
                <a16:creationId xmlns:a16="http://schemas.microsoft.com/office/drawing/2014/main" id="{5A8C1635-D952-4E6F-8AF4-30F71E14A93D}"/>
              </a:ext>
            </a:extLst>
          </p:cNvPr>
          <p:cNvPicPr>
            <a:picLocks noChangeAspect="1"/>
          </p:cNvPicPr>
          <p:nvPr/>
        </p:nvPicPr>
        <p:blipFill>
          <a:blip r:embed="rId15"/>
          <a:stretch>
            <a:fillRect/>
          </a:stretch>
        </p:blipFill>
        <p:spPr>
          <a:xfrm>
            <a:off x="3127364" y="1546034"/>
            <a:ext cx="2000070" cy="1156924"/>
          </a:xfrm>
          <a:prstGeom prst="rect">
            <a:avLst/>
          </a:prstGeom>
        </p:spPr>
      </p:pic>
      <p:pic>
        <p:nvPicPr>
          <p:cNvPr id="10" name="Picture 9">
            <a:hlinkClick r:id="rId16"/>
            <a:extLst>
              <a:ext uri="{FF2B5EF4-FFF2-40B4-BE49-F238E27FC236}">
                <a16:creationId xmlns:a16="http://schemas.microsoft.com/office/drawing/2014/main" id="{917BA14B-2ED0-4B84-880A-98386511202C}"/>
              </a:ext>
            </a:extLst>
          </p:cNvPr>
          <p:cNvPicPr>
            <a:picLocks noChangeAspect="1"/>
          </p:cNvPicPr>
          <p:nvPr/>
        </p:nvPicPr>
        <p:blipFill>
          <a:blip r:embed="rId17"/>
          <a:stretch>
            <a:fillRect/>
          </a:stretch>
        </p:blipFill>
        <p:spPr>
          <a:xfrm>
            <a:off x="3276600" y="2848318"/>
            <a:ext cx="2362199" cy="1244448"/>
          </a:xfrm>
          <a:prstGeom prst="rect">
            <a:avLst/>
          </a:prstGeom>
        </p:spPr>
      </p:pic>
      <p:pic>
        <p:nvPicPr>
          <p:cNvPr id="11" name="Picture 10">
            <a:hlinkClick r:id="rId18"/>
            <a:extLst>
              <a:ext uri="{FF2B5EF4-FFF2-40B4-BE49-F238E27FC236}">
                <a16:creationId xmlns:a16="http://schemas.microsoft.com/office/drawing/2014/main" id="{C905CE37-E5CA-4279-AE0C-2A2B494BF5B7}"/>
              </a:ext>
            </a:extLst>
          </p:cNvPr>
          <p:cNvPicPr>
            <a:picLocks noChangeAspect="1"/>
          </p:cNvPicPr>
          <p:nvPr/>
        </p:nvPicPr>
        <p:blipFill>
          <a:blip r:embed="rId19"/>
          <a:stretch>
            <a:fillRect/>
          </a:stretch>
        </p:blipFill>
        <p:spPr>
          <a:xfrm>
            <a:off x="5246783" y="1571640"/>
            <a:ext cx="3319107" cy="1052211"/>
          </a:xfrm>
          <a:prstGeom prst="rect">
            <a:avLst/>
          </a:prstGeom>
        </p:spPr>
      </p:pic>
      <p:pic>
        <p:nvPicPr>
          <p:cNvPr id="12" name="Picture 11">
            <a:hlinkClick r:id="rId20"/>
            <a:extLst>
              <a:ext uri="{FF2B5EF4-FFF2-40B4-BE49-F238E27FC236}">
                <a16:creationId xmlns:a16="http://schemas.microsoft.com/office/drawing/2014/main" id="{92413699-FC13-4D68-9D40-0239F4216C5C}"/>
              </a:ext>
            </a:extLst>
          </p:cNvPr>
          <p:cNvPicPr>
            <a:picLocks noChangeAspect="1"/>
          </p:cNvPicPr>
          <p:nvPr/>
        </p:nvPicPr>
        <p:blipFill>
          <a:blip r:embed="rId21"/>
          <a:stretch>
            <a:fillRect/>
          </a:stretch>
        </p:blipFill>
        <p:spPr>
          <a:xfrm>
            <a:off x="3391989" y="4484892"/>
            <a:ext cx="2953409" cy="801468"/>
          </a:xfrm>
          <a:prstGeom prst="rect">
            <a:avLst/>
          </a:prstGeom>
        </p:spPr>
      </p:pic>
    </p:spTree>
    <p:extLst>
      <p:ext uri="{BB962C8B-B14F-4D97-AF65-F5344CB8AC3E}">
        <p14:creationId xmlns:p14="http://schemas.microsoft.com/office/powerpoint/2010/main" val="413031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dirty="0"/>
              <a:t>The Maharishi Effect</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33</a:t>
            </a:fld>
            <a:endParaRPr lang="en-US" altLang="en-US"/>
          </a:p>
        </p:txBody>
      </p:sp>
      <p:sp>
        <p:nvSpPr>
          <p:cNvPr id="3" name="Content Placeholder 2"/>
          <p:cNvSpPr>
            <a:spLocks noGrp="1"/>
          </p:cNvSpPr>
          <p:nvPr>
            <p:ph idx="1"/>
          </p:nvPr>
        </p:nvSpPr>
        <p:spPr>
          <a:xfrm>
            <a:off x="571500" y="1820862"/>
            <a:ext cx="7886700" cy="4351338"/>
          </a:xfrm>
        </p:spPr>
        <p:txBody>
          <a:bodyPr>
            <a:normAutofit/>
          </a:bodyPr>
          <a:lstStyle/>
          <a:p>
            <a:pPr>
              <a:lnSpc>
                <a:spcPct val="100000"/>
              </a:lnSpc>
            </a:pPr>
            <a:r>
              <a:rPr lang="en-US" sz="2800" dirty="0"/>
              <a:t>Among the hundreds of studies of the practice of Transcendental Meditation (TM), there are over 50 studies of individuals or groups practicing the TM and/or TM-Sidhi programs and association with indicators of the larger society’s quality of life, such as indicators of conflict (the Maharishi Effect).</a:t>
            </a:r>
          </a:p>
        </p:txBody>
      </p:sp>
    </p:spTree>
    <p:extLst>
      <p:ext uri="{BB962C8B-B14F-4D97-AF65-F5344CB8AC3E}">
        <p14:creationId xmlns:p14="http://schemas.microsoft.com/office/powerpoint/2010/main" val="1895929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28600"/>
            <a:ext cx="9144000" cy="758952"/>
          </a:xfrm>
        </p:spPr>
        <p:txBody>
          <a:bodyPr>
            <a:noAutofit/>
          </a:bodyPr>
          <a:lstStyle/>
          <a:p>
            <a:pPr>
              <a:lnSpc>
                <a:spcPct val="110000"/>
              </a:lnSpc>
            </a:pPr>
            <a:r>
              <a:rPr lang="en-US" sz="2300" b="1" dirty="0">
                <a:solidFill>
                  <a:srgbClr val="223A11"/>
                </a:solidFill>
              </a:rPr>
              <a:t>Mozambique President Joachim </a:t>
            </a:r>
            <a:r>
              <a:rPr lang="en-US" sz="2300" b="1" dirty="0" err="1">
                <a:solidFill>
                  <a:srgbClr val="223A11"/>
                </a:solidFill>
              </a:rPr>
              <a:t>Chissano</a:t>
            </a:r>
            <a:r>
              <a:rPr lang="en-US" sz="2300" b="1" dirty="0">
                <a:solidFill>
                  <a:srgbClr val="223A11"/>
                </a:solidFill>
              </a:rPr>
              <a:t> credits TM with ending the civil war in that country.</a:t>
            </a:r>
          </a:p>
        </p:txBody>
      </p:sp>
      <p:pic>
        <p:nvPicPr>
          <p:cNvPr id="3" name="Content Placeholder 2" descr="P1030564-20131015.png"/>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t="3078" b="3608"/>
          <a:stretch/>
        </p:blipFill>
        <p:spPr>
          <a:xfrm>
            <a:off x="1697151" y="1736966"/>
            <a:ext cx="5772402" cy="4041941"/>
          </a:xfrm>
          <a:ln w="57150" cmpd="sng">
            <a:solidFill>
              <a:srgbClr val="61898A"/>
            </a:solidFill>
          </a:ln>
        </p:spPr>
      </p:pic>
      <p:sp>
        <p:nvSpPr>
          <p:cNvPr id="6" name="TextBox 5"/>
          <p:cNvSpPr txBox="1"/>
          <p:nvPr/>
        </p:nvSpPr>
        <p:spPr>
          <a:xfrm>
            <a:off x="-281" y="5814072"/>
            <a:ext cx="91440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From left to right: Richard Robertson, President Joaquim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Chissano</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Janine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Decot</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Robertson and Antonio Gonçalves at the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Fundaçao</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Joaquim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Chissano</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in Maputo</a:t>
            </a:r>
          </a:p>
        </p:txBody>
      </p:sp>
      <p:sp>
        <p:nvSpPr>
          <p:cNvPr id="8" name="TextBox 7"/>
          <p:cNvSpPr txBox="1"/>
          <p:nvPr/>
        </p:nvSpPr>
        <p:spPr>
          <a:xfrm>
            <a:off x="914400" y="6371902"/>
            <a:ext cx="7289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http://</a:t>
            </a:r>
            <a:r>
              <a:rPr kumimoji="0" lang="en-US" sz="1400" b="1" i="0" u="none" strike="noStrike" kern="1200" cap="none" spc="0" normalizeH="0" baseline="0" noProof="0" dirty="0" err="1">
                <a:ln>
                  <a:noFill/>
                </a:ln>
                <a:solidFill>
                  <a:srgbClr val="000090"/>
                </a:solidFill>
                <a:effectLst/>
                <a:uLnTx/>
                <a:uFillTx/>
                <a:latin typeface="Times New Roman"/>
                <a:ea typeface="+mn-ea"/>
                <a:cs typeface="Times New Roman"/>
              </a:rPr>
              <a:t>www.bienfaits-meditation.com</a:t>
            </a: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/en/</a:t>
            </a:r>
            <a:r>
              <a:rPr kumimoji="0" lang="en-US" sz="1400" b="1" i="0" u="none" strike="noStrike" kern="1200" cap="none" spc="0" normalizeH="0" baseline="0" noProof="0" dirty="0" err="1">
                <a:ln>
                  <a:noFill/>
                </a:ln>
                <a:solidFill>
                  <a:srgbClr val="000090"/>
                </a:solidFill>
                <a:effectLst/>
                <a:uLnTx/>
                <a:uFillTx/>
                <a:latin typeface="Times New Roman"/>
                <a:ea typeface="+mn-ea"/>
                <a:cs typeface="Times New Roman"/>
              </a:rPr>
              <a:t>the_beatles_and_tm</a:t>
            </a: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/celebrities/</a:t>
            </a:r>
            <a:r>
              <a:rPr kumimoji="0" lang="en-US" sz="1400" b="1" i="0" u="none" strike="noStrike" kern="1200" cap="none" spc="0" normalizeH="0" baseline="0" noProof="0" dirty="0" err="1">
                <a:ln>
                  <a:noFill/>
                </a:ln>
                <a:solidFill>
                  <a:srgbClr val="000090"/>
                </a:solidFill>
                <a:effectLst/>
                <a:uLnTx/>
                <a:uFillTx/>
                <a:latin typeface="Times New Roman"/>
                <a:ea typeface="+mn-ea"/>
                <a:cs typeface="Times New Roman"/>
              </a:rPr>
              <a:t>joachim-chissano_en</a:t>
            </a: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90"/>
              </a:solidFill>
              <a:effectLst/>
              <a:uLnTx/>
              <a:uFillTx/>
              <a:latin typeface="Times New Roman"/>
              <a:ea typeface="+mn-ea"/>
              <a:cs typeface="Times New Roman"/>
            </a:endParaRPr>
          </a:p>
        </p:txBody>
      </p:sp>
    </p:spTree>
    <p:extLst>
      <p:ext uri="{BB962C8B-B14F-4D97-AF65-F5344CB8AC3E}">
        <p14:creationId xmlns:p14="http://schemas.microsoft.com/office/powerpoint/2010/main" val="899917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dirty="0"/>
              <a:t>The Maharishi Effect – Example papers</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35</a:t>
            </a:fld>
            <a:endParaRPr lang="en-US" altLang="en-US"/>
          </a:p>
        </p:txBody>
      </p:sp>
      <p:sp>
        <p:nvSpPr>
          <p:cNvPr id="3" name="Content Placeholder 2"/>
          <p:cNvSpPr>
            <a:spLocks noGrp="1"/>
          </p:cNvSpPr>
          <p:nvPr>
            <p:ph idx="1"/>
          </p:nvPr>
        </p:nvSpPr>
        <p:spPr>
          <a:xfrm>
            <a:off x="571500" y="1820862"/>
            <a:ext cx="8115300" cy="4351338"/>
          </a:xfrm>
        </p:spPr>
        <p:txBody>
          <a:bodyPr>
            <a:normAutofit fontScale="25000" lnSpcReduction="20000"/>
          </a:bodyPr>
          <a:lstStyle/>
          <a:p>
            <a:pPr>
              <a:lnSpc>
                <a:spcPct val="120000"/>
              </a:lnSpc>
            </a:pPr>
            <a:r>
              <a:rPr lang="en-US" sz="6400" dirty="0"/>
              <a:t>Orme-Johnson, D. W., C. N. Alexander, J. L. Davies, H. M. Chandler, and W. E. Larimore. “International peace project in the Middle East: The effect of the Maharishi Technology of the Unified Field.” </a:t>
            </a:r>
            <a:r>
              <a:rPr lang="en-US" sz="6400" i="1" dirty="0"/>
              <a:t>Journal of Conflict Resolution</a:t>
            </a:r>
            <a:r>
              <a:rPr lang="en-US" sz="6400" dirty="0"/>
              <a:t> 1988; 32(4):776–812.</a:t>
            </a:r>
          </a:p>
          <a:p>
            <a:pPr>
              <a:lnSpc>
                <a:spcPct val="120000"/>
              </a:lnSpc>
            </a:pPr>
            <a:r>
              <a:rPr lang="en-US" sz="6400" dirty="0" err="1"/>
              <a:t>Dillbeck</a:t>
            </a:r>
            <a:r>
              <a:rPr lang="en-US" sz="6400" dirty="0"/>
              <a:t>, M. C. "Test of a field theory of consciousness and social change: Time series analysis of participation in the TM-Sidhi program and reduction of violent death in the U.S." Social Indicators Research 1990; 22:399–418.</a:t>
            </a:r>
          </a:p>
          <a:p>
            <a:pPr>
              <a:lnSpc>
                <a:spcPct val="120000"/>
              </a:lnSpc>
            </a:pPr>
            <a:r>
              <a:rPr lang="en-US" sz="6400" dirty="0" err="1"/>
              <a:t>Dillbeck</a:t>
            </a:r>
            <a:r>
              <a:rPr lang="en-US" sz="6400" dirty="0"/>
              <a:t>, M. C., and M. V. </a:t>
            </a:r>
            <a:r>
              <a:rPr lang="en-US" sz="6400" dirty="0" err="1"/>
              <a:t>Rainforth</a:t>
            </a:r>
            <a:r>
              <a:rPr lang="en-US" sz="6400" dirty="0"/>
              <a:t>. "Impact assessment analysis of behavioral quality of life indices: Effects of group practice of the Transcendental Meditation and TM-Sidhi program." Proceedings of the American Statistical Association, Social Statistics Section 1996:38–43. </a:t>
            </a:r>
          </a:p>
          <a:p>
            <a:pPr>
              <a:lnSpc>
                <a:spcPct val="120000"/>
              </a:lnSpc>
            </a:pPr>
            <a:r>
              <a:rPr lang="en-US" sz="6400" dirty="0"/>
              <a:t>Walton, K. G., K. L. Cavanaugh, and N. D. Pugh. “Effect of group practice of the Transcendental Meditation program on biochemical indicators of stress in non-meditators: A prospective time series study.” Journal of Social Behavior and Personality 2005;17(1):339-376.</a:t>
            </a:r>
          </a:p>
          <a:p>
            <a:pPr marL="0" indent="0">
              <a:spcBef>
                <a:spcPts val="1600"/>
              </a:spcBef>
              <a:buNone/>
            </a:pPr>
            <a:r>
              <a:rPr lang="en-US" sz="5600" dirty="0"/>
              <a:t>See full list and discussion at:</a:t>
            </a:r>
          </a:p>
          <a:p>
            <a:r>
              <a:rPr lang="en-US" sz="5600" dirty="0"/>
              <a:t> </a:t>
            </a:r>
            <a:r>
              <a:rPr lang="en-US" sz="5600" dirty="0">
                <a:hlinkClick r:id="rId3"/>
              </a:rPr>
              <a:t>www.truthabouttm.org/documentFiles/20.doc</a:t>
            </a:r>
            <a:endParaRPr lang="en-US" sz="5600" dirty="0"/>
          </a:p>
          <a:p>
            <a:r>
              <a:rPr lang="en-US" sz="5600" dirty="0">
                <a:hlinkClick r:id="rId4"/>
              </a:rPr>
              <a:t>http://www.truthabouttm.org/truth/societaleffects/critics-rebuttals/</a:t>
            </a:r>
            <a:endParaRPr lang="en-US" sz="5600" dirty="0"/>
          </a:p>
        </p:txBody>
      </p:sp>
    </p:spTree>
    <p:extLst>
      <p:ext uri="{BB962C8B-B14F-4D97-AF65-F5344CB8AC3E}">
        <p14:creationId xmlns:p14="http://schemas.microsoft.com/office/powerpoint/2010/main" val="2183520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2666999" y="533400"/>
            <a:ext cx="5908675" cy="1216025"/>
          </a:xfrm>
        </p:spPr>
        <p:txBody>
          <a:bodyPr>
            <a:normAutofit/>
          </a:bodyPr>
          <a:lstStyle/>
          <a:p>
            <a:r>
              <a:rPr lang="en-US" altLang="en-US" dirty="0"/>
              <a:t>The Maharishi Effect – Invincible Military</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36</a:t>
            </a:fld>
            <a:endParaRPr lang="en-US" altLang="en-US"/>
          </a:p>
        </p:txBody>
      </p:sp>
      <p:sp>
        <p:nvSpPr>
          <p:cNvPr id="3" name="Content Placeholder 2"/>
          <p:cNvSpPr>
            <a:spLocks noGrp="1"/>
          </p:cNvSpPr>
          <p:nvPr>
            <p:ph idx="1"/>
          </p:nvPr>
        </p:nvSpPr>
        <p:spPr>
          <a:xfrm>
            <a:off x="2667000" y="2201862"/>
            <a:ext cx="5638800" cy="4351338"/>
          </a:xfrm>
        </p:spPr>
        <p:txBody>
          <a:bodyPr>
            <a:normAutofit/>
          </a:bodyPr>
          <a:lstStyle/>
          <a:p>
            <a:pPr marL="0" indent="0">
              <a:spcBef>
                <a:spcPts val="1200"/>
              </a:spcBef>
              <a:buNone/>
            </a:pPr>
            <a:r>
              <a:rPr lang="en-US" sz="2800" dirty="0">
                <a:hlinkClick r:id="rId3"/>
              </a:rPr>
              <a:t>Nepal</a:t>
            </a:r>
            <a:r>
              <a:rPr lang="en-US" sz="2800" dirty="0"/>
              <a:t>, </a:t>
            </a:r>
            <a:r>
              <a:rPr lang="en-US" sz="2800" dirty="0">
                <a:hlinkClick r:id="rId4"/>
              </a:rPr>
              <a:t>Ukraine</a:t>
            </a:r>
            <a:r>
              <a:rPr lang="en-US" sz="2800" dirty="0"/>
              <a:t>, and several militaries in </a:t>
            </a:r>
            <a:r>
              <a:rPr lang="en-US" sz="2800" dirty="0">
                <a:hlinkClick r:id="rId5"/>
              </a:rPr>
              <a:t>Latin America</a:t>
            </a:r>
            <a:r>
              <a:rPr lang="en-US" sz="2800" dirty="0"/>
              <a:t> are participating</a:t>
            </a:r>
          </a:p>
          <a:p>
            <a:pPr marL="0" indent="0">
              <a:spcBef>
                <a:spcPts val="1200"/>
              </a:spcBef>
              <a:buNone/>
            </a:pPr>
            <a:endParaRPr lang="en-US" sz="2800" dirty="0"/>
          </a:p>
          <a:p>
            <a:pPr marL="0" indent="0">
              <a:spcBef>
                <a:spcPts val="1200"/>
              </a:spcBef>
              <a:buNone/>
            </a:pPr>
            <a:endParaRPr lang="en-US" sz="2800" dirty="0"/>
          </a:p>
          <a:p>
            <a:pPr marL="0" indent="0">
              <a:spcBef>
                <a:spcPts val="1200"/>
              </a:spcBef>
              <a:buNone/>
            </a:pPr>
            <a:r>
              <a:rPr lang="en-US" sz="2000" dirty="0"/>
              <a:t>(left: Ecuador: </a:t>
            </a:r>
            <a:r>
              <a:rPr lang="en-US" sz="2000" dirty="0">
                <a:hlinkClick r:id="rId6"/>
              </a:rPr>
              <a:t>http://www.davidleffler.com/enewsletter/20100703_IDT_News.html</a:t>
            </a:r>
            <a:r>
              <a:rPr lang="en-US" sz="2000" dirty="0"/>
              <a:t>)</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0"/>
            <a:ext cx="2171398" cy="6858000"/>
          </a:xfrm>
          <a:prstGeom prst="rect">
            <a:avLst/>
          </a:prstGeom>
        </p:spPr>
      </p:pic>
    </p:spTree>
    <p:extLst>
      <p:ext uri="{BB962C8B-B14F-4D97-AF65-F5344CB8AC3E}">
        <p14:creationId xmlns:p14="http://schemas.microsoft.com/office/powerpoint/2010/main" val="1654241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7F7C-AFD8-4C21-BE67-3838C46EF9FE}"/>
              </a:ext>
            </a:extLst>
          </p:cNvPr>
          <p:cNvSpPr>
            <a:spLocks noGrp="1"/>
          </p:cNvSpPr>
          <p:nvPr>
            <p:ph type="title"/>
          </p:nvPr>
        </p:nvSpPr>
        <p:spPr/>
        <p:txBody>
          <a:bodyPr/>
          <a:lstStyle/>
          <a:p>
            <a:r>
              <a:rPr lang="en-US" dirty="0"/>
              <a:t>Thomas Kuhn’s </a:t>
            </a:r>
            <a:r>
              <a:rPr lang="en-US" i="1" dirty="0"/>
              <a:t>The Structure of Scientific Revolutions</a:t>
            </a:r>
            <a:endParaRPr lang="en-US" dirty="0"/>
          </a:p>
        </p:txBody>
      </p:sp>
      <p:sp>
        <p:nvSpPr>
          <p:cNvPr id="4" name="Content Placeholder 3">
            <a:extLst>
              <a:ext uri="{FF2B5EF4-FFF2-40B4-BE49-F238E27FC236}">
                <a16:creationId xmlns:a16="http://schemas.microsoft.com/office/drawing/2014/main" id="{11B758AB-0EB8-4EE1-BAAC-655EFDE2E0B9}"/>
              </a:ext>
            </a:extLst>
          </p:cNvPr>
          <p:cNvSpPr>
            <a:spLocks noGrp="1"/>
          </p:cNvSpPr>
          <p:nvPr>
            <p:ph sz="half" idx="2"/>
          </p:nvPr>
        </p:nvSpPr>
        <p:spPr>
          <a:xfrm>
            <a:off x="3810000" y="1825625"/>
            <a:ext cx="4953000" cy="4351338"/>
          </a:xfrm>
        </p:spPr>
        <p:txBody>
          <a:bodyPr>
            <a:normAutofit fontScale="92500" lnSpcReduction="10000"/>
          </a:bodyPr>
          <a:lstStyle/>
          <a:p>
            <a:pPr marL="0" indent="0">
              <a:buNone/>
            </a:pPr>
            <a:r>
              <a:rPr lang="en-US" dirty="0"/>
              <a:t>“Where the standard account saw steady, cumulative "progress", Kuhn saw discontinuities – a set of alternating ‘normal’ and ‘revolutionary’ phases in which communities of specialists in particular fields are plunged into periods of turmoil, uncertainty and angst. These revolutionary phases – for example the transition from Newtonian mechanics to quantum physics – correspond to great conceptual breakthroughs and lay the basis for a succeeding phase of business as usual.”</a:t>
            </a:r>
            <a:br>
              <a:rPr lang="en-US" dirty="0"/>
            </a:br>
            <a:endParaRPr lang="en-US" dirty="0"/>
          </a:p>
          <a:p>
            <a:pPr marL="0" indent="0">
              <a:buNone/>
            </a:pPr>
            <a:r>
              <a:rPr lang="en-US" dirty="0"/>
              <a:t>Quoted from “Thomas Kuhn: the man who changed the way the world looked at science”, John Naughton, </a:t>
            </a:r>
            <a:r>
              <a:rPr lang="en-US" i="1" dirty="0"/>
              <a:t>The Guardian</a:t>
            </a:r>
            <a:r>
              <a:rPr lang="en-US" dirty="0"/>
              <a:t>, 18 August 2012</a:t>
            </a:r>
          </a:p>
          <a:p>
            <a:pPr marL="0" indent="0">
              <a:buNone/>
            </a:pPr>
            <a:r>
              <a:rPr lang="en-US" sz="1400" dirty="0"/>
              <a:t>https://www.theguardian.com/science/2012/aug/19/thomas-kuhn-structure-scientific-revolutions</a:t>
            </a:r>
          </a:p>
          <a:p>
            <a:endParaRPr lang="en-US" dirty="0"/>
          </a:p>
        </p:txBody>
      </p:sp>
      <p:pic>
        <p:nvPicPr>
          <p:cNvPr id="5" name="Content Placeholder 6">
            <a:extLst>
              <a:ext uri="{FF2B5EF4-FFF2-40B4-BE49-F238E27FC236}">
                <a16:creationId xmlns:a16="http://schemas.microsoft.com/office/drawing/2014/main" id="{F1B0BC1D-639C-411E-880E-CC144C73D8DA}"/>
              </a:ext>
            </a:extLst>
          </p:cNvPr>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685800" y="1825625"/>
            <a:ext cx="2905033" cy="4351338"/>
          </a:xfrm>
        </p:spPr>
      </p:pic>
    </p:spTree>
    <p:extLst>
      <p:ext uri="{BB962C8B-B14F-4D97-AF65-F5344CB8AC3E}">
        <p14:creationId xmlns:p14="http://schemas.microsoft.com/office/powerpoint/2010/main" val="535675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r>
              <a:rPr lang="en-US" dirty="0"/>
              <a:t>IV. Must inequality necessarily be harmful?</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marL="0" indent="0">
              <a:buNone/>
            </a:pPr>
            <a:endParaRPr lang="en-US" sz="3200" dirty="0"/>
          </a:p>
        </p:txBody>
      </p:sp>
    </p:spTree>
    <p:extLst>
      <p:ext uri="{BB962C8B-B14F-4D97-AF65-F5344CB8AC3E}">
        <p14:creationId xmlns:p14="http://schemas.microsoft.com/office/powerpoint/2010/main" val="2294454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a:t>The dinner that cost Bill Gates, Warren Buffett and other celebrities billions</a:t>
            </a:r>
          </a:p>
        </p:txBody>
      </p:sp>
      <p:pic>
        <p:nvPicPr>
          <p:cNvPr id="186371" name="Picture 2">
            <a:extLst>
              <a:ext uri="{FF2B5EF4-FFF2-40B4-BE49-F238E27FC236}">
                <a16:creationId xmlns:a16="http://schemas.microsoft.com/office/drawing/2014/main" id="{7C42E2B1-CB6D-4AFA-81C0-181F8357AF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381250" y="2629694"/>
            <a:ext cx="4381500" cy="2743200"/>
          </a:xfrm>
          <a:noFill/>
        </p:spPr>
      </p:pic>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39</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85800" y="5649913"/>
            <a:ext cx="800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Warren Buffett and Bill Gates.  Photo: Getty </a:t>
            </a:r>
          </a:p>
        </p:txBody>
      </p:sp>
    </p:spTree>
    <p:extLst>
      <p:ext uri="{BB962C8B-B14F-4D97-AF65-F5344CB8AC3E}">
        <p14:creationId xmlns:p14="http://schemas.microsoft.com/office/powerpoint/2010/main" val="27490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r>
              <a:rPr lang="en-US" sz="3600" dirty="0"/>
              <a:t>I. Sources for ideas (a few)</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a:spcBef>
                <a:spcPts val="1800"/>
              </a:spcBef>
            </a:pPr>
            <a:endParaRPr lang="en-US" sz="2800" dirty="0"/>
          </a:p>
          <a:p>
            <a:endParaRPr lang="en-US" sz="2800" dirty="0"/>
          </a:p>
          <a:p>
            <a:endParaRPr lang="en-US" sz="3200" dirty="0"/>
          </a:p>
        </p:txBody>
      </p:sp>
    </p:spTree>
    <p:extLst>
      <p:ext uri="{BB962C8B-B14F-4D97-AF65-F5344CB8AC3E}">
        <p14:creationId xmlns:p14="http://schemas.microsoft.com/office/powerpoint/2010/main" val="1261645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96EC9C0E-0A97-4CBE-A3BA-E9AB2982A25B}"/>
              </a:ext>
            </a:extLst>
          </p:cNvPr>
          <p:cNvSpPr>
            <a:spLocks noGrp="1" noChangeArrowheads="1"/>
          </p:cNvSpPr>
          <p:nvPr>
            <p:ph type="title"/>
          </p:nvPr>
        </p:nvSpPr>
        <p:spPr/>
        <p:txBody>
          <a:bodyPr/>
          <a:lstStyle/>
          <a:p>
            <a:r>
              <a:rPr lang="en-US" altLang="en-US"/>
              <a:t>It could happen?</a:t>
            </a:r>
          </a:p>
        </p:txBody>
      </p:sp>
      <p:sp>
        <p:nvSpPr>
          <p:cNvPr id="3" name="Content Placeholder 2">
            <a:extLst>
              <a:ext uri="{FF2B5EF4-FFF2-40B4-BE49-F238E27FC236}">
                <a16:creationId xmlns:a16="http://schemas.microsoft.com/office/drawing/2014/main" id="{49522493-70B7-4390-A7D6-2EDACE1C3F4C}"/>
              </a:ext>
            </a:extLst>
          </p:cNvPr>
          <p:cNvSpPr>
            <a:spLocks noGrp="1"/>
          </p:cNvSpPr>
          <p:nvPr>
            <p:ph idx="1"/>
          </p:nvPr>
        </p:nvSpPr>
        <p:spPr/>
        <p:txBody>
          <a:bodyPr>
            <a:normAutofit/>
          </a:bodyPr>
          <a:lstStyle/>
          <a:p>
            <a:pPr marL="6350" indent="-6350">
              <a:lnSpc>
                <a:spcPct val="100000"/>
              </a:lnSpc>
              <a:buFont typeface="Wingdings" panose="05000000000000000000" pitchFamily="2" charset="2"/>
              <a:buNone/>
              <a:defRPr/>
            </a:pPr>
            <a:r>
              <a:rPr lang="en-US" sz="2400" dirty="0"/>
              <a:t>“This week … 40 billionaires – worth a combined $230 billion (£145 billion) – signed a "giving pledge" to donate at least 50 per cent of their wealth to good causes. It is a remarkable act of noblesse oblige, even in a country whose tradition of philanthropy is the strongest in the </a:t>
            </a:r>
            <a:r>
              <a:rPr lang="en-US" sz="2400" dirty="0" err="1"/>
              <a:t>industrialised</a:t>
            </a:r>
            <a:r>
              <a:rPr lang="en-US" sz="2400" dirty="0"/>
              <a:t> world.” </a:t>
            </a:r>
          </a:p>
          <a:p>
            <a:pPr marL="458788" indent="-6350">
              <a:buFont typeface="Wingdings" panose="05000000000000000000" pitchFamily="2" charset="2"/>
              <a:buNone/>
              <a:defRPr/>
            </a:pPr>
            <a:br>
              <a:rPr lang="en-US" sz="1600" dirty="0"/>
            </a:br>
            <a:r>
              <a:rPr lang="en-US" sz="1600" dirty="0"/>
              <a:t>www.telegraph.co.uk/news/worldnews/northamerica/usa/7929657/The-dinner-that-cost-Bill-Gates-Warren-Buffett-and-other-celebrities-billions.html</a:t>
            </a:r>
          </a:p>
          <a:p>
            <a:pPr marL="6350" indent="-6350">
              <a:buFont typeface="Wingdings" panose="05000000000000000000" pitchFamily="2" charset="2"/>
              <a:buNone/>
              <a:defRPr/>
            </a:pPr>
            <a:endParaRPr lang="en-US" dirty="0"/>
          </a:p>
        </p:txBody>
      </p:sp>
      <p:sp>
        <p:nvSpPr>
          <p:cNvPr id="2" name="Slide Number Placeholder 1">
            <a:extLst>
              <a:ext uri="{FF2B5EF4-FFF2-40B4-BE49-F238E27FC236}">
                <a16:creationId xmlns:a16="http://schemas.microsoft.com/office/drawing/2014/main" id="{AD2C3647-98D7-434E-B93D-85763EC60D13}"/>
              </a:ext>
            </a:extLst>
          </p:cNvPr>
          <p:cNvSpPr>
            <a:spLocks noGrp="1"/>
          </p:cNvSpPr>
          <p:nvPr>
            <p:ph type="sldNum" sz="quarter" idx="12"/>
          </p:nvPr>
        </p:nvSpPr>
        <p:spPr/>
        <p:txBody>
          <a:bodyPr/>
          <a:lstStyle/>
          <a:p>
            <a:pPr>
              <a:defRPr/>
            </a:pPr>
            <a:fld id="{A5FDEF12-F04C-4F64-B3D3-BA25FF3E21B4}" type="slidenum">
              <a:rPr lang="en-US" altLang="en-US" smtClean="0"/>
              <a:pPr>
                <a:defRPr/>
              </a:pPr>
              <a:t>40</a:t>
            </a:fld>
            <a:endParaRPr lang="en-US" altLang="en-US"/>
          </a:p>
        </p:txBody>
      </p:sp>
    </p:spTree>
    <p:extLst>
      <p:ext uri="{BB962C8B-B14F-4D97-AF65-F5344CB8AC3E}">
        <p14:creationId xmlns:p14="http://schemas.microsoft.com/office/powerpoint/2010/main" val="3912074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BED13B32-32D7-4FFF-AA89-6D35D794C9D6}"/>
              </a:ext>
            </a:extLst>
          </p:cNvPr>
          <p:cNvSpPr>
            <a:spLocks noGrp="1" noChangeArrowheads="1"/>
          </p:cNvSpPr>
          <p:nvPr>
            <p:ph type="title"/>
          </p:nvPr>
        </p:nvSpPr>
        <p:spPr/>
        <p:txBody>
          <a:bodyPr/>
          <a:lstStyle/>
          <a:p>
            <a:r>
              <a:rPr lang="en-US" altLang="en-US" dirty="0"/>
              <a:t>“it all started with a dinner”</a:t>
            </a:r>
          </a:p>
        </p:txBody>
      </p:sp>
      <p:sp>
        <p:nvSpPr>
          <p:cNvPr id="3" name="Content Placeholder 2">
            <a:extLst>
              <a:ext uri="{FF2B5EF4-FFF2-40B4-BE49-F238E27FC236}">
                <a16:creationId xmlns:a16="http://schemas.microsoft.com/office/drawing/2014/main" id="{CAADCFB6-85E0-4ADA-AC0C-A06961779416}"/>
              </a:ext>
            </a:extLst>
          </p:cNvPr>
          <p:cNvSpPr>
            <a:spLocks noGrp="1"/>
          </p:cNvSpPr>
          <p:nvPr>
            <p:ph idx="1"/>
          </p:nvPr>
        </p:nvSpPr>
        <p:spPr/>
        <p:txBody>
          <a:bodyPr>
            <a:normAutofit/>
          </a:bodyPr>
          <a:lstStyle/>
          <a:p>
            <a:pPr marL="6350" indent="-6350">
              <a:lnSpc>
                <a:spcPct val="100000"/>
              </a:lnSpc>
              <a:buFont typeface="Wingdings" panose="05000000000000000000" pitchFamily="2" charset="2"/>
              <a:buNone/>
              <a:defRPr/>
            </a:pPr>
            <a:r>
              <a:rPr lang="en-US" sz="2400" dirty="0"/>
              <a:t>“… it all started with a dinner – a secret one envisaged by Warren Buffett, </a:t>
            </a:r>
            <a:r>
              <a:rPr lang="en-US" sz="2400" dirty="0" err="1"/>
              <a:t>organised</a:t>
            </a:r>
            <a:r>
              <a:rPr lang="en-US" sz="2400" dirty="0"/>
              <a:t> by Bill and Melinda Gates, and hosted by David Rockefeller … at the elegant and discreet President's House at Rockefeller University in New York on May 5 last year.” </a:t>
            </a:r>
            <a:r>
              <a:rPr lang="en-US" sz="2000" dirty="0"/>
              <a:t>By Tom Leonard</a:t>
            </a:r>
          </a:p>
          <a:p>
            <a:pPr marL="458788" indent="-6350">
              <a:buFont typeface="Wingdings" panose="05000000000000000000" pitchFamily="2" charset="2"/>
              <a:buNone/>
              <a:defRPr/>
            </a:pPr>
            <a:br>
              <a:rPr lang="en-US" sz="1600" dirty="0"/>
            </a:br>
            <a:r>
              <a:rPr lang="en-US" sz="1600" dirty="0"/>
              <a:t>www.telegraph.co.uk/news/worldnews/northamerica/usa/7929657/The-dinner-that-cost-Bill-Gates-Warren-Buffett-and-other-celebrities-billions.html</a:t>
            </a:r>
          </a:p>
        </p:txBody>
      </p:sp>
      <p:sp>
        <p:nvSpPr>
          <p:cNvPr id="2" name="Slide Number Placeholder 1">
            <a:extLst>
              <a:ext uri="{FF2B5EF4-FFF2-40B4-BE49-F238E27FC236}">
                <a16:creationId xmlns:a16="http://schemas.microsoft.com/office/drawing/2014/main" id="{5883B20C-7F83-4AE7-841C-6CE435FA05FE}"/>
              </a:ext>
            </a:extLst>
          </p:cNvPr>
          <p:cNvSpPr>
            <a:spLocks noGrp="1"/>
          </p:cNvSpPr>
          <p:nvPr>
            <p:ph type="sldNum" sz="quarter" idx="12"/>
          </p:nvPr>
        </p:nvSpPr>
        <p:spPr/>
        <p:txBody>
          <a:bodyPr/>
          <a:lstStyle/>
          <a:p>
            <a:pPr>
              <a:defRPr/>
            </a:pPr>
            <a:fld id="{A5FDEF12-F04C-4F64-B3D3-BA25FF3E21B4}" type="slidenum">
              <a:rPr lang="en-US" altLang="en-US" smtClean="0"/>
              <a:pPr>
                <a:defRPr/>
              </a:pPr>
              <a:t>41</a:t>
            </a:fld>
            <a:endParaRPr lang="en-US" altLang="en-US"/>
          </a:p>
        </p:txBody>
      </p:sp>
    </p:spTree>
    <p:extLst>
      <p:ext uri="{BB962C8B-B14F-4D97-AF65-F5344CB8AC3E}">
        <p14:creationId xmlns:p14="http://schemas.microsoft.com/office/powerpoint/2010/main" val="265413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normAutofit/>
          </a:bodyPr>
          <a:lstStyle/>
          <a:p>
            <a:pPr marL="0" indent="0" algn="ctr">
              <a:lnSpc>
                <a:spcPct val="100000"/>
              </a:lnSpc>
              <a:buNone/>
            </a:pPr>
            <a:r>
              <a:rPr lang="en-US" sz="2700" dirty="0"/>
              <a:t>Please visit my “virtual library” at </a:t>
            </a:r>
            <a:r>
              <a:rPr lang="en-US" sz="2700" dirty="0">
                <a:hlinkClick r:id="rId3"/>
              </a:rPr>
              <a:t>http://go.unc.edu/sjae</a:t>
            </a:r>
            <a:endParaRPr lang="en-US" sz="2700" dirty="0"/>
          </a:p>
          <a:p>
            <a:pPr marL="0" indent="0" algn="ctr">
              <a:lnSpc>
                <a:spcPct val="100000"/>
              </a:lnSpc>
              <a:spcBef>
                <a:spcPts val="1500"/>
              </a:spcBef>
              <a:buNone/>
            </a:pPr>
            <a:r>
              <a:rPr lang="en-US" sz="2700" dirty="0"/>
              <a:t>and my other pages at </a:t>
            </a:r>
            <a:br>
              <a:rPr lang="en-US" sz="2700" dirty="0"/>
            </a:br>
            <a:r>
              <a:rPr lang="en-US" sz="2700" dirty="0">
                <a:hlinkClick r:id="rId4"/>
              </a:rPr>
              <a:t>http://go.unc.edu/vjs</a:t>
            </a:r>
            <a:endParaRPr lang="en-US" sz="2700" dirty="0"/>
          </a:p>
        </p:txBody>
      </p:sp>
    </p:spTree>
    <p:extLst>
      <p:ext uri="{BB962C8B-B14F-4D97-AF65-F5344CB8AC3E}">
        <p14:creationId xmlns:p14="http://schemas.microsoft.com/office/powerpoint/2010/main" val="66947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normAutofit/>
          </a:bodyPr>
          <a:lstStyle/>
          <a:p>
            <a:r>
              <a:rPr lang="en-US" sz="3200" dirty="0"/>
              <a:t>Read </a:t>
            </a:r>
            <a:r>
              <a:rPr lang="en-US" sz="3200" i="1" dirty="0"/>
              <a:t>Science</a:t>
            </a:r>
            <a:r>
              <a:rPr lang="en-US" sz="3200" dirty="0"/>
              <a:t> and perhaps join AAAS – a few example articles from recent issues</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marL="571500" indent="-571500">
              <a:buFont typeface="+mj-lt"/>
              <a:buAutoNum type="romanUcPeriod"/>
            </a:pPr>
            <a:r>
              <a:rPr lang="en-US" dirty="0"/>
              <a:t>“One in three Chinese children faces an education apocalypse. An ambitious experiment hopes to save them,” </a:t>
            </a:r>
            <a:r>
              <a:rPr lang="en-US" sz="1300" dirty="0">
                <a:hlinkClick r:id="rId3"/>
              </a:rPr>
              <a:t>h</a:t>
            </a:r>
            <a:r>
              <a:rPr lang="en-US" sz="1300" dirty="0">
                <a:hlinkClick r:id="rId3"/>
              </a:rPr>
              <a:t>ttp://www.sciencemag.org/news/2017/09</a:t>
            </a:r>
            <a:r>
              <a:rPr lang="en-US" sz="1400" u="sng" dirty="0">
                <a:hlinkClick r:id="rId3"/>
              </a:rPr>
              <a:t>/one-three-chinese-children-faces-education-apocalypse-ambitious-experiment-hopes-save</a:t>
            </a:r>
            <a:endParaRPr lang="en-US" sz="1400" dirty="0"/>
          </a:p>
          <a:p>
            <a:pPr marL="571500" indent="-571500">
              <a:spcBef>
                <a:spcPts val="1800"/>
              </a:spcBef>
              <a:buFont typeface="+mj-lt"/>
              <a:buAutoNum type="romanUcPeriod"/>
            </a:pPr>
            <a:r>
              <a:rPr lang="en-US" dirty="0"/>
              <a:t>“Sociotechnical transitions for deep decarbonization,” </a:t>
            </a:r>
            <a:r>
              <a:rPr lang="en-US" sz="1300" dirty="0">
                <a:hlinkClick r:id="rId4"/>
              </a:rPr>
              <a:t>http://science.sciencemag.org/content/357/6357/1242.full</a:t>
            </a:r>
            <a:endParaRPr lang="en-US" sz="1300" dirty="0"/>
          </a:p>
          <a:p>
            <a:pPr marL="571500" indent="-571500">
              <a:spcBef>
                <a:spcPts val="1800"/>
              </a:spcBef>
              <a:buFont typeface="+mj-lt"/>
              <a:buAutoNum type="romanUcPeriod"/>
            </a:pPr>
            <a:r>
              <a:rPr lang="en-US" dirty="0"/>
              <a:t>“Teaching personal initiative beats traditional training in boosting small business in West Africa,” </a:t>
            </a:r>
            <a:r>
              <a:rPr lang="en-US" sz="1300" dirty="0">
                <a:hlinkClick r:id="rId5"/>
              </a:rPr>
              <a:t>http://science.sciencemag.org/content/357/6357/1287</a:t>
            </a:r>
            <a:endParaRPr lang="en-US" sz="1300" dirty="0"/>
          </a:p>
          <a:p>
            <a:pPr marL="571500" indent="-571500">
              <a:spcBef>
                <a:spcPts val="1800"/>
              </a:spcBef>
              <a:buFont typeface="+mj-lt"/>
              <a:buAutoNum type="romanUcPeriod"/>
            </a:pPr>
            <a:r>
              <a:rPr lang="en-US" dirty="0"/>
              <a:t>“Infants make more attempts to achieve a goal when they see adults persist,” </a:t>
            </a:r>
            <a:r>
              <a:rPr lang="en-US" sz="1300" dirty="0">
                <a:hlinkClick r:id="rId6"/>
              </a:rPr>
              <a:t>http://science.sciencemag.org/content/357/6357/1290</a:t>
            </a:r>
            <a:endParaRPr lang="en-US" sz="1300" dirty="0"/>
          </a:p>
          <a:p>
            <a:pPr marL="571500" indent="-571500">
              <a:spcBef>
                <a:spcPts val="1800"/>
              </a:spcBef>
              <a:buFont typeface="+mj-lt"/>
              <a:buAutoNum type="romanUcPeriod"/>
            </a:pPr>
            <a:endParaRPr lang="en-US" sz="2800" dirty="0"/>
          </a:p>
          <a:p>
            <a:pPr marL="571500" indent="-571500">
              <a:spcBef>
                <a:spcPts val="1800"/>
              </a:spcBef>
              <a:buFont typeface="+mj-lt"/>
              <a:buAutoNum type="romanUcPeriod"/>
            </a:pPr>
            <a:endParaRPr lang="en-US" sz="2800" dirty="0"/>
          </a:p>
          <a:p>
            <a:pPr>
              <a:spcBef>
                <a:spcPts val="1800"/>
              </a:spcBef>
            </a:pPr>
            <a:endParaRPr lang="en-US" sz="2800" dirty="0"/>
          </a:p>
          <a:p>
            <a:endParaRPr lang="en-US" sz="2800" dirty="0"/>
          </a:p>
          <a:p>
            <a:endParaRPr lang="en-US" sz="3200" dirty="0"/>
          </a:p>
        </p:txBody>
      </p:sp>
    </p:spTree>
    <p:extLst>
      <p:ext uri="{BB962C8B-B14F-4D97-AF65-F5344CB8AC3E}">
        <p14:creationId xmlns:p14="http://schemas.microsoft.com/office/powerpoint/2010/main" val="1799575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normAutofit/>
          </a:bodyPr>
          <a:lstStyle/>
          <a:p>
            <a:r>
              <a:rPr lang="en-US" sz="3200" dirty="0"/>
              <a:t>Browse my “virtual library” – </a:t>
            </a:r>
            <a:r>
              <a:rPr lang="en-US" sz="3200" dirty="0">
                <a:hlinkClick r:id="rId3"/>
              </a:rPr>
              <a:t>go.unc.edu/sjae</a:t>
            </a:r>
            <a:endParaRPr lang="en-US" sz="3200" dirty="0"/>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marL="571500" indent="-571500">
              <a:spcBef>
                <a:spcPts val="1800"/>
              </a:spcBef>
              <a:buFont typeface="+mj-lt"/>
              <a:buAutoNum type="romanUcPeriod"/>
            </a:pPr>
            <a:endParaRPr lang="en-US" sz="2800" dirty="0"/>
          </a:p>
          <a:p>
            <a:pPr marL="571500" indent="-571500">
              <a:spcBef>
                <a:spcPts val="1800"/>
              </a:spcBef>
              <a:buFont typeface="+mj-lt"/>
              <a:buAutoNum type="romanUcPeriod"/>
            </a:pPr>
            <a:endParaRPr lang="en-US" sz="2800" dirty="0"/>
          </a:p>
          <a:p>
            <a:pPr>
              <a:spcBef>
                <a:spcPts val="1800"/>
              </a:spcBef>
            </a:pPr>
            <a:endParaRPr lang="en-US" sz="2800" dirty="0"/>
          </a:p>
          <a:p>
            <a:endParaRPr lang="en-US" sz="2800" dirty="0"/>
          </a:p>
          <a:p>
            <a:endParaRPr lang="en-US" sz="3200" dirty="0"/>
          </a:p>
        </p:txBody>
      </p:sp>
      <p:pic>
        <p:nvPicPr>
          <p:cNvPr id="4" name="Picture 3">
            <a:extLst>
              <a:ext uri="{FF2B5EF4-FFF2-40B4-BE49-F238E27FC236}">
                <a16:creationId xmlns:a16="http://schemas.microsoft.com/office/drawing/2014/main" id="{92D03547-AE31-4935-810F-59804B43BB1C}"/>
              </a:ext>
            </a:extLst>
          </p:cNvPr>
          <p:cNvPicPr>
            <a:picLocks noChangeAspect="1"/>
          </p:cNvPicPr>
          <p:nvPr/>
        </p:nvPicPr>
        <p:blipFill>
          <a:blip r:embed="rId4"/>
          <a:stretch>
            <a:fillRect/>
          </a:stretch>
        </p:blipFill>
        <p:spPr>
          <a:xfrm>
            <a:off x="1295400" y="1447800"/>
            <a:ext cx="6523088" cy="5029200"/>
          </a:xfrm>
          <a:prstGeom prst="rect">
            <a:avLst/>
          </a:prstGeom>
        </p:spPr>
      </p:pic>
      <p:sp>
        <p:nvSpPr>
          <p:cNvPr id="5" name="Arrow: Left 4">
            <a:extLst>
              <a:ext uri="{FF2B5EF4-FFF2-40B4-BE49-F238E27FC236}">
                <a16:creationId xmlns:a16="http://schemas.microsoft.com/office/drawing/2014/main" id="{644AFB1A-695A-4DFB-83B7-07D7DA85396B}"/>
              </a:ext>
            </a:extLst>
          </p:cNvPr>
          <p:cNvSpPr/>
          <p:nvPr/>
        </p:nvSpPr>
        <p:spPr>
          <a:xfrm rot="20690241">
            <a:off x="5331752" y="1776402"/>
            <a:ext cx="3148780" cy="4018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03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a:xfrm>
            <a:off x="628650" y="0"/>
            <a:ext cx="7886700" cy="1325563"/>
          </a:xfrm>
        </p:spPr>
        <p:txBody>
          <a:bodyPr>
            <a:normAutofit/>
          </a:bodyPr>
          <a:lstStyle/>
          <a:p>
            <a:r>
              <a:rPr lang="en-US" sz="3200" dirty="0"/>
              <a:t>Browse my “virtual library” – </a:t>
            </a:r>
            <a:r>
              <a:rPr lang="en-US" sz="3200" dirty="0">
                <a:hlinkClick r:id="rId3"/>
              </a:rPr>
              <a:t>go.unc.edu/sjae</a:t>
            </a:r>
            <a:endParaRPr lang="en-US" sz="3200" dirty="0"/>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marL="571500" indent="-571500">
              <a:spcBef>
                <a:spcPts val="1800"/>
              </a:spcBef>
              <a:buFont typeface="+mj-lt"/>
              <a:buAutoNum type="romanUcPeriod"/>
            </a:pPr>
            <a:endParaRPr lang="en-US" sz="2800" dirty="0"/>
          </a:p>
          <a:p>
            <a:pPr marL="571500" indent="-571500">
              <a:spcBef>
                <a:spcPts val="1800"/>
              </a:spcBef>
              <a:buFont typeface="+mj-lt"/>
              <a:buAutoNum type="romanUcPeriod"/>
            </a:pPr>
            <a:endParaRPr lang="en-US" sz="2800" dirty="0"/>
          </a:p>
          <a:p>
            <a:pPr>
              <a:spcBef>
                <a:spcPts val="1800"/>
              </a:spcBef>
            </a:pPr>
            <a:endParaRPr lang="en-US" sz="2800" dirty="0"/>
          </a:p>
          <a:p>
            <a:endParaRPr lang="en-US" sz="2800" dirty="0"/>
          </a:p>
          <a:p>
            <a:endParaRPr lang="en-US" sz="3200" dirty="0"/>
          </a:p>
        </p:txBody>
      </p:sp>
      <p:sp>
        <p:nvSpPr>
          <p:cNvPr id="7" name="Rectangle 2">
            <a:extLst>
              <a:ext uri="{FF2B5EF4-FFF2-40B4-BE49-F238E27FC236}">
                <a16:creationId xmlns:a16="http://schemas.microsoft.com/office/drawing/2014/main" id="{DCD89A91-A8A8-4B1F-BA30-20D7665730E3}"/>
              </a:ext>
            </a:extLst>
          </p:cNvPr>
          <p:cNvSpPr>
            <a:spLocks noChangeArrowheads="1"/>
          </p:cNvSpPr>
          <p:nvPr/>
        </p:nvSpPr>
        <p:spPr bwMode="auto">
          <a:xfrm>
            <a:off x="721941" y="1147749"/>
            <a:ext cx="7507659" cy="543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4"/>
              </a:rPr>
              <a:t> Search the Library</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5"/>
              </a:rPr>
              <a:t> Accessing UNC resources and navigating the UNC proxy server</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None/>
              <a:tabLst/>
            </a:pPr>
            <a:r>
              <a:rPr kumimoji="0" lang="en-US" altLang="en-US" sz="1000" b="0" i="0" u="none" strike="noStrike" cap="none" normalizeH="0" dirty="0">
                <a:ln>
                  <a:noFill/>
                </a:ln>
                <a:solidFill>
                  <a:schemeClr val="tx1"/>
                </a:solidFill>
                <a:effectLst/>
                <a:latin typeface="Arial" panose="020B0604020202020204" pitchFamily="34" charset="0"/>
              </a:rPr>
              <a:t>This item has several UNC resources and also explains that many of the links to articles and journals in the virtual library include the UNC proxy server component, to facilitate access to full text articles by persons affiliated with UNC. If you do not have a UNC Onyen or NC AHEC authentication, or you do not wish to log in, read the instructions here for removing the proxy server component of the URL to avoid authentication screen.</a:t>
            </a: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6"/>
              </a:rPr>
              <a:t> Big challenges for public health</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7"/>
              </a:rPr>
              <a:t> Case examples</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8"/>
              </a:rPr>
              <a:t> Choice behavior, decision-making, perception, cognition, emotion, neuroscience</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9"/>
              </a:rPr>
              <a:t> Demography, economics, education, epidemiology, geography, history, law, policy, political economy, sociology</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10"/>
              </a:rPr>
              <a:t> Behavioral, biological, epidemiological, mathematical, and physical sciences, evolution, history of science, science policy</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11"/>
              </a:rPr>
              <a:t> Organizations and organizational behavior</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12"/>
              </a:rPr>
              <a:t> People - specific individuals and populations</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13"/>
              </a:rPr>
              <a:t> To be filed</a:t>
            </a:r>
            <a:endParaRPr kumimoji="0" lang="en-US" altLang="en-US" b="0" i="0" u="none" strike="noStrike" cap="none" normalizeH="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ts val="600"/>
              </a:spcBef>
              <a:spcAft>
                <a:spcPct val="0"/>
              </a:spcAft>
              <a:buClrTx/>
              <a:buSzTx/>
              <a:buFontTx/>
              <a:buChar char="•"/>
              <a:tabLst/>
            </a:pPr>
            <a:r>
              <a:rPr kumimoji="0" lang="en-US" altLang="en-US" b="0" i="0" u="none" strike="noStrike" cap="none" normalizeH="0" dirty="0">
                <a:ln>
                  <a:noFill/>
                </a:ln>
                <a:solidFill>
                  <a:schemeClr val="tx1"/>
                </a:solidFill>
                <a:effectLst/>
                <a:latin typeface="Arial" panose="020B0604020202020204" pitchFamily="34" charset="0"/>
                <a:hlinkClick r:id="rId14"/>
              </a:rPr>
              <a:t> Transcendental Meditation and the David Lynch Foundation</a:t>
            </a:r>
            <a:r>
              <a:rPr kumimoji="0" lang="en-US" altLang="en-US" b="0" i="0" u="none" strike="noStrike" cap="none" normalizeH="0" dirty="0">
                <a:ln>
                  <a:noFill/>
                </a:ln>
                <a:solidFill>
                  <a:schemeClr val="tx1"/>
                </a:solidFill>
                <a:effectLst/>
                <a:latin typeface="Arial" panose="020B0604020202020204" pitchFamily="34" charset="0"/>
              </a:rPr>
              <a:t> </a:t>
            </a:r>
          </a:p>
        </p:txBody>
      </p:sp>
      <p:pic>
        <p:nvPicPr>
          <p:cNvPr id="10" name="Picture 9">
            <a:extLst>
              <a:ext uri="{FF2B5EF4-FFF2-40B4-BE49-F238E27FC236}">
                <a16:creationId xmlns:a16="http://schemas.microsoft.com/office/drawing/2014/main" id="{E3CBECF8-95EC-463E-8C7E-D85BFF33956A}"/>
              </a:ext>
            </a:extLst>
          </p:cNvPr>
          <p:cNvPicPr>
            <a:picLocks noChangeAspect="1"/>
          </p:cNvPicPr>
          <p:nvPr/>
        </p:nvPicPr>
        <p:blipFill>
          <a:blip r:embed="rId15"/>
          <a:stretch>
            <a:fillRect/>
          </a:stretch>
        </p:blipFill>
        <p:spPr>
          <a:xfrm>
            <a:off x="5943600" y="5251007"/>
            <a:ext cx="1752600" cy="616393"/>
          </a:xfrm>
          <a:prstGeom prst="rect">
            <a:avLst/>
          </a:prstGeom>
          <a:ln>
            <a:solidFill>
              <a:schemeClr val="accent1"/>
            </a:solidFill>
          </a:ln>
        </p:spPr>
      </p:pic>
      <p:pic>
        <p:nvPicPr>
          <p:cNvPr id="11" name="Picture 10">
            <a:extLst>
              <a:ext uri="{FF2B5EF4-FFF2-40B4-BE49-F238E27FC236}">
                <a16:creationId xmlns:a16="http://schemas.microsoft.com/office/drawing/2014/main" id="{A2072906-E7F4-4FD7-BF7B-5421AC1D47D5}"/>
              </a:ext>
            </a:extLst>
          </p:cNvPr>
          <p:cNvPicPr>
            <a:picLocks noChangeAspect="1"/>
          </p:cNvPicPr>
          <p:nvPr/>
        </p:nvPicPr>
        <p:blipFill>
          <a:blip r:embed="rId16"/>
          <a:stretch>
            <a:fillRect/>
          </a:stretch>
        </p:blipFill>
        <p:spPr>
          <a:xfrm>
            <a:off x="5867400" y="2609104"/>
            <a:ext cx="3124200" cy="671504"/>
          </a:xfrm>
          <a:prstGeom prst="rect">
            <a:avLst/>
          </a:prstGeom>
          <a:ln>
            <a:solidFill>
              <a:schemeClr val="accent1"/>
            </a:solidFill>
          </a:ln>
        </p:spPr>
      </p:pic>
    </p:spTree>
    <p:extLst>
      <p:ext uri="{BB962C8B-B14F-4D97-AF65-F5344CB8AC3E}">
        <p14:creationId xmlns:p14="http://schemas.microsoft.com/office/powerpoint/2010/main" val="386506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pPr>
              <a:spcBef>
                <a:spcPts val="1800"/>
              </a:spcBef>
            </a:pPr>
            <a:r>
              <a:rPr lang="en-US" sz="3600" dirty="0"/>
              <a:t>II. Perspectives</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endParaRPr lang="en-US" sz="3200" dirty="0"/>
          </a:p>
        </p:txBody>
      </p:sp>
    </p:spTree>
    <p:extLst>
      <p:ext uri="{BB962C8B-B14F-4D97-AF65-F5344CB8AC3E}">
        <p14:creationId xmlns:p14="http://schemas.microsoft.com/office/powerpoint/2010/main" val="291554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National Academy Press</a:t>
            </a:r>
          </a:p>
        </p:txBody>
      </p:sp>
      <p:sp>
        <p:nvSpPr>
          <p:cNvPr id="3" name="Slide Number Placeholder 2">
            <a:extLst>
              <a:ext uri="{FF2B5EF4-FFF2-40B4-BE49-F238E27FC236}">
                <a16:creationId xmlns:a16="http://schemas.microsoft.com/office/drawing/2014/main" id="{AD7CF0A9-D461-4A68-888C-7C73CAB194DD}"/>
              </a:ext>
            </a:extLst>
          </p:cNvPr>
          <p:cNvSpPr>
            <a:spLocks noGrp="1"/>
          </p:cNvSpPr>
          <p:nvPr>
            <p:ph type="sldNum" sz="quarter" idx="12"/>
          </p:nvPr>
        </p:nvSpPr>
        <p:spPr/>
        <p:txBody>
          <a:bodyPr/>
          <a:lstStyle/>
          <a:p>
            <a:pPr>
              <a:defRPr/>
            </a:pPr>
            <a:fld id="{A5FDEF12-F04C-4F64-B3D3-BA25FF3E21B4}" type="slidenum">
              <a:rPr lang="en-US" altLang="en-US" smtClean="0"/>
              <a:pPr>
                <a:defRPr/>
              </a:pPr>
              <a:t>9</a:t>
            </a:fld>
            <a:endParaRPr lang="en-US" altLang="en-US"/>
          </a:p>
        </p:txBody>
      </p:sp>
      <p:pic>
        <p:nvPicPr>
          <p:cNvPr id="4" name="Picture 3">
            <a:extLst>
              <a:ext uri="{FF2B5EF4-FFF2-40B4-BE49-F238E27FC236}">
                <a16:creationId xmlns:a16="http://schemas.microsoft.com/office/drawing/2014/main" id="{21C9B138-8DB9-4ECC-AB50-7A6B6B29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839" y="4255753"/>
            <a:ext cx="1586552" cy="2362200"/>
          </a:xfrm>
          <a:prstGeom prst="rect">
            <a:avLst/>
          </a:prstGeom>
        </p:spPr>
      </p:pic>
      <p:pic>
        <p:nvPicPr>
          <p:cNvPr id="6" name="Picture 5">
            <a:extLst>
              <a:ext uri="{FF2B5EF4-FFF2-40B4-BE49-F238E27FC236}">
                <a16:creationId xmlns:a16="http://schemas.microsoft.com/office/drawing/2014/main" id="{9B057B6F-0E7C-4895-985C-5E0C5A458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752601"/>
            <a:ext cx="1842271" cy="2362200"/>
          </a:xfrm>
          <a:prstGeom prst="rect">
            <a:avLst/>
          </a:prstGeom>
        </p:spPr>
      </p:pic>
      <p:pic>
        <p:nvPicPr>
          <p:cNvPr id="8" name="Picture 7">
            <a:extLst>
              <a:ext uri="{FF2B5EF4-FFF2-40B4-BE49-F238E27FC236}">
                <a16:creationId xmlns:a16="http://schemas.microsoft.com/office/drawing/2014/main" id="{C1516B8F-7613-4137-9427-F3B7AC792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752600"/>
            <a:ext cx="1610591" cy="2362200"/>
          </a:xfrm>
          <a:prstGeom prst="rect">
            <a:avLst/>
          </a:prstGeom>
        </p:spPr>
      </p:pic>
      <p:pic>
        <p:nvPicPr>
          <p:cNvPr id="10" name="Picture 9">
            <a:extLst>
              <a:ext uri="{FF2B5EF4-FFF2-40B4-BE49-F238E27FC236}">
                <a16:creationId xmlns:a16="http://schemas.microsoft.com/office/drawing/2014/main" id="{07EDDC00-806B-4CA5-AC63-47DF07624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2290" y="1752600"/>
            <a:ext cx="1501398" cy="2362200"/>
          </a:xfrm>
          <a:prstGeom prst="rect">
            <a:avLst/>
          </a:prstGeom>
        </p:spPr>
      </p:pic>
      <p:pic>
        <p:nvPicPr>
          <p:cNvPr id="12" name="Picture 11">
            <a:extLst>
              <a:ext uri="{FF2B5EF4-FFF2-40B4-BE49-F238E27FC236}">
                <a16:creationId xmlns:a16="http://schemas.microsoft.com/office/drawing/2014/main" id="{8905C445-A7A6-4804-B895-FFBA2CD9B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1" y="4248408"/>
            <a:ext cx="1586552" cy="2411560"/>
          </a:xfrm>
          <a:prstGeom prst="rect">
            <a:avLst/>
          </a:prstGeom>
        </p:spPr>
      </p:pic>
      <p:pic>
        <p:nvPicPr>
          <p:cNvPr id="4098" name="Picture 2" descr="https://www.nap.edu/cover/10186/450">
            <a:extLst>
              <a:ext uri="{FF2B5EF4-FFF2-40B4-BE49-F238E27FC236}">
                <a16:creationId xmlns:a16="http://schemas.microsoft.com/office/drawing/2014/main" id="{E6157A00-BEE3-4E82-B29D-93CA445BE5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4267200"/>
            <a:ext cx="1588120" cy="23927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nap.edu/cover/24624/450">
            <a:extLst>
              <a:ext uri="{FF2B5EF4-FFF2-40B4-BE49-F238E27FC236}">
                <a16:creationId xmlns:a16="http://schemas.microsoft.com/office/drawing/2014/main" id="{C81EFE97-80D1-4AD6-ACF2-1971C96B4A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8476" y="4204081"/>
            <a:ext cx="1582880" cy="23848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DECDE48-CCE3-4214-A0BF-58209F75E4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514" y="1752600"/>
            <a:ext cx="1615486" cy="2362200"/>
          </a:xfrm>
          <a:prstGeom prst="rect">
            <a:avLst/>
          </a:prstGeom>
        </p:spPr>
      </p:pic>
    </p:spTree>
    <p:extLst>
      <p:ext uri="{BB962C8B-B14F-4D97-AF65-F5344CB8AC3E}">
        <p14:creationId xmlns:p14="http://schemas.microsoft.com/office/powerpoint/2010/main" val="1717952606"/>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4063</TotalTime>
  <Words>3463</Words>
  <Application>Microsoft Office PowerPoint</Application>
  <PresentationFormat>On-screen Show (4:3)</PresentationFormat>
  <Paragraphs>276</Paragraphs>
  <Slides>42</Slides>
  <Notes>42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Calibri</vt:lpstr>
      <vt:lpstr>Calibri Light</vt:lpstr>
      <vt:lpstr>Georgia</vt:lpstr>
      <vt:lpstr>Times New Roman</vt:lpstr>
      <vt:lpstr>Verdana</vt:lpstr>
      <vt:lpstr>Wingdings</vt:lpstr>
      <vt:lpstr>Wingdings 2</vt:lpstr>
      <vt:lpstr>Office Theme</vt:lpstr>
      <vt:lpstr>Civic</vt:lpstr>
      <vt:lpstr>Global health ideas and reflections</vt:lpstr>
      <vt:lpstr>UNC conferences/webcasts</vt:lpstr>
      <vt:lpstr>Outline</vt:lpstr>
      <vt:lpstr>I. Sources for ideas (a few)</vt:lpstr>
      <vt:lpstr>Read Science and perhaps join AAAS – a few example articles from recent issues</vt:lpstr>
      <vt:lpstr>Browse my “virtual library” – go.unc.edu/sjae</vt:lpstr>
      <vt:lpstr>Browse my “virtual library” – go.unc.edu/sjae</vt:lpstr>
      <vt:lpstr>II. Perspectives</vt:lpstr>
      <vt:lpstr>National Academy Press</vt:lpstr>
      <vt:lpstr>But counterveiling forces </vt:lpstr>
      <vt:lpstr>Social determinants of health – epidemiology as a population science: examples</vt:lpstr>
      <vt:lpstr>Epidemiology, Equity, Economics, Evolution, and Enlightenment</vt:lpstr>
      <vt:lpstr>Epidemiology, Equity, Economics, Evolution, and Enlightenment</vt:lpstr>
      <vt:lpstr>We are systems within systems</vt:lpstr>
      <vt:lpstr>We have evolved to cope with complexity</vt:lpstr>
      <vt:lpstr>But that entails being selective, simplifying, and probably oversimplifying</vt:lpstr>
      <vt:lpstr>Science is also a system within systems</vt:lpstr>
      <vt:lpstr>Right choices are elusive</vt:lpstr>
      <vt:lpstr>But people see things their own way, anyway</vt:lpstr>
      <vt:lpstr>We are not as rational or “evidence-based” as we think</vt:lpstr>
      <vt:lpstr>Implications</vt:lpstr>
      <vt:lpstr>Observing society through the media and daily interactions</vt:lpstr>
      <vt:lpstr>Grumpiness and lack of sleep</vt:lpstr>
      <vt:lpstr>Grumpiness and lack of sleep</vt:lpstr>
      <vt:lpstr>III. Transcendental Meditation – worth a look</vt:lpstr>
      <vt:lpstr>Tasha Daniels describes her experience of the Transcendental Meditation technique and how it helps her deal with stress</vt:lpstr>
      <vt:lpstr>Meditation in the Classroom – The Maharishi School, Fairfield IA  (Ken Chawkin, The Edge, Aug 1, 2004)</vt:lpstr>
      <vt:lpstr>Former Surgeon General Vivek Murthy visits the TM Quiet Time program in San Francisco</vt:lpstr>
      <vt:lpstr>Ntwananu Elementary School, Maputo</vt:lpstr>
      <vt:lpstr>IEBO Ocotepec, Mixteca, Oaxaca</vt:lpstr>
      <vt:lpstr>Santa Maria Tepantlali, Sierra Norte, Oaxaca</vt:lpstr>
      <vt:lpstr>Transcendental Meditation around the world - examples</vt:lpstr>
      <vt:lpstr>The Maharishi Effect</vt:lpstr>
      <vt:lpstr>Mozambique President Joachim Chissano credits TM with ending the civil war in that country.</vt:lpstr>
      <vt:lpstr>The Maharishi Effect – Example papers</vt:lpstr>
      <vt:lpstr>The Maharishi Effect – Invincible Military</vt:lpstr>
      <vt:lpstr>Thomas Kuhn’s The Structure of Scientific Revolutions</vt:lpstr>
      <vt:lpstr>IV. Must inequality necessarily be harmful?</vt:lpstr>
      <vt:lpstr>The dinner that cost Bill Gates, Warren Buffett and other celebrities billions</vt:lpstr>
      <vt:lpstr>It could happen?</vt:lpstr>
      <vt:lpstr>“it all started with a dinner”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Diversity in Epidemiology</dc:title>
  <dc:subject>2010 ACE Minority Affairs Workshop</dc:subject>
  <dc:creator>Victor J. Schoenbach</dc:creator>
  <dc:description>Luncheon/Keynote Presentation, 9/11,12/2010;; minor updates 2/22/2014</dc:description>
  <cp:lastModifiedBy>Schoenbach, Victor J.</cp:lastModifiedBy>
  <cp:revision>277</cp:revision>
  <cp:lastPrinted>1601-01-01T00:00:00Z</cp:lastPrinted>
  <dcterms:created xsi:type="dcterms:W3CDTF">1601-01-01T00:00:00Z</dcterms:created>
  <dcterms:modified xsi:type="dcterms:W3CDTF">2017-11-14T16:41:30Z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