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3998" r:id="rId2"/>
  </p:sldMasterIdLst>
  <p:notesMasterIdLst>
    <p:notesMasterId r:id="rId65"/>
  </p:notesMasterIdLst>
  <p:sldIdLst>
    <p:sldId id="256" r:id="rId3"/>
    <p:sldId id="313" r:id="rId4"/>
    <p:sldId id="392" r:id="rId5"/>
    <p:sldId id="384" r:id="rId6"/>
    <p:sldId id="391" r:id="rId7"/>
    <p:sldId id="323" r:id="rId8"/>
    <p:sldId id="259" r:id="rId9"/>
    <p:sldId id="299" r:id="rId10"/>
    <p:sldId id="260" r:id="rId11"/>
    <p:sldId id="263" r:id="rId12"/>
    <p:sldId id="262" r:id="rId13"/>
    <p:sldId id="264" r:id="rId14"/>
    <p:sldId id="266" r:id="rId15"/>
    <p:sldId id="311" r:id="rId16"/>
    <p:sldId id="270" r:id="rId17"/>
    <p:sldId id="271" r:id="rId18"/>
    <p:sldId id="394" r:id="rId19"/>
    <p:sldId id="324" r:id="rId20"/>
    <p:sldId id="326" r:id="rId21"/>
    <p:sldId id="327" r:id="rId22"/>
    <p:sldId id="267" r:id="rId23"/>
    <p:sldId id="395" r:id="rId24"/>
    <p:sldId id="268" r:id="rId25"/>
    <p:sldId id="274" r:id="rId26"/>
    <p:sldId id="275" r:id="rId27"/>
    <p:sldId id="276" r:id="rId28"/>
    <p:sldId id="277" r:id="rId29"/>
    <p:sldId id="278" r:id="rId30"/>
    <p:sldId id="273" r:id="rId31"/>
    <p:sldId id="399" r:id="rId32"/>
    <p:sldId id="281" r:id="rId33"/>
    <p:sldId id="284" r:id="rId34"/>
    <p:sldId id="285" r:id="rId35"/>
    <p:sldId id="286" r:id="rId36"/>
    <p:sldId id="332" r:id="rId37"/>
    <p:sldId id="333" r:id="rId38"/>
    <p:sldId id="334" r:id="rId39"/>
    <p:sldId id="335" r:id="rId40"/>
    <p:sldId id="336" r:id="rId41"/>
    <p:sldId id="272" r:id="rId42"/>
    <p:sldId id="293" r:id="rId43"/>
    <p:sldId id="294" r:id="rId44"/>
    <p:sldId id="396" r:id="rId45"/>
    <p:sldId id="397" r:id="rId46"/>
    <p:sldId id="398" r:id="rId47"/>
    <p:sldId id="305" r:id="rId48"/>
    <p:sldId id="306" r:id="rId49"/>
    <p:sldId id="287" r:id="rId50"/>
    <p:sldId id="308" r:id="rId51"/>
    <p:sldId id="300" r:id="rId52"/>
    <p:sldId id="301" r:id="rId53"/>
    <p:sldId id="296" r:id="rId54"/>
    <p:sldId id="304" r:id="rId55"/>
    <p:sldId id="340" r:id="rId56"/>
    <p:sldId id="380" r:id="rId57"/>
    <p:sldId id="330" r:id="rId58"/>
    <p:sldId id="295" r:id="rId59"/>
    <p:sldId id="310" r:id="rId60"/>
    <p:sldId id="288" r:id="rId61"/>
    <p:sldId id="386" r:id="rId62"/>
    <p:sldId id="381" r:id="rId63"/>
    <p:sldId id="389" r:id="rId6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402"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70" d="100"/>
          <a:sy n="70" d="100"/>
        </p:scale>
        <p:origin x="196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B8E2FC96-6595-4246-8805-DF0A64B357C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74083" name="Rectangle 3">
            <a:extLst>
              <a:ext uri="{FF2B5EF4-FFF2-40B4-BE49-F238E27FC236}">
                <a16:creationId xmlns:a16="http://schemas.microsoft.com/office/drawing/2014/main" id="{AC928E84-EB8F-4AAC-A574-3F2440243BC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70D7B6FD-1171-4459-9127-AEAA61F95D0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5" name="Rectangle 5">
            <a:extLst>
              <a:ext uri="{FF2B5EF4-FFF2-40B4-BE49-F238E27FC236}">
                <a16:creationId xmlns:a16="http://schemas.microsoft.com/office/drawing/2014/main" id="{CB36A7E8-958B-43AC-92BD-74D5F310FE9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086" name="Rectangle 6">
            <a:extLst>
              <a:ext uri="{FF2B5EF4-FFF2-40B4-BE49-F238E27FC236}">
                <a16:creationId xmlns:a16="http://schemas.microsoft.com/office/drawing/2014/main" id="{04575C73-57B2-4E81-984B-65573132EB4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74087" name="Rectangle 7">
            <a:extLst>
              <a:ext uri="{FF2B5EF4-FFF2-40B4-BE49-F238E27FC236}">
                <a16:creationId xmlns:a16="http://schemas.microsoft.com/office/drawing/2014/main" id="{1151714F-8581-4498-B02A-B5BFEC967DD5}"/>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7C7F08C0-676E-4945-9ACF-6E93917B718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dc.gov/mmwr/preview/mmwrhtml/00000688.ht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nytimes.com/1985/10/17/us/minorities-seen-as-still-lagging-in-health-status.html?mcubz=3"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E98E0E77-50B7-4091-A309-0E39683111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3624EAD-7B38-46E9-9C35-71DDBC27632E}" type="slidenum">
              <a:rPr lang="en-US" altLang="en-US" smtClean="0">
                <a:latin typeface="Arial" panose="020B0604020202020204" pitchFamily="34" charset="0"/>
              </a:rPr>
              <a:pPr/>
              <a:t>1</a:t>
            </a:fld>
            <a:endParaRPr lang="en-US" altLang="en-US">
              <a:latin typeface="Arial" panose="020B0604020202020204" pitchFamily="34" charset="0"/>
            </a:endParaRPr>
          </a:p>
        </p:txBody>
      </p:sp>
      <p:sp>
        <p:nvSpPr>
          <p:cNvPr id="5123" name="Rectangle 2">
            <a:extLst>
              <a:ext uri="{FF2B5EF4-FFF2-40B4-BE49-F238E27FC236}">
                <a16:creationId xmlns:a16="http://schemas.microsoft.com/office/drawing/2014/main" id="{C0C16FBF-88C9-47DC-A98C-6D54E856F32B}"/>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52476227-2898-40B7-B24E-DBBEF0626C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Revised 9/21/2017</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F1B595EF-277B-41C6-8DE0-8B530CD7F8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BC88C6F-00BB-4209-BAB5-9923F1C9FDE6}" type="slidenum">
              <a:rPr lang="en-US" altLang="en-US" smtClean="0">
                <a:latin typeface="Arial" panose="020B0604020202020204" pitchFamily="34" charset="0"/>
              </a:rPr>
              <a:pPr/>
              <a:t>10</a:t>
            </a:fld>
            <a:endParaRPr lang="en-US" altLang="en-US">
              <a:latin typeface="Arial" panose="020B0604020202020204" pitchFamily="34" charset="0"/>
            </a:endParaRPr>
          </a:p>
        </p:txBody>
      </p:sp>
      <p:sp>
        <p:nvSpPr>
          <p:cNvPr id="23555" name="Rectangle 2">
            <a:extLst>
              <a:ext uri="{FF2B5EF4-FFF2-40B4-BE49-F238E27FC236}">
                <a16:creationId xmlns:a16="http://schemas.microsoft.com/office/drawing/2014/main" id="{BDA538A3-BD8C-4209-874B-EB443E20D828}"/>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DF4D1E9A-203C-4EB7-9D28-9338622A1C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(From Report from Ad Hoc Committee on Minority Affairs to Alan Hinman, August 20, 1993)</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Committee's charge is to:</a:t>
            </a:r>
          </a:p>
          <a:p>
            <a:pPr eaLnBrk="1" hangingPunct="1"/>
            <a:r>
              <a:rPr lang="en-US" altLang="en-US" dirty="0">
                <a:latin typeface="Arial" panose="020B0604020202020204" pitchFamily="34" charset="0"/>
              </a:rPr>
              <a:t>1. Assess the current status of minorities in the profession of epidemiology;</a:t>
            </a:r>
          </a:p>
          <a:p>
            <a:pPr eaLnBrk="1" hangingPunct="1"/>
            <a:r>
              <a:rPr lang="en-US" altLang="en-US" dirty="0">
                <a:latin typeface="Arial" panose="020B0604020202020204" pitchFamily="34" charset="0"/>
              </a:rPr>
              <a:t>2. Recommend specific actions to increase minority representation in epidemiology;</a:t>
            </a:r>
          </a:p>
          <a:p>
            <a:pPr eaLnBrk="1" hangingPunct="1"/>
            <a:r>
              <a:rPr lang="en-US" altLang="en-US" dirty="0">
                <a:latin typeface="Arial" panose="020B0604020202020204" pitchFamily="34" charset="0"/>
              </a:rPr>
              <a:t>3. Assess the role of the College in promoting increased minority representation in epidemiology;</a:t>
            </a:r>
          </a:p>
          <a:p>
            <a:pPr eaLnBrk="1" hangingPunct="1"/>
            <a:r>
              <a:rPr lang="en-US" altLang="en-US" dirty="0">
                <a:latin typeface="Arial" panose="020B0604020202020204" pitchFamily="34" charset="0"/>
              </a:rPr>
              <a:t>4. Recommend actions to increase research on health concerns of minority populations;</a:t>
            </a:r>
          </a:p>
          <a:p>
            <a:pPr eaLnBrk="1" hangingPunct="1"/>
            <a:r>
              <a:rPr lang="en-US" altLang="en-US" dirty="0">
                <a:latin typeface="Arial" panose="020B0604020202020204" pitchFamily="34" charset="0"/>
              </a:rPr>
              <a:t>5. Recommend strategies for increasing the number of minority epidemiologists who are affiliated with the College.</a:t>
            </a:r>
          </a:p>
          <a:p>
            <a:pPr eaLnBrk="1" hangingPunct="1"/>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7767525B-D448-417B-B0B9-7AC4CDBC30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148E9BC-B870-4A5A-A3D5-1FE134CC38C7}" type="slidenum">
              <a:rPr lang="en-US" altLang="en-US" smtClean="0">
                <a:latin typeface="Arial" panose="020B0604020202020204" pitchFamily="34" charset="0"/>
              </a:rPr>
              <a:pPr/>
              <a:t>11</a:t>
            </a:fld>
            <a:endParaRPr lang="en-US" altLang="en-US">
              <a:latin typeface="Arial" panose="020B0604020202020204" pitchFamily="34" charset="0"/>
            </a:endParaRPr>
          </a:p>
        </p:txBody>
      </p:sp>
      <p:sp>
        <p:nvSpPr>
          <p:cNvPr id="25603" name="Rectangle 2">
            <a:extLst>
              <a:ext uri="{FF2B5EF4-FFF2-40B4-BE49-F238E27FC236}">
                <a16:creationId xmlns:a16="http://schemas.microsoft.com/office/drawing/2014/main" id="{E2D5009B-5CB7-45F4-BAFC-69C4E97D4243}"/>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0FE43161-EE15-4B9D-9932-B1842D74D7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Stephen Blount was on the initial committee list – Vic can’t recall if he attended the first meeting or not but had little or no participation thereafter.</a:t>
            </a:r>
          </a:p>
          <a:p>
            <a:pPr eaLnBrk="1" hangingPunct="1"/>
            <a:r>
              <a:rPr lang="en-US" altLang="en-US" dirty="0">
                <a:latin typeface="Arial" panose="020B0604020202020204" pitchFamily="34" charset="0"/>
              </a:rPr>
              <a:t>Manuel Torres-</a:t>
            </a:r>
            <a:r>
              <a:rPr lang="en-US" altLang="en-US" dirty="0" err="1">
                <a:latin typeface="Arial" panose="020B0604020202020204" pitchFamily="34" charset="0"/>
              </a:rPr>
              <a:t>Anjel</a:t>
            </a:r>
            <a:r>
              <a:rPr lang="en-US" altLang="en-US" dirty="0">
                <a:latin typeface="Arial" panose="020B0604020202020204" pitchFamily="34" charset="0"/>
              </a:rPr>
              <a:t> was on the initial committee but resigned in Jan 1993</a:t>
            </a:r>
          </a:p>
          <a:p>
            <a:pPr eaLnBrk="1" hangingPunct="1"/>
            <a:r>
              <a:rPr lang="en-US" altLang="en-US" dirty="0">
                <a:latin typeface="Arial" panose="020B0604020202020204" pitchFamily="34" charset="0"/>
              </a:rPr>
              <a:t>Shiriki was originally an “observer”, since she was not a member of the College and debated whether or not to join (correct?)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EAA6E3E7-66A5-4D9F-9D42-8BD83BCB6A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1A8C0A9-4A62-40BB-AC86-764B9880AE28}" type="slidenum">
              <a:rPr lang="en-US" altLang="en-US" smtClean="0">
                <a:latin typeface="Arial" panose="020B0604020202020204" pitchFamily="34" charset="0"/>
              </a:rPr>
              <a:pPr/>
              <a:t>12</a:t>
            </a:fld>
            <a:endParaRPr lang="en-US" altLang="en-US">
              <a:latin typeface="Arial" panose="020B0604020202020204" pitchFamily="34" charset="0"/>
            </a:endParaRPr>
          </a:p>
        </p:txBody>
      </p:sp>
      <p:sp>
        <p:nvSpPr>
          <p:cNvPr id="27651" name="Rectangle 2">
            <a:extLst>
              <a:ext uri="{FF2B5EF4-FFF2-40B4-BE49-F238E27FC236}">
                <a16:creationId xmlns:a16="http://schemas.microsoft.com/office/drawing/2014/main" id="{FF8CE20E-33E5-4679-90C2-9D8605711533}"/>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F60401CC-5BF8-4316-A6FF-D8917B4CF5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One of the first steps the committee did was to request the addition of formal liaison members from other epidemiology organizations, by asking the ACE President (then Patricia Buffler) to write to the heads of other EPID societies asking them to designate a liaison.  Lucina was the first SER liaison and was later replaced by Camara.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84E1049-2EFE-4F28-B766-3C712894AE8C}"/>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F5A6276A-4E56-4A32-9485-DDD51B799B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American College of Epidemiology Committee on Minority Affairs conducted a 1992 survey of racial/ethnic distribution in academic epidemiology, published in the </a:t>
            </a:r>
            <a:r>
              <a:rPr lang="en-US" altLang="en-US" i="1">
                <a:latin typeface="Arial" panose="020B0604020202020204" pitchFamily="34" charset="0"/>
              </a:rPr>
              <a:t>Annals of Epidemiology</a:t>
            </a:r>
            <a:r>
              <a:rPr lang="en-US" altLang="en-US">
                <a:latin typeface="Arial" panose="020B0604020202020204" pitchFamily="34" charset="0"/>
              </a:rPr>
              <a:t>  in 1994 along with a commentary by the 1991 ACE President.</a:t>
            </a:r>
          </a:p>
        </p:txBody>
      </p:sp>
      <p:sp>
        <p:nvSpPr>
          <p:cNvPr id="29700" name="Slide Number Placeholder 3">
            <a:extLst>
              <a:ext uri="{FF2B5EF4-FFF2-40B4-BE49-F238E27FC236}">
                <a16:creationId xmlns:a16="http://schemas.microsoft.com/office/drawing/2014/main" id="{4D6FD833-A9DA-418E-A88D-E78FE4122B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F3F33AF-273A-45D1-9F81-6EFA6AB4A6B4}" type="slidenum">
              <a:rPr lang="en-US" altLang="en-US" smtClean="0">
                <a:latin typeface="Arial" panose="020B0604020202020204" pitchFamily="34" charset="0"/>
              </a:rPr>
              <a:pPr/>
              <a:t>13</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41D0C5DF-CDCA-4C1A-BA72-F046DD10F55C}"/>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A0938605-2298-418C-8BB4-742E1FDA64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31748" name="Slide Number Placeholder 3">
            <a:extLst>
              <a:ext uri="{FF2B5EF4-FFF2-40B4-BE49-F238E27FC236}">
                <a16:creationId xmlns:a16="http://schemas.microsoft.com/office/drawing/2014/main" id="{2D06DE26-B380-401A-A39E-53EAEC9A89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69CAFD5-EED8-4CC2-9D39-FFB5344B2D9B}" type="slidenum">
              <a:rPr lang="en-US" altLang="en-US" smtClean="0">
                <a:latin typeface="Arial" panose="020B0604020202020204" pitchFamily="34" charset="0"/>
              </a:rPr>
              <a:pPr/>
              <a:t>14</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8ECD5F05-7FEA-4FC8-B3A5-E47C6345DC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1FF2AAA-9A5C-43B3-8501-9F857DDECC49}" type="slidenum">
              <a:rPr lang="en-US" altLang="en-US" smtClean="0">
                <a:latin typeface="Arial" panose="020B0604020202020204" pitchFamily="34" charset="0"/>
              </a:rPr>
              <a:pPr/>
              <a:t>15</a:t>
            </a:fld>
            <a:endParaRPr lang="en-US" altLang="en-US">
              <a:latin typeface="Arial" panose="020B0604020202020204" pitchFamily="34" charset="0"/>
            </a:endParaRPr>
          </a:p>
        </p:txBody>
      </p:sp>
      <p:sp>
        <p:nvSpPr>
          <p:cNvPr id="33795" name="Rectangle 2">
            <a:extLst>
              <a:ext uri="{FF2B5EF4-FFF2-40B4-BE49-F238E27FC236}">
                <a16:creationId xmlns:a16="http://schemas.microsoft.com/office/drawing/2014/main" id="{8E8B7D59-2FBC-4DC7-AB17-197CD469F1C2}"/>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6A86BDCF-8CE5-4ADE-8F91-56DF9B9032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711 total faculty included 56 non-US citizens, included in the denominator for the percentages.  Of these totals, there were 296 tenured (5 black, 2 Hispanic), 201 tenure-track (8 black, 4 Hispanic), and 214 non-tenure-track (1 black, 8 Hispanic).</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B79EA4D0-8AC9-4802-9045-88FFA1A3D1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EFB854F-9047-4580-AB60-5871183B5D1F}" type="slidenum">
              <a:rPr lang="en-US" altLang="en-US" smtClean="0">
                <a:latin typeface="Arial" panose="020B0604020202020204" pitchFamily="34" charset="0"/>
              </a:rPr>
              <a:pPr/>
              <a:t>16</a:t>
            </a:fld>
            <a:endParaRPr lang="en-US" altLang="en-US">
              <a:latin typeface="Arial" panose="020B0604020202020204" pitchFamily="34" charset="0"/>
            </a:endParaRPr>
          </a:p>
        </p:txBody>
      </p:sp>
      <p:sp>
        <p:nvSpPr>
          <p:cNvPr id="35843" name="Rectangle 2">
            <a:extLst>
              <a:ext uri="{FF2B5EF4-FFF2-40B4-BE49-F238E27FC236}">
                <a16:creationId xmlns:a16="http://schemas.microsoft.com/office/drawing/2014/main" id="{5F2F9B13-47D4-422F-9870-55F907D53F89}"/>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BD0CCE42-E6A6-48C1-B270-88796D3B4E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2142 total students included 446 non-US citizens, included in the denominator for the percentages.  Of these totals, there were 1206 masters students ( tenured (63 black, 76 Hispanic, 4 American Indian), 862 doctoral (36 black, 15 Hispanic), and 74 postdoctoral fellows (3 black).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BB046D8-E2D6-4743-9EEA-CEC59AC85B63}"/>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ABA85840-7625-479D-887F-E3DFE2F891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Recommendations:</a:t>
            </a:r>
          </a:p>
          <a:p>
            <a:pPr eaLnBrk="1" hangingPunct="1"/>
            <a:r>
              <a:rPr lang="en-US" altLang="en-US">
                <a:latin typeface="Arial" panose="020B0604020202020204" pitchFamily="34" charset="0"/>
              </a:rPr>
              <a:t>1. The mission of epidemiology organizations should include advancement of minority health and of minority epidemiologists and trainees in professional, educational, corporate, and governmental settings.  Institutional commitment should be expressed in the leadership provided by deans, directors, and chairs, in effective actions, in provision of resources, and in increased diversity.</a:t>
            </a:r>
          </a:p>
          <a:p>
            <a:pPr eaLnBrk="1" hangingPunct="1"/>
            <a:r>
              <a:rPr lang="en-US" altLang="en-US">
                <a:latin typeface="Arial" panose="020B0604020202020204" pitchFamily="34" charset="0"/>
              </a:rPr>
              <a:t> 2. Greater attention should be given in epidemiology journals and scientific meetings to studies that address minority health problems with insight and cultural sensitivity, and especially, that identify potential solutions to these problems.  Epidemiology forums should also invite studies on the nature of, effects of, and interventions to reduce racism, both individual and institutional (8,9).</a:t>
            </a:r>
          </a:p>
          <a:p>
            <a:pPr eaLnBrk="1" hangingPunct="1"/>
            <a:r>
              <a:rPr lang="en-US" altLang="en-US">
                <a:latin typeface="Arial" panose="020B0604020202020204" pitchFamily="34" charset="0"/>
              </a:rPr>
              <a:t> 3. A vigorous outreach campaign is needed to make epidemiology careers, pathways to them, and financial aid opportunities more visible in minority educational institutions and minority communities.  The potential of minority recruitment activities is illustrated by a program at the CDC EIS, where minority representation among trainees rose from 11 percent in the 1980's to 17 percent in the 1990 EIS class and 26 percent in the 1991 class (23).</a:t>
            </a:r>
          </a:p>
        </p:txBody>
      </p:sp>
      <p:sp>
        <p:nvSpPr>
          <p:cNvPr id="37892" name="Slide Number Placeholder 3">
            <a:extLst>
              <a:ext uri="{FF2B5EF4-FFF2-40B4-BE49-F238E27FC236}">
                <a16:creationId xmlns:a16="http://schemas.microsoft.com/office/drawing/2014/main" id="{C13B3AEB-13BF-4A1F-9831-2018400C6C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FCA468A-BFA9-4551-86C5-35DA5A2D00EC}" type="slidenum">
              <a:rPr lang="en-US" altLang="en-US" smtClean="0">
                <a:latin typeface="Arial" panose="020B0604020202020204" pitchFamily="34" charset="0"/>
              </a:rPr>
              <a:pPr/>
              <a:t>17</a:t>
            </a:fld>
            <a:endParaRPr lang="en-US" altLang="en-US">
              <a:latin typeface="Arial" panose="020B0604020202020204" pitchFamily="34" charset="0"/>
            </a:endParaRPr>
          </a:p>
        </p:txBody>
      </p:sp>
    </p:spTree>
    <p:extLst>
      <p:ext uri="{BB962C8B-B14F-4D97-AF65-F5344CB8AC3E}">
        <p14:creationId xmlns:p14="http://schemas.microsoft.com/office/powerpoint/2010/main" val="1453052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BB046D8-E2D6-4743-9EEA-CEC59AC85B63}"/>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ABA85840-7625-479D-887F-E3DFE2F891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Recommendations:</a:t>
            </a:r>
          </a:p>
          <a:p>
            <a:pPr eaLnBrk="1" hangingPunct="1"/>
            <a:r>
              <a:rPr lang="en-US" altLang="en-US">
                <a:latin typeface="Arial" panose="020B0604020202020204" pitchFamily="34" charset="0"/>
              </a:rPr>
              <a:t>1. The mission of epidemiology organizations should include advancement of minority health and of minority epidemiologists and trainees in professional, educational, corporate, and governmental settings.  Institutional commitment should be expressed in the leadership provided by deans, directors, and chairs, in effective actions, in provision of resources, and in increased diversity.</a:t>
            </a:r>
          </a:p>
          <a:p>
            <a:pPr eaLnBrk="1" hangingPunct="1"/>
            <a:r>
              <a:rPr lang="en-US" altLang="en-US">
                <a:latin typeface="Arial" panose="020B0604020202020204" pitchFamily="34" charset="0"/>
              </a:rPr>
              <a:t> 2. Greater attention should be given in epidemiology journals and scientific meetings to studies that address minority health problems with insight and cultural sensitivity, and especially, that identify potential solutions to these problems.  Epidemiology forums should also invite studies on the nature of, effects of, and interventions to reduce racism, both individual and institutional (8,9).</a:t>
            </a:r>
          </a:p>
          <a:p>
            <a:pPr eaLnBrk="1" hangingPunct="1"/>
            <a:r>
              <a:rPr lang="en-US" altLang="en-US">
                <a:latin typeface="Arial" panose="020B0604020202020204" pitchFamily="34" charset="0"/>
              </a:rPr>
              <a:t> 3. A vigorous outreach campaign is needed to make epidemiology careers, pathways to them, and financial aid opportunities more visible in minority educational institutions and minority communities.  The potential of minority recruitment activities is illustrated by a program at the CDC EIS, where minority representation among trainees rose from 11 percent in the 1980's to 17 percent in the 1990 EIS class and 26 percent in the 1991 class (23).</a:t>
            </a:r>
          </a:p>
        </p:txBody>
      </p:sp>
      <p:sp>
        <p:nvSpPr>
          <p:cNvPr id="37892" name="Slide Number Placeholder 3">
            <a:extLst>
              <a:ext uri="{FF2B5EF4-FFF2-40B4-BE49-F238E27FC236}">
                <a16:creationId xmlns:a16="http://schemas.microsoft.com/office/drawing/2014/main" id="{C13B3AEB-13BF-4A1F-9831-2018400C6C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FCA468A-BFA9-4551-86C5-35DA5A2D00EC}" type="slidenum">
              <a:rPr lang="en-US" altLang="en-US" smtClean="0">
                <a:latin typeface="Arial" panose="020B0604020202020204" pitchFamily="34" charset="0"/>
              </a:rPr>
              <a:pPr/>
              <a:t>18</a:t>
            </a:fld>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F3CBE54-DF1E-4944-B818-5DB94882341C}"/>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7B6C698E-EB54-452D-8CB4-215FF03649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(Recommendations, continued)</a:t>
            </a:r>
          </a:p>
          <a:p>
            <a:pPr eaLnBrk="1" hangingPunct="1"/>
            <a:r>
              <a:rPr lang="en-US" altLang="en-US">
                <a:latin typeface="Arial" panose="020B0604020202020204" pitchFamily="34" charset="0"/>
              </a:rPr>
              <a:t> 4. Since minority epidemiology students are more likely to come from socioeconomically stressed situations and less likely to be able to identify role models among the faculty, recruitment activities should be supported by ample, stable funding for minority epidemiology training and by supportive educational environments with informed and culturally sensitive advising and feedback.  Networks of minority epidemiologists and students across institutions are helpful for informal support, information sharing, and mentoring, since the actual numbers of minorities within most individual institutions will continue to be relatively low for some time to come.</a:t>
            </a:r>
          </a:p>
          <a:p>
            <a:pPr eaLnBrk="1" hangingPunct="1"/>
            <a:r>
              <a:rPr lang="en-US" altLang="en-US">
                <a:latin typeface="Arial" panose="020B0604020202020204" pitchFamily="34" charset="0"/>
              </a:rPr>
              <a:t> 5. The various federal programs aimed at attracting underrepresented minorities to biomedical research and the health professions (including Minority Access to Research Careers [MARC], Minority Biomedical Research Support [MBRS], Health Careers Opportunity Program [HCOP], and the minority predoctoral fellowship program of the National Institute of General Medical Sciences - see [17]) should expand their coverage of epidemiology research and training.  More programs should be created like the CDC's Project IMOTEP, . . .  given record numbers of minority students applying to medical school, the AAMC's "Project 3000 by 2000", and the advantages that medical training provides for epidemiologists.  A recent proposal for providing research training for selected minority students and research fellowships after residency (17) could readily be adapted to include epidemiology.</a:t>
            </a:r>
          </a:p>
          <a:p>
            <a:pPr eaLnBrk="1" hangingPunct="1"/>
            <a:endParaRPr lang="en-US" altLang="en-US">
              <a:latin typeface="Arial" panose="020B0604020202020204" pitchFamily="34" charset="0"/>
            </a:endParaRPr>
          </a:p>
        </p:txBody>
      </p:sp>
      <p:sp>
        <p:nvSpPr>
          <p:cNvPr id="39940" name="Slide Number Placeholder 3">
            <a:extLst>
              <a:ext uri="{FF2B5EF4-FFF2-40B4-BE49-F238E27FC236}">
                <a16:creationId xmlns:a16="http://schemas.microsoft.com/office/drawing/2014/main" id="{78B1EAB3-018D-4854-9462-F0D8955326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58E55C9-4B01-408B-90A3-95252F5F75B7}" type="slidenum">
              <a:rPr lang="en-US" altLang="en-US" smtClean="0">
                <a:latin typeface="Arial" panose="020B0604020202020204" pitchFamily="34" charset="0"/>
              </a:rPr>
              <a:pPr/>
              <a:t>19</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B19C6C8-3AD2-4A76-965F-3ED0C6AD57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A95F11B-370A-4150-B5E4-486D5B380E61}" type="slidenum">
              <a:rPr lang="en-US" altLang="en-US" smtClean="0">
                <a:latin typeface="Arial" panose="020B0604020202020204" pitchFamily="34" charset="0"/>
              </a:rPr>
              <a:pPr/>
              <a:t>2</a:t>
            </a:fld>
            <a:endParaRPr lang="en-US" altLang="en-US">
              <a:latin typeface="Arial" panose="020B0604020202020204" pitchFamily="34" charset="0"/>
            </a:endParaRPr>
          </a:p>
        </p:txBody>
      </p:sp>
      <p:sp>
        <p:nvSpPr>
          <p:cNvPr id="9219" name="Rectangle 2">
            <a:extLst>
              <a:ext uri="{FF2B5EF4-FFF2-40B4-BE49-F238E27FC236}">
                <a16:creationId xmlns:a16="http://schemas.microsoft.com/office/drawing/2014/main" id="{11535626-5522-4B4B-98B1-38C54DE13D9F}"/>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B0B0C760-08A2-4D0D-A163-AC8AAF3771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35D562CC-B4C2-4915-806B-30E544CA761C}"/>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DECB739C-8740-4838-84F8-E5A227058D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Recommendations:</a:t>
            </a:r>
          </a:p>
          <a:p>
            <a:pPr eaLnBrk="1" hangingPunct="1"/>
            <a:r>
              <a:rPr lang="en-US" altLang="en-US">
                <a:latin typeface="Arial" panose="020B0604020202020204" pitchFamily="34" charset="0"/>
              </a:rPr>
              <a:t>6. Professional development opportunities for epidemiologists and those who manage them should include diversity training.  Diversity issues related to the review of applications for admission, applications for grants, and manuscripts submitted for publication should also be considered.  Current requirements, criteria, and procedures tend to favor established nonminority over less-established minority applicants, researchers, and authors, even where the minority group members have more access to, experience with, and insight into the populations of interest.</a:t>
            </a:r>
          </a:p>
          <a:p>
            <a:pPr eaLnBrk="1" hangingPunct="1"/>
            <a:r>
              <a:rPr lang="en-US" altLang="en-US">
                <a:latin typeface="Arial" panose="020B0604020202020204" pitchFamily="34" charset="0"/>
              </a:rPr>
              <a:t>7. A body analogous to the AAMC Division of Minority Health, Education, and Prevention but representing the epidemiology profession should be provided a mandate and resources to monitor progress in increasing the role of underrepresented minorities.  Mechanisms to recognize, support and reward epidemiologists who make exceptional contributions to improving minority representation should be established.</a:t>
            </a:r>
          </a:p>
          <a:p>
            <a:pPr eaLnBrk="1" hangingPunct="1"/>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A3D49F4A-D35B-49CA-81F5-6674CA9528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9F26D18-B9C4-4C13-B14B-23669F4A4B01}" type="slidenum">
              <a:rPr lang="en-US" altLang="en-US" smtClean="0">
                <a:latin typeface="Arial" panose="020B0604020202020204" pitchFamily="34" charset="0"/>
              </a:rPr>
              <a:pPr/>
              <a:t>20</a:t>
            </a:fld>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E044FE3-3CE5-4581-B897-BC0C17D93E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4083055-959E-4060-9E08-7A818E5204CA}" type="slidenum">
              <a:rPr lang="en-US" altLang="en-US" smtClean="0">
                <a:latin typeface="Arial" panose="020B0604020202020204" pitchFamily="34" charset="0"/>
              </a:rPr>
              <a:pPr/>
              <a:t>21</a:t>
            </a:fld>
            <a:endParaRPr lang="en-US" altLang="en-US">
              <a:latin typeface="Arial" panose="020B0604020202020204" pitchFamily="34" charset="0"/>
            </a:endParaRPr>
          </a:p>
        </p:txBody>
      </p:sp>
      <p:sp>
        <p:nvSpPr>
          <p:cNvPr id="44035" name="Rectangle 2">
            <a:extLst>
              <a:ext uri="{FF2B5EF4-FFF2-40B4-BE49-F238E27FC236}">
                <a16:creationId xmlns:a16="http://schemas.microsoft.com/office/drawing/2014/main" id="{04738D38-FE7E-42FC-A70B-789679A12206}"/>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1028ACF7-0BEA-4C4A-8360-4DF7E69B7E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0BBCFD53-9A1B-43A3-AF9E-007C54941B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B47E5F2-1F55-430D-B6AE-A3DC96B06A63}" type="slidenum">
              <a:rPr lang="en-US" altLang="en-US" smtClean="0">
                <a:latin typeface="Arial" panose="020B0604020202020204" pitchFamily="34" charset="0"/>
              </a:rPr>
              <a:pPr/>
              <a:t>23</a:t>
            </a:fld>
            <a:endParaRPr lang="en-US" altLang="en-US">
              <a:latin typeface="Arial" panose="020B0604020202020204" pitchFamily="34" charset="0"/>
            </a:endParaRPr>
          </a:p>
        </p:txBody>
      </p:sp>
      <p:sp>
        <p:nvSpPr>
          <p:cNvPr id="46083" name="Rectangle 2">
            <a:extLst>
              <a:ext uri="{FF2B5EF4-FFF2-40B4-BE49-F238E27FC236}">
                <a16:creationId xmlns:a16="http://schemas.microsoft.com/office/drawing/2014/main" id="{53EC151A-D3A7-4232-BF9F-CE9D07A6B081}"/>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34D209AC-AF7C-4C9E-A160-E5929ECC66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Document history:  Drafted by John Nwangwu and Gladys Reynolds, revised by Vic Schoenbach in the course of telephone conference call discussions; modified 7/19/94 to reflect the discussion at the March 6, 1994 ACE Board of Directors meeting.  At that meeting, the recommendations as revised were approved by the Board of Directors.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Recommendations:</a:t>
            </a:r>
          </a:p>
          <a:p>
            <a:pPr eaLnBrk="1" hangingPunct="1"/>
            <a:r>
              <a:rPr lang="en-US" altLang="en-US">
                <a:latin typeface="Arial" panose="020B0604020202020204" pitchFamily="34" charset="0"/>
              </a:rPr>
              <a:t>1. The Board of Directors should publish a statement of principles and goals that recognizes (a) the importance of minority health and (b) the need  for diversity.  The statement should commit the Board to reporting annually on progress in diversifying the membership and committees of the College.</a:t>
            </a:r>
          </a:p>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61FA8B78-6530-40EE-B2DA-BB4E0FAC2054}"/>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B919C626-5EFC-4C97-86CD-5B9D534579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2. Organizers and participants in the Annual Meeting should reflect greater diversity; the program should regularly cover minority health; speakers should come from different racial/ethnic groups.  Scholarships should facilitate attendance.  The meeting should regularly feature a session(s) on minority issues.</a:t>
            </a:r>
          </a:p>
          <a:p>
            <a:pPr eaLnBrk="1" hangingPunct="1"/>
            <a:endParaRPr lang="en-US" altLang="en-US">
              <a:latin typeface="Arial" panose="020B0604020202020204" pitchFamily="34" charset="0"/>
            </a:endParaRPr>
          </a:p>
        </p:txBody>
      </p:sp>
      <p:sp>
        <p:nvSpPr>
          <p:cNvPr id="48132" name="Slide Number Placeholder 3">
            <a:extLst>
              <a:ext uri="{FF2B5EF4-FFF2-40B4-BE49-F238E27FC236}">
                <a16:creationId xmlns:a16="http://schemas.microsoft.com/office/drawing/2014/main" id="{D600B6B3-8F96-49B1-A746-E9FA5615DF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28CA591-B25F-4D67-A466-2671EEC69970}" type="slidenum">
              <a:rPr lang="en-US" altLang="en-US" smtClean="0">
                <a:latin typeface="Arial" panose="020B0604020202020204" pitchFamily="34" charset="0"/>
              </a:rPr>
              <a:pPr/>
              <a:t>24</a:t>
            </a:fld>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D39B4962-3856-4CD9-ACC2-9834BF466047}"/>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40282A88-9A58-4671-BB0F-960B999D84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3. The application fee should be discontinued for all applicants as it appears to be a disincentive for applying, particularly for persons who are ambivalent about joining or uncertain about their prospects for acceptance.</a:t>
            </a:r>
          </a:p>
          <a:p>
            <a:pPr eaLnBrk="1" hangingPunct="1"/>
            <a:endParaRPr lang="en-US" altLang="en-US">
              <a:latin typeface="Arial" panose="020B0604020202020204" pitchFamily="34" charset="0"/>
            </a:endParaRPr>
          </a:p>
        </p:txBody>
      </p:sp>
      <p:sp>
        <p:nvSpPr>
          <p:cNvPr id="50180" name="Slide Number Placeholder 3">
            <a:extLst>
              <a:ext uri="{FF2B5EF4-FFF2-40B4-BE49-F238E27FC236}">
                <a16:creationId xmlns:a16="http://schemas.microsoft.com/office/drawing/2014/main" id="{B5F495AE-AC04-492D-89AA-467707620E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3C86F0A-1D38-4ADF-9FA4-EB72AC4C92FD}" type="slidenum">
              <a:rPr lang="en-US" altLang="en-US" smtClean="0">
                <a:latin typeface="Arial" panose="020B0604020202020204" pitchFamily="34" charset="0"/>
              </a:rPr>
              <a:pPr/>
              <a:t>25</a:t>
            </a:fld>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50D72E1-33B8-4881-A634-6A43C729AB50}"/>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96168C31-7462-4F91-84B9-0AFA25A1B5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4. The dearth of minorities at all levels of the College should be rectified.  The College should work actively to sensitize the membership to the issues of racism, sexism, homophobia, xenophobia, and classism and present training and/or articles on the need for equal opportunity at all levels of the organization.</a:t>
            </a:r>
          </a:p>
          <a:p>
            <a:pPr eaLnBrk="1" hangingPunct="1"/>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0A3FD547-B9E5-44F6-AED9-19F6A827E9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9B9F526-DBC9-4D8B-905A-C90EC43A82E7}" type="slidenum">
              <a:rPr lang="en-US" altLang="en-US" smtClean="0">
                <a:latin typeface="Arial" panose="020B0604020202020204" pitchFamily="34" charset="0"/>
              </a:rPr>
              <a:pPr/>
              <a:t>26</a:t>
            </a:fld>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4E2C6F0B-1214-4ABE-A3EF-5440C2524AC8}"/>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095A0499-D5F6-4CBE-8D90-170050599E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5. The Committee on Minority Affairs should become a standing committee of the College, to contribute to the realization of the statement of principles and the Committee’s original charge.  A member of the Board of Directors should serve on the Committee.</a:t>
            </a:r>
          </a:p>
          <a:p>
            <a:pPr eaLnBrk="1" hangingPunct="1"/>
            <a:endParaRPr lang="en-US" altLang="en-US">
              <a:latin typeface="Arial" panose="020B0604020202020204" pitchFamily="34" charset="0"/>
            </a:endParaRPr>
          </a:p>
        </p:txBody>
      </p:sp>
      <p:sp>
        <p:nvSpPr>
          <p:cNvPr id="54276" name="Slide Number Placeholder 3">
            <a:extLst>
              <a:ext uri="{FF2B5EF4-FFF2-40B4-BE49-F238E27FC236}">
                <a16:creationId xmlns:a16="http://schemas.microsoft.com/office/drawing/2014/main" id="{F043A776-B95B-436F-946A-34307F13ED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DA7FFEB-2165-4DF2-9A29-991DCACB3A91}" type="slidenum">
              <a:rPr lang="en-US" altLang="en-US" smtClean="0">
                <a:latin typeface="Arial" panose="020B0604020202020204" pitchFamily="34" charset="0"/>
              </a:rPr>
              <a:pPr/>
              <a:t>27</a:t>
            </a:fld>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4F0893E-4A71-454F-9397-253B22731DF4}"/>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D70F8517-FCB5-4F01-AD0E-152D88BE3A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6. The Committee on Minority Affairs should establish and maintain liaisons with SER, the epidemiology sections of APHA and ASA, the AHA Council on Epidemiology and Prevention, other committees of the College, and other agencies.</a:t>
            </a:r>
          </a:p>
        </p:txBody>
      </p:sp>
      <p:sp>
        <p:nvSpPr>
          <p:cNvPr id="56324" name="Slide Number Placeholder 3">
            <a:extLst>
              <a:ext uri="{FF2B5EF4-FFF2-40B4-BE49-F238E27FC236}">
                <a16:creationId xmlns:a16="http://schemas.microsoft.com/office/drawing/2014/main" id="{6F0261AF-2923-436D-984A-220A90F4E9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BED0EC0-1DC9-4F65-BA61-264BC14796E9}" type="slidenum">
              <a:rPr lang="en-US" altLang="en-US" smtClean="0">
                <a:latin typeface="Arial" panose="020B0604020202020204" pitchFamily="34" charset="0"/>
              </a:rPr>
              <a:pPr/>
              <a:t>28</a:t>
            </a:fld>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AA1556A0-903F-4ECB-9E49-F65A31E564B8}"/>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A25BD18B-93E6-4F9A-8969-BD9C0F248B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I believe that John </a:t>
            </a:r>
            <a:r>
              <a:rPr lang="en-US" altLang="en-US" dirty="0" err="1">
                <a:latin typeface="Arial" panose="020B0604020202020204" pitchFamily="34" charset="0"/>
              </a:rPr>
              <a:t>Nwangwu</a:t>
            </a:r>
            <a:r>
              <a:rPr lang="en-US" altLang="en-US" dirty="0">
                <a:latin typeface="Arial" panose="020B0604020202020204" pitchFamily="34" charset="0"/>
              </a:rPr>
              <a:t> proposed having a Statement of Principles. </a:t>
            </a:r>
          </a:p>
        </p:txBody>
      </p:sp>
      <p:sp>
        <p:nvSpPr>
          <p:cNvPr id="58372" name="Slide Number Placeholder 3">
            <a:extLst>
              <a:ext uri="{FF2B5EF4-FFF2-40B4-BE49-F238E27FC236}">
                <a16:creationId xmlns:a16="http://schemas.microsoft.com/office/drawing/2014/main" id="{FAB75078-3F72-43B8-B27B-57A7319420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2DC84D6-107E-4144-8C60-325B6995E531}" type="slidenum">
              <a:rPr lang="en-US" altLang="en-US" smtClean="0">
                <a:latin typeface="Arial" panose="020B0604020202020204" pitchFamily="34" charset="0"/>
              </a:rPr>
              <a:pPr/>
              <a:t>29</a:t>
            </a:fld>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AA1556A0-903F-4ECB-9E49-F65A31E564B8}"/>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A25BD18B-93E6-4F9A-8969-BD9C0F248B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Here is a synopsis of the statement drafted by the Committee and presented to the Board in September 1994:</a:t>
            </a:r>
          </a:p>
          <a:p>
            <a:pPr eaLnBrk="1" hangingPunct="1"/>
            <a:r>
              <a:rPr lang="en-US" altLang="en-US" dirty="0">
                <a:latin typeface="Arial" panose="020B0604020202020204" pitchFamily="34" charset="0"/>
              </a:rPr>
              <a:t>We can now see the potential for health and longevity to be more widely enjoyed than ever before.</a:t>
            </a:r>
          </a:p>
          <a:p>
            <a:pPr eaLnBrk="1" hangingPunct="1"/>
            <a:r>
              <a:rPr lang="en-US" altLang="en-US" dirty="0">
                <a:latin typeface="Arial" panose="020B0604020202020204" pitchFamily="34" charset="0"/>
              </a:rPr>
              <a:t>Health and life for any group increasingly depend upon health and wellbeing of all.</a:t>
            </a:r>
          </a:p>
          <a:p>
            <a:pPr eaLnBrk="1" hangingPunct="1"/>
            <a:r>
              <a:rPr lang="en-US" altLang="en-US" dirty="0">
                <a:latin typeface="Arial" panose="020B0604020202020204" pitchFamily="34" charset="0"/>
              </a:rPr>
              <a:t>Epidemiologists have responsibility to maintain high public awareness of the reservoir of preventable disease.</a:t>
            </a:r>
          </a:p>
          <a:p>
            <a:pPr eaLnBrk="1" hangingPunct="1"/>
            <a:r>
              <a:rPr lang="en-US" altLang="en-US" dirty="0">
                <a:latin typeface="Arial" panose="020B0604020202020204" pitchFamily="34" charset="0"/>
              </a:rPr>
              <a:t>Epidemiologists are particularly cognizant of need for new knowledge to control disease in all peoples. Diverse factors affect health, as do discrimination and persecution.</a:t>
            </a:r>
          </a:p>
          <a:p>
            <a:pPr eaLnBrk="1" hangingPunct="1"/>
            <a:r>
              <a:rPr lang="en-US" altLang="en-US" dirty="0">
                <a:latin typeface="Arial" panose="020B0604020202020204" pitchFamily="34" charset="0"/>
              </a:rPr>
              <a:t>Leadership from epidemiologists in systematic study of minority health issues is particularly critical with evolving meaning of race/ethnicity.</a:t>
            </a:r>
          </a:p>
          <a:p>
            <a:pPr eaLnBrk="1" hangingPunct="1"/>
            <a:r>
              <a:rPr lang="en-US" altLang="en-US" dirty="0">
                <a:latin typeface="Arial" panose="020B0604020202020204" pitchFamily="34" charset="0"/>
              </a:rPr>
              <a:t>Epidemiology remains largely the province of men of European descent and has a long distance to travel toward diversity, with important obstacles and barriers.</a:t>
            </a:r>
          </a:p>
          <a:p>
            <a:pPr eaLnBrk="1" hangingPunct="1"/>
            <a:r>
              <a:rPr lang="en-US" altLang="en-US" dirty="0">
                <a:latin typeface="Arial" panose="020B0604020202020204" pitchFamily="34" charset="0"/>
              </a:rPr>
              <a:t>Forces that maintain dominance are numerous, deeply embedded, and unseen by many, including psychological racism.</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
        <p:nvSpPr>
          <p:cNvPr id="58372" name="Slide Number Placeholder 3">
            <a:extLst>
              <a:ext uri="{FF2B5EF4-FFF2-40B4-BE49-F238E27FC236}">
                <a16:creationId xmlns:a16="http://schemas.microsoft.com/office/drawing/2014/main" id="{FAB75078-3F72-43B8-B27B-57A7319420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2DC84D6-107E-4144-8C60-325B6995E531}" type="slidenum">
              <a:rPr lang="en-US" altLang="en-US" smtClean="0">
                <a:latin typeface="Arial" panose="020B0604020202020204" pitchFamily="34" charset="0"/>
              </a:rPr>
              <a:pPr/>
              <a:t>30</a:t>
            </a:fld>
            <a:endParaRPr lang="en-US" altLang="en-US">
              <a:latin typeface="Arial" panose="020B0604020202020204" pitchFamily="34" charset="0"/>
            </a:endParaRPr>
          </a:p>
        </p:txBody>
      </p:sp>
    </p:spTree>
    <p:extLst>
      <p:ext uri="{BB962C8B-B14F-4D97-AF65-F5344CB8AC3E}">
        <p14:creationId xmlns:p14="http://schemas.microsoft.com/office/powerpoint/2010/main" val="169483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very real sense, the ACE Minority Affairs Committee begins with Gladys Reynolds, who joined CDC in 1960 as the first woman Epidemic Intelligence Service Officer. She later became the first woman (and the first statistician) to serve as the head of a statistics branch at CDC, serving as chief of the Evaluation and Statistical Services Branch, Division of Sexually Transmitted Diseases from 1979–1989 and as senior statistician in the Office of Minority Health from 1989–2007. </a:t>
            </a:r>
          </a:p>
          <a:p>
            <a:r>
              <a:rPr lang="en-US" dirty="0"/>
              <a:t>She also served as president of the Association of Executive Women at CDC and a member of the CDC Equal Employment Opportunity Advisory Council in 1986–1987 and chaired CDC’s Affirmative Action Committee (1987). She was made a Fellow of the American College of Epidemiology in 1983 and was one of the original members of the ACE Committee on Minority Affairs, which she served on from 1991 to 1994 and then from 1995-1998 as liaison member to the American Statistical Association’s Statistics in Epidemiology Section, where she played a key leadership role.</a:t>
            </a:r>
          </a:p>
          <a:p>
            <a:r>
              <a:rPr lang="en-US" dirty="0"/>
              <a:t>Among her many achievements and distinctions, Reynolds received the CDC Award for Contributions to the Advancement of Women in 1986. In 1989 she was awarded the Women in Science and Engineering (WISE) Lifetime Achievement Award.</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7C7F08C0-676E-4945-9ACF-6E93917B718F}" type="slidenum">
              <a:rPr lang="en-US" altLang="en-US" smtClean="0"/>
              <a:pPr>
                <a:defRPr/>
              </a:pPr>
              <a:t>3</a:t>
            </a:fld>
            <a:endParaRPr lang="en-US" altLang="en-US"/>
          </a:p>
        </p:txBody>
      </p:sp>
    </p:spTree>
    <p:extLst>
      <p:ext uri="{BB962C8B-B14F-4D97-AF65-F5344CB8AC3E}">
        <p14:creationId xmlns:p14="http://schemas.microsoft.com/office/powerpoint/2010/main" val="457662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31BC2D77-40E0-49DF-BFA8-7303C7725529}"/>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198DFF20-039D-46D1-9315-57EDC48F27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(continues)</a:t>
            </a:r>
          </a:p>
          <a:p>
            <a:pPr eaLnBrk="1" hangingPunct="1"/>
            <a:r>
              <a:rPr lang="en-US" altLang="en-US" dirty="0">
                <a:latin typeface="Arial" panose="020B0604020202020204" pitchFamily="34" charset="0"/>
              </a:rPr>
              <a:t>Competitive meritocracy as implemented works best for members of dominant groups.  </a:t>
            </a:r>
          </a:p>
          <a:p>
            <a:pPr eaLnBrk="1" hangingPunct="1"/>
            <a:r>
              <a:rPr lang="en-US" altLang="en-US" dirty="0">
                <a:latin typeface="Arial" panose="020B0604020202020204" pitchFamily="34" charset="0"/>
              </a:rPr>
              <a:t>Competitive meritocracy presupposes adequate access to the means to compete, reinforces past advantages, and tends to preserve historic inequity.</a:t>
            </a:r>
          </a:p>
          <a:p>
            <a:pPr eaLnBrk="1" hangingPunct="1"/>
            <a:r>
              <a:rPr lang="en-US" altLang="en-US" dirty="0">
                <a:latin typeface="Arial" panose="020B0604020202020204" pitchFamily="34" charset="0"/>
              </a:rPr>
              <a:t>Children are born and raised in vastly differing </a:t>
            </a:r>
            <a:r>
              <a:rPr lang="en-US" altLang="en-US" dirty="0" err="1">
                <a:latin typeface="Arial" panose="020B0604020202020204" pitchFamily="34" charset="0"/>
              </a:rPr>
              <a:t>circumtances</a:t>
            </a:r>
            <a:r>
              <a:rPr lang="en-US" altLang="en-US" dirty="0">
                <a:latin typeface="Arial" panose="020B0604020202020204" pitchFamily="34" charset="0"/>
              </a:rPr>
              <a:t> which affect health, knowledge, self-esteem, confidence, skills, contacts, and experience.</a:t>
            </a:r>
          </a:p>
          <a:p>
            <a:pPr eaLnBrk="1" hangingPunct="1"/>
            <a:r>
              <a:rPr lang="en-US" altLang="en-US" dirty="0">
                <a:latin typeface="Arial" panose="020B0604020202020204" pitchFamily="34" charset="0"/>
              </a:rPr>
              <a:t>In view of pervasive, longstanding, disadvantage, “equal opportunity / affirmative action” could not possibly be expected to achieve full diversity.</a:t>
            </a:r>
          </a:p>
          <a:p>
            <a:pPr eaLnBrk="1" hangingPunct="1"/>
            <a:r>
              <a:rPr lang="en-US" altLang="en-US" dirty="0">
                <a:latin typeface="Arial" panose="020B0604020202020204" pitchFamily="34" charset="0"/>
              </a:rPr>
              <a:t>Epidemiologists from minority groups are needed to increase our effectiveness in addressing the health needs of minority populations and to help advance epidemiology.</a:t>
            </a:r>
          </a:p>
          <a:p>
            <a:pPr eaLnBrk="1" hangingPunct="1"/>
            <a:r>
              <a:rPr lang="en-US" altLang="en-US" dirty="0">
                <a:latin typeface="Arial" panose="020B0604020202020204" pitchFamily="34" charset="0"/>
              </a:rPr>
              <a:t>To accelerate the pace and disseminate a vision of the goal, expressions and demonstrations of commitment are needed.</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
        <p:nvSpPr>
          <p:cNvPr id="60420" name="Slide Number Placeholder 3">
            <a:extLst>
              <a:ext uri="{FF2B5EF4-FFF2-40B4-BE49-F238E27FC236}">
                <a16:creationId xmlns:a16="http://schemas.microsoft.com/office/drawing/2014/main" id="{898B07F0-80B6-42B1-B83A-6373BAF694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1B845B4-9FE2-49EC-B2E4-E444083DCD2F}" type="slidenum">
              <a:rPr lang="en-US" altLang="en-US" smtClean="0">
                <a:latin typeface="Arial" panose="020B0604020202020204" pitchFamily="34" charset="0"/>
              </a:rPr>
              <a:pPr/>
              <a:t>31</a:t>
            </a:fld>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5A442EBA-9A3E-4450-B70B-1E71652331F0}"/>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32381B47-AA81-47F5-95FF-226D9BE850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2468" name="Slide Number Placeholder 3">
            <a:extLst>
              <a:ext uri="{FF2B5EF4-FFF2-40B4-BE49-F238E27FC236}">
                <a16:creationId xmlns:a16="http://schemas.microsoft.com/office/drawing/2014/main" id="{D693D375-47C2-4D34-B674-8AAD790270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DAA8524-14BC-42A9-AF09-FE16FB418A55}" type="slidenum">
              <a:rPr lang="en-US" altLang="en-US" smtClean="0">
                <a:latin typeface="Arial" panose="020B0604020202020204" pitchFamily="34" charset="0"/>
              </a:rPr>
              <a:pPr/>
              <a:t>32</a:t>
            </a:fld>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33DF5111-74A4-45D3-BB16-58F98CF653B4}"/>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6D60BDDC-3FA2-41E5-8C69-5E2E61FF39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4516" name="Slide Number Placeholder 3">
            <a:extLst>
              <a:ext uri="{FF2B5EF4-FFF2-40B4-BE49-F238E27FC236}">
                <a16:creationId xmlns:a16="http://schemas.microsoft.com/office/drawing/2014/main" id="{35E3FCD4-E345-4024-9A1E-7BC7FE0FD8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7140C3E-BDEF-4D0B-BB22-8C74A7737488}" type="slidenum">
              <a:rPr lang="en-US" altLang="en-US" smtClean="0">
                <a:latin typeface="Arial" panose="020B0604020202020204" pitchFamily="34" charset="0"/>
              </a:rPr>
              <a:pPr/>
              <a:t>33</a:t>
            </a:fld>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5826A303-E7AA-4E48-B1E1-3B1ADCF58ED8}"/>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C87E37A4-47D8-430C-BF0B-AF815F4635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I drafted the first version of the statement. Bill Jenkins gave me the “ultimate compliment” of saying that he wished he had written it.</a:t>
            </a:r>
          </a:p>
        </p:txBody>
      </p:sp>
      <p:sp>
        <p:nvSpPr>
          <p:cNvPr id="66564" name="Slide Number Placeholder 3">
            <a:extLst>
              <a:ext uri="{FF2B5EF4-FFF2-40B4-BE49-F238E27FC236}">
                <a16:creationId xmlns:a16="http://schemas.microsoft.com/office/drawing/2014/main" id="{824006B9-928E-4C08-8F11-59D51EDAC1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AC41F1E-754E-4BF6-AF83-449F548351F7}" type="slidenum">
              <a:rPr lang="en-US" altLang="en-US" smtClean="0">
                <a:latin typeface="Arial" panose="020B0604020202020204" pitchFamily="34" charset="0"/>
              </a:rPr>
              <a:pPr/>
              <a:t>34</a:t>
            </a:fld>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2B178D5-CEF7-4BB8-B572-DB50AC2B72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CAB4C30-304D-4882-82EC-D807BAA46A59}" type="slidenum">
              <a:rPr lang="en-US" altLang="en-US" smtClean="0">
                <a:latin typeface="Arial" panose="020B0604020202020204" pitchFamily="34" charset="0"/>
              </a:rPr>
              <a:pPr/>
              <a:t>35</a:t>
            </a:fld>
            <a:endParaRPr lang="en-US" altLang="en-US">
              <a:latin typeface="Arial" panose="020B0604020202020204" pitchFamily="34" charset="0"/>
            </a:endParaRPr>
          </a:p>
        </p:txBody>
      </p:sp>
      <p:sp>
        <p:nvSpPr>
          <p:cNvPr id="70659" name="Rectangle 2">
            <a:extLst>
              <a:ext uri="{FF2B5EF4-FFF2-40B4-BE49-F238E27FC236}">
                <a16:creationId xmlns:a16="http://schemas.microsoft.com/office/drawing/2014/main" id="{B39D2C8E-6212-44A5-B7DE-CD7BF78295E3}"/>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7D2031B7-7C00-4BFD-A372-438944B957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original version reviewed by the Board was long. Although the Board voted to accept in principle, board member Michael Bracken then sent me a list of changes and edits, primarily excisions and shortening. Although some objected to the excisions, there were certainly advantages to having the statement be shorter!</a:t>
            </a:r>
          </a:p>
          <a:p>
            <a:pPr eaLnBrk="1" hangingPunct="1"/>
            <a:endParaRPr lang="en-US" altLang="en-US" dirty="0">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221DAEF0-7AD0-4952-8B4F-6FC1F23883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37FF0D7-94D0-4C2F-B869-57BD8908A2EA}" type="slidenum">
              <a:rPr lang="en-US" altLang="en-US" smtClean="0">
                <a:latin typeface="Arial" panose="020B0604020202020204" pitchFamily="34" charset="0"/>
              </a:rPr>
              <a:pPr/>
              <a:t>36</a:t>
            </a:fld>
            <a:endParaRPr lang="en-US" altLang="en-US">
              <a:latin typeface="Arial" panose="020B0604020202020204" pitchFamily="34" charset="0"/>
            </a:endParaRPr>
          </a:p>
        </p:txBody>
      </p:sp>
      <p:sp>
        <p:nvSpPr>
          <p:cNvPr id="72707" name="Rectangle 2">
            <a:extLst>
              <a:ext uri="{FF2B5EF4-FFF2-40B4-BE49-F238E27FC236}">
                <a16:creationId xmlns:a16="http://schemas.microsoft.com/office/drawing/2014/main" id="{3DFDB353-203D-4B6A-988D-0CF6D8643B44}"/>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7A75F546-8D5F-4536-A5C7-02AA89C97F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6610CD32-2165-4927-9812-1054788213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4715FCE-6DB6-4C93-A195-7A2882E9ADD1}" type="slidenum">
              <a:rPr lang="en-US" altLang="en-US" smtClean="0">
                <a:latin typeface="Arial" panose="020B0604020202020204" pitchFamily="34" charset="0"/>
              </a:rPr>
              <a:pPr/>
              <a:t>37</a:t>
            </a:fld>
            <a:endParaRPr lang="en-US" altLang="en-US">
              <a:latin typeface="Arial" panose="020B0604020202020204" pitchFamily="34" charset="0"/>
            </a:endParaRPr>
          </a:p>
        </p:txBody>
      </p:sp>
      <p:sp>
        <p:nvSpPr>
          <p:cNvPr id="74755" name="Rectangle 2">
            <a:extLst>
              <a:ext uri="{FF2B5EF4-FFF2-40B4-BE49-F238E27FC236}">
                <a16:creationId xmlns:a16="http://schemas.microsoft.com/office/drawing/2014/main" id="{2E1F33F4-14E8-481C-94AF-A64C7A192075}"/>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BA35ABFB-1CC7-4ADA-B915-7E7DE7044D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2ECEA03A-A02E-4895-B029-3B0710DAC0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3BD5D6E-2471-44BE-B32E-1B817307E623}" type="slidenum">
              <a:rPr lang="en-US" altLang="en-US" smtClean="0">
                <a:latin typeface="Arial" panose="020B0604020202020204" pitchFamily="34" charset="0"/>
              </a:rPr>
              <a:pPr/>
              <a:t>38</a:t>
            </a:fld>
            <a:endParaRPr lang="en-US" altLang="en-US">
              <a:latin typeface="Arial" panose="020B0604020202020204" pitchFamily="34" charset="0"/>
            </a:endParaRPr>
          </a:p>
        </p:txBody>
      </p:sp>
      <p:sp>
        <p:nvSpPr>
          <p:cNvPr id="76803" name="Rectangle 2">
            <a:extLst>
              <a:ext uri="{FF2B5EF4-FFF2-40B4-BE49-F238E27FC236}">
                <a16:creationId xmlns:a16="http://schemas.microsoft.com/office/drawing/2014/main" id="{753F7B63-B982-466D-A4D6-394AECEAE736}"/>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5500DE05-902F-448B-B1DF-04F2C55CBD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4D6F376D-A5CD-45BF-990F-3229830A7E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A6BFF12-F9D4-424B-BC2A-1ECADACBCCEE}" type="slidenum">
              <a:rPr lang="en-US" altLang="en-US" smtClean="0">
                <a:latin typeface="Arial" panose="020B0604020202020204" pitchFamily="34" charset="0"/>
              </a:rPr>
              <a:pPr/>
              <a:t>39</a:t>
            </a:fld>
            <a:endParaRPr lang="en-US" altLang="en-US">
              <a:latin typeface="Arial" panose="020B0604020202020204" pitchFamily="34" charset="0"/>
            </a:endParaRPr>
          </a:p>
        </p:txBody>
      </p:sp>
      <p:sp>
        <p:nvSpPr>
          <p:cNvPr id="78851" name="Rectangle 2">
            <a:extLst>
              <a:ext uri="{FF2B5EF4-FFF2-40B4-BE49-F238E27FC236}">
                <a16:creationId xmlns:a16="http://schemas.microsoft.com/office/drawing/2014/main" id="{31467F3A-013E-444F-9BC8-32E04E902C8B}"/>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C7B311F7-6133-4E7E-AFB5-B23CA6897C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88551D8-5070-44B4-876A-6F7D4340FA49}"/>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F6885311-E599-42CA-AB42-44CA4A67B8D6}"/>
              </a:ext>
            </a:extLst>
          </p:cNvPr>
          <p:cNvSpPr>
            <a:spLocks noGrp="1"/>
          </p:cNvSpPr>
          <p:nvPr>
            <p:ph type="body" idx="1"/>
          </p:nvPr>
        </p:nvSpPr>
        <p:spPr/>
        <p:txBody>
          <a:bodyPr>
            <a:normAutofit fontScale="92500" lnSpcReduction="20000"/>
          </a:bodyPr>
          <a:lstStyle/>
          <a:p>
            <a:pPr eaLnBrk="1" hangingPunct="1">
              <a:defRPr/>
            </a:pPr>
            <a:r>
              <a:rPr lang="en-US" dirty="0"/>
              <a:t>At the September 1994 meeting the Board approved the proposed statement “in principle” and invited members to suggests.  At its January 1995 meeting the Board approved the revised Statement “wholeheartedly” but requested a further comment period for editorial suggestions.  These came principally from Board member and President=Elect Michael Bracken, who requested that the Statement be significantly shortened.  Following these editorial changes the Board adopted the Statement at its May 1995 meeting and agreed to its publication in the College’s pages in the</a:t>
            </a:r>
            <a:r>
              <a:rPr lang="en-US" i="1" dirty="0"/>
              <a:t> Annals of Epidemiology</a:t>
            </a:r>
            <a:r>
              <a:rPr lang="en-US" dirty="0"/>
              <a:t>.</a:t>
            </a:r>
          </a:p>
          <a:p>
            <a:pPr eaLnBrk="1" hangingPunct="1">
              <a:defRPr/>
            </a:pPr>
            <a:endParaRPr lang="en-US" dirty="0"/>
          </a:p>
          <a:p>
            <a:pPr eaLnBrk="1" hangingPunct="1">
              <a:defRPr/>
            </a:pPr>
            <a:r>
              <a:rPr lang="en-US" dirty="0"/>
              <a:t>The final version begins with five declarations, followed by the background and rationale, and concludes with the actions to be taken by the College:  The declarations are:</a:t>
            </a:r>
          </a:p>
          <a:p>
            <a:pPr marL="228600" indent="-228600" eaLnBrk="1" hangingPunct="1">
              <a:buFont typeface="+mj-lt"/>
              <a:buAutoNum type="arabicPeriod"/>
              <a:defRPr/>
            </a:pPr>
            <a:r>
              <a:rPr lang="en-US" dirty="0"/>
              <a:t>The health of all racial and ethnic groups, especially of their disadvantaged members, is of critical importance for public health.</a:t>
            </a:r>
          </a:p>
          <a:p>
            <a:pPr marL="228600" indent="-228600" eaLnBrk="1" hangingPunct="1">
              <a:buFont typeface="+mj-lt"/>
              <a:buAutoNum type="arabicPeriod"/>
              <a:defRPr/>
            </a:pPr>
            <a:r>
              <a:rPr lang="en-US" dirty="0"/>
              <a:t>The profession of epidemiology needs racial, ethnic and cultural diversity, at all levels, to contribute fully to public health for all populations.</a:t>
            </a:r>
          </a:p>
          <a:p>
            <a:pPr marL="228600" indent="-228600" eaLnBrk="1" hangingPunct="1">
              <a:buFont typeface="+mj-lt"/>
              <a:buAutoNum type="arabicPeriod"/>
              <a:defRPr/>
            </a:pPr>
            <a:r>
              <a:rPr lang="en-US" dirty="0"/>
              <a:t>[Educational organizations] . . . have a special responsibility to seek out and support students from disadvantaged backgrounds, particularly racial and ethnic minorities, to diversify faculties and research staff, and to disseminate information about minority health</a:t>
            </a:r>
          </a:p>
          <a:p>
            <a:pPr marL="228600" indent="-228600" eaLnBrk="1" hangingPunct="1">
              <a:buFont typeface="+mj-lt"/>
              <a:buAutoNum type="arabicPeriod"/>
              <a:defRPr/>
            </a:pPr>
            <a:r>
              <a:rPr lang="en-US" dirty="0"/>
              <a:t>Sponsors of public health and public health education should ensure that funding is available for students from disadvantaged backgrounds . . .</a:t>
            </a:r>
          </a:p>
          <a:p>
            <a:pPr marL="228600" indent="-228600" eaLnBrk="1" hangingPunct="1">
              <a:buFont typeface="+mj-lt"/>
              <a:buAutoNum type="arabicPeriod"/>
              <a:defRPr/>
            </a:pPr>
            <a:r>
              <a:rPr lang="en-US" dirty="0"/>
              <a:t>Organizations should work actively to sensitize their constituencies to the issues of racism, sexism, religious favoritism, homophobia, xenophobia, and classism and should present training and/or articles on the need for input, fairness, equal opportunity, and diversity at all levels.</a:t>
            </a:r>
          </a:p>
          <a:p>
            <a:pPr eaLnBrk="1" hangingPunct="1">
              <a:defRPr/>
            </a:pPr>
            <a:endParaRPr lang="en-US" dirty="0"/>
          </a:p>
        </p:txBody>
      </p:sp>
      <p:sp>
        <p:nvSpPr>
          <p:cNvPr id="68612" name="Slide Number Placeholder 3">
            <a:extLst>
              <a:ext uri="{FF2B5EF4-FFF2-40B4-BE49-F238E27FC236}">
                <a16:creationId xmlns:a16="http://schemas.microsoft.com/office/drawing/2014/main" id="{CE532B0B-AE1B-44E5-B271-BDF116EAB4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2850988-BA14-448D-8527-F361BDDDAA2D}" type="slidenum">
              <a:rPr lang="en-US" altLang="en-US" smtClean="0">
                <a:latin typeface="Arial" panose="020B0604020202020204" pitchFamily="34" charset="0"/>
              </a:rPr>
              <a:pPr/>
              <a:t>40</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Jenkins was offered a position at the National Center for Health Statistics, either as a civil servant or in the PHS Commissioned Corps. He chose the latter, but when he reported to the Centers for Disease Control in Atlanta for his physical examination to enter the Public Health Service, the receptionist insisted that he was in the wrong place. When he tried to show her his orders and debate the issue, she called security. The NCHS then flew him up to Washington DC for his physical.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Gladys recounts that when she came to CDC in Atlanta there were few minorities and no African Americans there. In 1965 CDC recruited an African American EIS officer but they could not find a place for him to rent near CDC.</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When Gladys Reynolds learned that Bill had come back to Atlanta from the D.C. area, she offered him a position at CDC and then became his mentor.</a:t>
            </a:r>
          </a:p>
        </p:txBody>
      </p:sp>
      <p:sp>
        <p:nvSpPr>
          <p:cNvPr id="4" name="Slide Number Placeholder 3"/>
          <p:cNvSpPr>
            <a:spLocks noGrp="1"/>
          </p:cNvSpPr>
          <p:nvPr>
            <p:ph type="sldNum" sz="quarter" idx="10"/>
          </p:nvPr>
        </p:nvSpPr>
        <p:spPr/>
        <p:txBody>
          <a:bodyPr/>
          <a:lstStyle/>
          <a:p>
            <a:pPr>
              <a:defRPr/>
            </a:pPr>
            <a:fld id="{7C7F08C0-676E-4945-9ACF-6E93917B718F}" type="slidenum">
              <a:rPr lang="en-US" altLang="en-US" smtClean="0"/>
              <a:pPr>
                <a:defRPr/>
              </a:pPr>
              <a:t>4</a:t>
            </a:fld>
            <a:endParaRPr lang="en-US" altLang="en-US"/>
          </a:p>
        </p:txBody>
      </p:sp>
    </p:spTree>
    <p:extLst>
      <p:ext uri="{BB962C8B-B14F-4D97-AF65-F5344CB8AC3E}">
        <p14:creationId xmlns:p14="http://schemas.microsoft.com/office/powerpoint/2010/main" val="26055996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1356E793-B4AA-4E0D-8BFB-FF5AF544376F}"/>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F93BE832-ACB5-4B3B-B0FF-9B6FC27FE9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Statement of Principles, after revision and acceptance, appeared in the </a:t>
            </a:r>
            <a:r>
              <a:rPr lang="en-US" altLang="en-US" i="1">
                <a:latin typeface="Arial" panose="020B0604020202020204" pitchFamily="34" charset="0"/>
              </a:rPr>
              <a:t>Annals of Epidemiology </a:t>
            </a:r>
            <a:r>
              <a:rPr lang="en-US" altLang="en-US">
                <a:latin typeface="Arial" panose="020B0604020202020204" pitchFamily="34" charset="0"/>
              </a:rPr>
              <a:t> along with a commentary signed by seven ACE presidents and past presidents.</a:t>
            </a:r>
          </a:p>
        </p:txBody>
      </p:sp>
      <p:sp>
        <p:nvSpPr>
          <p:cNvPr id="80900" name="Slide Number Placeholder 3">
            <a:extLst>
              <a:ext uri="{FF2B5EF4-FFF2-40B4-BE49-F238E27FC236}">
                <a16:creationId xmlns:a16="http://schemas.microsoft.com/office/drawing/2014/main" id="{2EF7CD56-EB71-483C-8CE0-409F778D2F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4D7860B-3286-4D73-B68D-26390A05D5B3}" type="slidenum">
              <a:rPr lang="en-US" altLang="en-US" smtClean="0">
                <a:latin typeface="Arial" panose="020B0604020202020204" pitchFamily="34" charset="0"/>
              </a:rPr>
              <a:pPr/>
              <a:t>41</a:t>
            </a:fld>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FC1C59A5-C90E-458B-AAF1-267343E689C7}"/>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08A1583E-C385-47F2-AC00-5A2F1AA1CF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2948" name="Slide Number Placeholder 3">
            <a:extLst>
              <a:ext uri="{FF2B5EF4-FFF2-40B4-BE49-F238E27FC236}">
                <a16:creationId xmlns:a16="http://schemas.microsoft.com/office/drawing/2014/main" id="{56DF31ED-E7BB-4D9A-8D1F-4624D0F036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CC7A956-437F-4EA5-B675-8A518BBF0BB3}" type="slidenum">
              <a:rPr lang="en-US" altLang="en-US" smtClean="0">
                <a:latin typeface="Arial" panose="020B0604020202020204" pitchFamily="34" charset="0"/>
              </a:rPr>
              <a:pPr/>
              <a:t>42</a:t>
            </a:fld>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69E6D1E6-F1A2-40D9-84AD-15BE5580F1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E10E263-0B36-4B24-9543-3A9C105AAF45}" type="slidenum">
              <a:rPr lang="en-US" altLang="en-US" smtClean="0">
                <a:latin typeface="Arial" panose="020B0604020202020204" pitchFamily="34" charset="0"/>
              </a:rPr>
              <a:pPr/>
              <a:t>43</a:t>
            </a:fld>
            <a:endParaRPr lang="en-US" altLang="en-US">
              <a:latin typeface="Arial" panose="020B0604020202020204" pitchFamily="34" charset="0"/>
            </a:endParaRPr>
          </a:p>
        </p:txBody>
      </p:sp>
      <p:sp>
        <p:nvSpPr>
          <p:cNvPr id="72707" name="Rectangle 2">
            <a:extLst>
              <a:ext uri="{FF2B5EF4-FFF2-40B4-BE49-F238E27FC236}">
                <a16:creationId xmlns:a16="http://schemas.microsoft.com/office/drawing/2014/main" id="{FC21A65C-DB85-4CAC-B854-2FEA8DA917E8}"/>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0ABC4DDF-0579-47FB-9E5B-0D70B9C42F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AAAS circulated the statement on various lists:</a:t>
            </a:r>
          </a:p>
          <a:p>
            <a:pPr eaLnBrk="1" hangingPunct="1"/>
            <a:r>
              <a:rPr lang="en-US" altLang="en-US" dirty="0">
                <a:latin typeface="Arial" panose="020B0604020202020204" pitchFamily="34" charset="0"/>
              </a:rPr>
              <a:t>From: </a:t>
            </a:r>
            <a:r>
              <a:rPr lang="en-US" altLang="en-US" dirty="0" err="1">
                <a:latin typeface="Arial" panose="020B0604020202020204" pitchFamily="34" charset="0"/>
              </a:rPr>
              <a:t>Gardenier</a:t>
            </a:r>
            <a:r>
              <a:rPr lang="en-US" altLang="en-US" dirty="0">
                <a:latin typeface="Arial" panose="020B0604020202020204" pitchFamily="34" charset="0"/>
              </a:rPr>
              <a:t>, John S.</a:t>
            </a:r>
          </a:p>
          <a:p>
            <a:pPr eaLnBrk="1" hangingPunct="1"/>
            <a:r>
              <a:rPr lang="en-US" altLang="en-US" dirty="0">
                <a:latin typeface="Arial" panose="020B0604020202020204" pitchFamily="34" charset="0"/>
              </a:rPr>
              <a:t>To: ALL-NCH07A/HYAT; ALL-NCH08A/HYAT; ALL-NCH09A/HYAT; ALL-NCH10A/HYAT; </a:t>
            </a:r>
          </a:p>
          <a:p>
            <a:pPr eaLnBrk="1" hangingPunct="1"/>
            <a:r>
              <a:rPr lang="en-US" altLang="en-US" dirty="0">
                <a:latin typeface="Arial" panose="020B0604020202020204" pitchFamily="34" charset="0"/>
              </a:rPr>
              <a:t>All-NCH11A/HYAT</a:t>
            </a:r>
          </a:p>
          <a:p>
            <a:pPr eaLnBrk="1" hangingPunct="1"/>
            <a:r>
              <a:rPr lang="en-US" altLang="en-US" dirty="0">
                <a:latin typeface="Arial" panose="020B0604020202020204" pitchFamily="34" charset="0"/>
              </a:rPr>
              <a:t>Subject: FW: FYI - work of the ACE Committee on Minority Affairs</a:t>
            </a:r>
          </a:p>
          <a:p>
            <a:pPr eaLnBrk="1" hangingPunct="1"/>
            <a:r>
              <a:rPr lang="en-US" altLang="en-US" dirty="0">
                <a:latin typeface="Arial" panose="020B0604020202020204" pitchFamily="34" charset="0"/>
              </a:rPr>
              <a:t>Date: Friday, May 26, 1995 9:34AM</a:t>
            </a:r>
          </a:p>
          <a:p>
            <a:pPr eaLnBrk="1" hangingPunct="1"/>
            <a:r>
              <a:rPr lang="en-US" altLang="en-US" dirty="0">
                <a:latin typeface="Arial" panose="020B0604020202020204" pitchFamily="34" charset="0"/>
              </a:rPr>
              <a:t>Priority: High</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For those interested, the Committee on Minority Affairs of the American </a:t>
            </a:r>
          </a:p>
          <a:p>
            <a:pPr eaLnBrk="1" hangingPunct="1"/>
            <a:r>
              <a:rPr lang="en-US" altLang="en-US" dirty="0">
                <a:latin typeface="Arial" panose="020B0604020202020204" pitchFamily="34" charset="0"/>
              </a:rPr>
              <a:t>College of Epidemiology has made recommendations to the Board of Directors </a:t>
            </a:r>
          </a:p>
          <a:p>
            <a:pPr eaLnBrk="1" hangingPunct="1"/>
            <a:r>
              <a:rPr lang="en-US" altLang="en-US" dirty="0">
                <a:latin typeface="Arial" panose="020B0604020202020204" pitchFamily="34" charset="0"/>
              </a:rPr>
              <a:t>which are summarized below.  This information was provided by the American </a:t>
            </a:r>
          </a:p>
          <a:p>
            <a:pPr eaLnBrk="1" hangingPunct="1"/>
            <a:r>
              <a:rPr lang="en-US" altLang="en-US" dirty="0">
                <a:latin typeface="Arial" panose="020B0604020202020204" pitchFamily="34" charset="0"/>
              </a:rPr>
              <a:t>Association for the Advancement of Science.  John G.</a:t>
            </a:r>
          </a:p>
          <a:p>
            <a:pPr eaLnBrk="1" hangingPunct="1"/>
            <a:r>
              <a:rPr lang="en-US" altLang="en-US" dirty="0">
                <a:latin typeface="Arial" panose="020B0604020202020204" pitchFamily="34" charset="0"/>
              </a:rPr>
              <a:t>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Sender: AAAS Minority Perspectives on Ethics in Science and Technology</a:t>
            </a:r>
          </a:p>
          <a:p>
            <a:pPr eaLnBrk="1" hangingPunct="1"/>
            <a:r>
              <a:rPr lang="en-US" altLang="en-US" dirty="0">
                <a:latin typeface="Arial" panose="020B0604020202020204" pitchFamily="34" charset="0"/>
              </a:rPr>
              <a:t>    &lt;AAASMSP@GWUVM.BITNET&gt;</a:t>
            </a:r>
          </a:p>
          <a:p>
            <a:pPr eaLnBrk="1" hangingPunct="1"/>
            <a:r>
              <a:rPr lang="en-US" altLang="en-US" dirty="0">
                <a:latin typeface="Arial" panose="020B0604020202020204" pitchFamily="34" charset="0"/>
              </a:rPr>
              <a:t>From: AFOWLER &lt;afowler@AAAS.ORG&gt;</a:t>
            </a:r>
          </a:p>
          <a:p>
            <a:pPr eaLnBrk="1" hangingPunct="1"/>
            <a:r>
              <a:rPr lang="en-US" altLang="en-US" dirty="0">
                <a:latin typeface="Arial" panose="020B0604020202020204" pitchFamily="34" charset="0"/>
              </a:rPr>
              <a:t>Subject:      FYI - work of the ACE Committee on Minority Affairs</a:t>
            </a:r>
          </a:p>
          <a:p>
            <a:pPr eaLnBrk="1" hangingPunct="1"/>
            <a:r>
              <a:rPr lang="en-US" altLang="en-US" dirty="0">
                <a:latin typeface="Arial" panose="020B0604020202020204" pitchFamily="34" charset="0"/>
              </a:rPr>
              <a:t>X-To:         aaasmsp@gwuvm.gwu.edu</a:t>
            </a:r>
          </a:p>
          <a:p>
            <a:pPr eaLnBrk="1" hangingPunct="1"/>
            <a:r>
              <a:rPr lang="en-US" altLang="en-US" dirty="0">
                <a:latin typeface="Arial" panose="020B0604020202020204" pitchFamily="34" charset="0"/>
              </a:rPr>
              <a:t>To: Multiple recipients of list AAASMSP &lt;AAASMSP@GWUVM.BITNET&gt;</a:t>
            </a:r>
          </a:p>
          <a:p>
            <a:pPr eaLnBrk="1" hangingPunct="1"/>
            <a:r>
              <a:rPr lang="en-US" altLang="en-US" dirty="0">
                <a:latin typeface="Arial" panose="020B0604020202020204" pitchFamily="34" charset="0"/>
              </a:rPr>
              <a:t>content-length: 6234</a:t>
            </a:r>
          </a:p>
          <a:p>
            <a:pPr eaLnBrk="1" hangingPunct="1"/>
            <a:r>
              <a:rPr lang="en-US" altLang="en-US" dirty="0">
                <a:latin typeface="Arial" panose="020B0604020202020204" pitchFamily="34" charset="0"/>
              </a:rPr>
              <a:t> </a:t>
            </a:r>
          </a:p>
          <a:p>
            <a:pPr eaLnBrk="1" hangingPunct="1"/>
            <a:r>
              <a:rPr lang="en-US" altLang="en-US" dirty="0">
                <a:latin typeface="Arial" panose="020B0604020202020204" pitchFamily="34" charset="0"/>
              </a:rPr>
              <a:t> ---------------------------------------------------------------------------- </a:t>
            </a:r>
          </a:p>
          <a:p>
            <a:pPr eaLnBrk="1" hangingPunct="1"/>
            <a:r>
              <a:rPr lang="en-US" altLang="en-US" dirty="0">
                <a:latin typeface="Arial" panose="020B0604020202020204" pitchFamily="34" charset="0"/>
              </a:rPr>
              <a:t> --</a:t>
            </a:r>
          </a:p>
          <a:p>
            <a:pPr eaLnBrk="1" hangingPunct="1"/>
            <a:r>
              <a:rPr lang="en-US" altLang="en-US" dirty="0">
                <a:latin typeface="Arial" panose="020B0604020202020204" pitchFamily="34" charset="0"/>
              </a:rPr>
              <a:t>                     American College of Epidemiology</a:t>
            </a:r>
          </a:p>
          <a:p>
            <a:pPr eaLnBrk="1" hangingPunct="1"/>
            <a:r>
              <a:rPr lang="en-US" altLang="en-US" dirty="0">
                <a:latin typeface="Arial" panose="020B0604020202020204" pitchFamily="34" charset="0"/>
              </a:rPr>
              <a:t>                       Committee on Minority Affairs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Policy Recommendations approved by the ACE Board of Directors</a:t>
            </a:r>
          </a:p>
          <a:p>
            <a:pPr eaLnBrk="1" hangingPunct="1"/>
            <a:r>
              <a:rPr lang="en-US" altLang="en-US" dirty="0">
                <a:latin typeface="Arial" panose="020B0604020202020204" pitchFamily="34" charset="0"/>
              </a:rPr>
              <a:t>                      at their March 6, 1994 meeting</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7131497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69E6D1E6-F1A2-40D9-84AD-15BE5580F1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E10E263-0B36-4B24-9543-3A9C105AAF45}" type="slidenum">
              <a:rPr lang="en-US" altLang="en-US" smtClean="0">
                <a:latin typeface="Arial" panose="020B0604020202020204" pitchFamily="34" charset="0"/>
              </a:rPr>
              <a:pPr/>
              <a:t>44</a:t>
            </a:fld>
            <a:endParaRPr lang="en-US" altLang="en-US">
              <a:latin typeface="Arial" panose="020B0604020202020204" pitchFamily="34" charset="0"/>
            </a:endParaRPr>
          </a:p>
        </p:txBody>
      </p:sp>
      <p:sp>
        <p:nvSpPr>
          <p:cNvPr id="72707" name="Rectangle 2">
            <a:extLst>
              <a:ext uri="{FF2B5EF4-FFF2-40B4-BE49-F238E27FC236}">
                <a16:creationId xmlns:a16="http://schemas.microsoft.com/office/drawing/2014/main" id="{FC21A65C-DB85-4CAC-B854-2FEA8DA917E8}"/>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0ABC4DDF-0579-47FB-9E5B-0D70B9C42F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AAAS circulated the statement on various lists:</a:t>
            </a:r>
          </a:p>
          <a:p>
            <a:pPr eaLnBrk="1" hangingPunct="1"/>
            <a:r>
              <a:rPr lang="en-US" altLang="en-US" dirty="0">
                <a:latin typeface="Arial" panose="020B0604020202020204" pitchFamily="34" charset="0"/>
              </a:rPr>
              <a:t>From: </a:t>
            </a:r>
            <a:r>
              <a:rPr lang="en-US" altLang="en-US" dirty="0" err="1">
                <a:latin typeface="Arial" panose="020B0604020202020204" pitchFamily="34" charset="0"/>
              </a:rPr>
              <a:t>Gardenier</a:t>
            </a:r>
            <a:r>
              <a:rPr lang="en-US" altLang="en-US" dirty="0">
                <a:latin typeface="Arial" panose="020B0604020202020204" pitchFamily="34" charset="0"/>
              </a:rPr>
              <a:t>, John S.</a:t>
            </a:r>
          </a:p>
          <a:p>
            <a:pPr eaLnBrk="1" hangingPunct="1"/>
            <a:r>
              <a:rPr lang="en-US" altLang="en-US" dirty="0">
                <a:latin typeface="Arial" panose="020B0604020202020204" pitchFamily="34" charset="0"/>
              </a:rPr>
              <a:t>To: ALL-NCH07A/HYAT; ALL-NCH08A/HYAT; ALL-NCH09A/HYAT; ALL-NCH10A/HYAT; </a:t>
            </a:r>
          </a:p>
          <a:p>
            <a:pPr eaLnBrk="1" hangingPunct="1"/>
            <a:r>
              <a:rPr lang="en-US" altLang="en-US" dirty="0">
                <a:latin typeface="Arial" panose="020B0604020202020204" pitchFamily="34" charset="0"/>
              </a:rPr>
              <a:t>All-NCH11A/HYAT</a:t>
            </a:r>
          </a:p>
          <a:p>
            <a:pPr eaLnBrk="1" hangingPunct="1"/>
            <a:r>
              <a:rPr lang="en-US" altLang="en-US" dirty="0">
                <a:latin typeface="Arial" panose="020B0604020202020204" pitchFamily="34" charset="0"/>
              </a:rPr>
              <a:t>Subject: FW: FYI - work of the ACE Committee on Minority Affairs</a:t>
            </a:r>
          </a:p>
          <a:p>
            <a:pPr eaLnBrk="1" hangingPunct="1"/>
            <a:r>
              <a:rPr lang="en-US" altLang="en-US" dirty="0">
                <a:latin typeface="Arial" panose="020B0604020202020204" pitchFamily="34" charset="0"/>
              </a:rPr>
              <a:t>Date: Friday, May 26, 1995 9:34AM</a:t>
            </a:r>
          </a:p>
          <a:p>
            <a:pPr eaLnBrk="1" hangingPunct="1"/>
            <a:r>
              <a:rPr lang="en-US" altLang="en-US" dirty="0">
                <a:latin typeface="Arial" panose="020B0604020202020204" pitchFamily="34" charset="0"/>
              </a:rPr>
              <a:t>Priority: High</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For those interested, the Committee on Minority Affairs of the American </a:t>
            </a:r>
          </a:p>
          <a:p>
            <a:pPr eaLnBrk="1" hangingPunct="1"/>
            <a:r>
              <a:rPr lang="en-US" altLang="en-US" dirty="0">
                <a:latin typeface="Arial" panose="020B0604020202020204" pitchFamily="34" charset="0"/>
              </a:rPr>
              <a:t>College of Epidemiology has made recommendations to the Board of Directors </a:t>
            </a:r>
          </a:p>
          <a:p>
            <a:pPr eaLnBrk="1" hangingPunct="1"/>
            <a:r>
              <a:rPr lang="en-US" altLang="en-US" dirty="0">
                <a:latin typeface="Arial" panose="020B0604020202020204" pitchFamily="34" charset="0"/>
              </a:rPr>
              <a:t>which are summarized below.  This information was provided by the American </a:t>
            </a:r>
          </a:p>
          <a:p>
            <a:pPr eaLnBrk="1" hangingPunct="1"/>
            <a:r>
              <a:rPr lang="en-US" altLang="en-US" dirty="0">
                <a:latin typeface="Arial" panose="020B0604020202020204" pitchFamily="34" charset="0"/>
              </a:rPr>
              <a:t>Association for the Advancement of Science.  John G.</a:t>
            </a:r>
          </a:p>
          <a:p>
            <a:pPr eaLnBrk="1" hangingPunct="1"/>
            <a:r>
              <a:rPr lang="en-US" altLang="en-US" dirty="0">
                <a:latin typeface="Arial" panose="020B0604020202020204" pitchFamily="34" charset="0"/>
              </a:rPr>
              <a:t>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Sender: AAAS Minority Perspectives on Ethics in Science and Technology</a:t>
            </a:r>
          </a:p>
          <a:p>
            <a:pPr eaLnBrk="1" hangingPunct="1"/>
            <a:r>
              <a:rPr lang="en-US" altLang="en-US" dirty="0">
                <a:latin typeface="Arial" panose="020B0604020202020204" pitchFamily="34" charset="0"/>
              </a:rPr>
              <a:t>    &lt;AAASMSP@GWUVM.BITNET&gt;</a:t>
            </a:r>
          </a:p>
          <a:p>
            <a:pPr eaLnBrk="1" hangingPunct="1"/>
            <a:r>
              <a:rPr lang="en-US" altLang="en-US" dirty="0">
                <a:latin typeface="Arial" panose="020B0604020202020204" pitchFamily="34" charset="0"/>
              </a:rPr>
              <a:t>From: AFOWLER &lt;afowler@AAAS.ORG&gt;</a:t>
            </a:r>
          </a:p>
          <a:p>
            <a:pPr eaLnBrk="1" hangingPunct="1"/>
            <a:r>
              <a:rPr lang="en-US" altLang="en-US" dirty="0">
                <a:latin typeface="Arial" panose="020B0604020202020204" pitchFamily="34" charset="0"/>
              </a:rPr>
              <a:t>Subject:      FYI - work of the ACE Committee on Minority Affairs</a:t>
            </a:r>
          </a:p>
          <a:p>
            <a:pPr eaLnBrk="1" hangingPunct="1"/>
            <a:r>
              <a:rPr lang="en-US" altLang="en-US" dirty="0">
                <a:latin typeface="Arial" panose="020B0604020202020204" pitchFamily="34" charset="0"/>
              </a:rPr>
              <a:t>X-To:         aaasmsp@gwuvm.gwu.edu</a:t>
            </a:r>
          </a:p>
          <a:p>
            <a:pPr eaLnBrk="1" hangingPunct="1"/>
            <a:r>
              <a:rPr lang="en-US" altLang="en-US" dirty="0">
                <a:latin typeface="Arial" panose="020B0604020202020204" pitchFamily="34" charset="0"/>
              </a:rPr>
              <a:t>To: Multiple recipients of list AAASMSP &lt;AAASMSP@GWUVM.BITNET&gt;</a:t>
            </a:r>
          </a:p>
          <a:p>
            <a:pPr eaLnBrk="1" hangingPunct="1"/>
            <a:r>
              <a:rPr lang="en-US" altLang="en-US" dirty="0">
                <a:latin typeface="Arial" panose="020B0604020202020204" pitchFamily="34" charset="0"/>
              </a:rPr>
              <a:t>content-length: 6234</a:t>
            </a:r>
          </a:p>
          <a:p>
            <a:pPr eaLnBrk="1" hangingPunct="1"/>
            <a:r>
              <a:rPr lang="en-US" altLang="en-US" dirty="0">
                <a:latin typeface="Arial" panose="020B0604020202020204" pitchFamily="34" charset="0"/>
              </a:rPr>
              <a:t> </a:t>
            </a:r>
          </a:p>
          <a:p>
            <a:pPr eaLnBrk="1" hangingPunct="1"/>
            <a:r>
              <a:rPr lang="en-US" altLang="en-US" dirty="0">
                <a:latin typeface="Arial" panose="020B0604020202020204" pitchFamily="34" charset="0"/>
              </a:rPr>
              <a:t> ---------------------------------------------------------------------------- </a:t>
            </a:r>
          </a:p>
          <a:p>
            <a:pPr eaLnBrk="1" hangingPunct="1"/>
            <a:r>
              <a:rPr lang="en-US" altLang="en-US" dirty="0">
                <a:latin typeface="Arial" panose="020B0604020202020204" pitchFamily="34" charset="0"/>
              </a:rPr>
              <a:t> --</a:t>
            </a:r>
          </a:p>
          <a:p>
            <a:pPr eaLnBrk="1" hangingPunct="1"/>
            <a:r>
              <a:rPr lang="en-US" altLang="en-US" dirty="0">
                <a:latin typeface="Arial" panose="020B0604020202020204" pitchFamily="34" charset="0"/>
              </a:rPr>
              <a:t>                     American College of Epidemiology</a:t>
            </a:r>
          </a:p>
          <a:p>
            <a:pPr eaLnBrk="1" hangingPunct="1"/>
            <a:r>
              <a:rPr lang="en-US" altLang="en-US" dirty="0">
                <a:latin typeface="Arial" panose="020B0604020202020204" pitchFamily="34" charset="0"/>
              </a:rPr>
              <a:t>                       Committee on Minority Affairs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Policy Recommendations approved by the ACE Board of Directors</a:t>
            </a:r>
          </a:p>
          <a:p>
            <a:pPr eaLnBrk="1" hangingPunct="1"/>
            <a:r>
              <a:rPr lang="en-US" altLang="en-US" dirty="0">
                <a:latin typeface="Arial" panose="020B0604020202020204" pitchFamily="34" charset="0"/>
              </a:rPr>
              <a:t>                      at their March 6, 1994 meeting</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560521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69E6D1E6-F1A2-40D9-84AD-15BE5580F1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E10E263-0B36-4B24-9543-3A9C105AAF45}" type="slidenum">
              <a:rPr lang="en-US" altLang="en-US" smtClean="0">
                <a:latin typeface="Arial" panose="020B0604020202020204" pitchFamily="34" charset="0"/>
              </a:rPr>
              <a:pPr/>
              <a:t>45</a:t>
            </a:fld>
            <a:endParaRPr lang="en-US" altLang="en-US">
              <a:latin typeface="Arial" panose="020B0604020202020204" pitchFamily="34" charset="0"/>
            </a:endParaRPr>
          </a:p>
        </p:txBody>
      </p:sp>
      <p:sp>
        <p:nvSpPr>
          <p:cNvPr id="72707" name="Rectangle 2">
            <a:extLst>
              <a:ext uri="{FF2B5EF4-FFF2-40B4-BE49-F238E27FC236}">
                <a16:creationId xmlns:a16="http://schemas.microsoft.com/office/drawing/2014/main" id="{FC21A65C-DB85-4CAC-B854-2FEA8DA917E8}"/>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0ABC4DDF-0579-47FB-9E5B-0D70B9C42F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AAAS circulated the statement on various lists:</a:t>
            </a:r>
          </a:p>
          <a:p>
            <a:pPr eaLnBrk="1" hangingPunct="1"/>
            <a:r>
              <a:rPr lang="en-US" altLang="en-US" dirty="0">
                <a:latin typeface="Arial" panose="020B0604020202020204" pitchFamily="34" charset="0"/>
              </a:rPr>
              <a:t>From: </a:t>
            </a:r>
            <a:r>
              <a:rPr lang="en-US" altLang="en-US" dirty="0" err="1">
                <a:latin typeface="Arial" panose="020B0604020202020204" pitchFamily="34" charset="0"/>
              </a:rPr>
              <a:t>Gardenier</a:t>
            </a:r>
            <a:r>
              <a:rPr lang="en-US" altLang="en-US" dirty="0">
                <a:latin typeface="Arial" panose="020B0604020202020204" pitchFamily="34" charset="0"/>
              </a:rPr>
              <a:t>, John S.</a:t>
            </a:r>
          </a:p>
          <a:p>
            <a:pPr eaLnBrk="1" hangingPunct="1"/>
            <a:r>
              <a:rPr lang="en-US" altLang="en-US" dirty="0">
                <a:latin typeface="Arial" panose="020B0604020202020204" pitchFamily="34" charset="0"/>
              </a:rPr>
              <a:t>To: ALL-NCH07A/HYAT; ALL-NCH08A/HYAT; ALL-NCH09A/HYAT; ALL-NCH10A/HYAT; </a:t>
            </a:r>
          </a:p>
          <a:p>
            <a:pPr eaLnBrk="1" hangingPunct="1"/>
            <a:r>
              <a:rPr lang="en-US" altLang="en-US" dirty="0">
                <a:latin typeface="Arial" panose="020B0604020202020204" pitchFamily="34" charset="0"/>
              </a:rPr>
              <a:t>All-NCH11A/HYAT</a:t>
            </a:r>
          </a:p>
          <a:p>
            <a:pPr eaLnBrk="1" hangingPunct="1"/>
            <a:r>
              <a:rPr lang="en-US" altLang="en-US" dirty="0">
                <a:latin typeface="Arial" panose="020B0604020202020204" pitchFamily="34" charset="0"/>
              </a:rPr>
              <a:t>Subject: FW: FYI - work of the ACE Committee on Minority Affairs</a:t>
            </a:r>
          </a:p>
          <a:p>
            <a:pPr eaLnBrk="1" hangingPunct="1"/>
            <a:r>
              <a:rPr lang="en-US" altLang="en-US" dirty="0">
                <a:latin typeface="Arial" panose="020B0604020202020204" pitchFamily="34" charset="0"/>
              </a:rPr>
              <a:t>Date: Friday, May 26, 1995 9:34AM</a:t>
            </a:r>
          </a:p>
          <a:p>
            <a:pPr eaLnBrk="1" hangingPunct="1"/>
            <a:r>
              <a:rPr lang="en-US" altLang="en-US" dirty="0">
                <a:latin typeface="Arial" panose="020B0604020202020204" pitchFamily="34" charset="0"/>
              </a:rPr>
              <a:t>Priority: High</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For those interested, the Committee on Minority Affairs of the American </a:t>
            </a:r>
          </a:p>
          <a:p>
            <a:pPr eaLnBrk="1" hangingPunct="1"/>
            <a:r>
              <a:rPr lang="en-US" altLang="en-US" dirty="0">
                <a:latin typeface="Arial" panose="020B0604020202020204" pitchFamily="34" charset="0"/>
              </a:rPr>
              <a:t>College of Epidemiology has made recommendations to the Board of Directors </a:t>
            </a:r>
          </a:p>
          <a:p>
            <a:pPr eaLnBrk="1" hangingPunct="1"/>
            <a:r>
              <a:rPr lang="en-US" altLang="en-US" dirty="0">
                <a:latin typeface="Arial" panose="020B0604020202020204" pitchFamily="34" charset="0"/>
              </a:rPr>
              <a:t>which are summarized below.  This information was provided by the American </a:t>
            </a:r>
          </a:p>
          <a:p>
            <a:pPr eaLnBrk="1" hangingPunct="1"/>
            <a:r>
              <a:rPr lang="en-US" altLang="en-US" dirty="0">
                <a:latin typeface="Arial" panose="020B0604020202020204" pitchFamily="34" charset="0"/>
              </a:rPr>
              <a:t>Association for the Advancement of Science.  John G.</a:t>
            </a:r>
          </a:p>
          <a:p>
            <a:pPr eaLnBrk="1" hangingPunct="1"/>
            <a:r>
              <a:rPr lang="en-US" altLang="en-US" dirty="0">
                <a:latin typeface="Arial" panose="020B0604020202020204" pitchFamily="34" charset="0"/>
              </a:rPr>
              <a:t>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Sender: AAAS Minority Perspectives on Ethics in Science and Technology</a:t>
            </a:r>
          </a:p>
          <a:p>
            <a:pPr eaLnBrk="1" hangingPunct="1"/>
            <a:r>
              <a:rPr lang="en-US" altLang="en-US" dirty="0">
                <a:latin typeface="Arial" panose="020B0604020202020204" pitchFamily="34" charset="0"/>
              </a:rPr>
              <a:t>    &lt;AAASMSP@GWUVM.BITNET&gt;</a:t>
            </a:r>
          </a:p>
          <a:p>
            <a:pPr eaLnBrk="1" hangingPunct="1"/>
            <a:r>
              <a:rPr lang="en-US" altLang="en-US" dirty="0">
                <a:latin typeface="Arial" panose="020B0604020202020204" pitchFamily="34" charset="0"/>
              </a:rPr>
              <a:t>From: AFOWLER &lt;afowler@AAAS.ORG&gt;</a:t>
            </a:r>
          </a:p>
          <a:p>
            <a:pPr eaLnBrk="1" hangingPunct="1"/>
            <a:r>
              <a:rPr lang="en-US" altLang="en-US" dirty="0">
                <a:latin typeface="Arial" panose="020B0604020202020204" pitchFamily="34" charset="0"/>
              </a:rPr>
              <a:t>Subject:      FYI - work of the ACE Committee on Minority Affairs</a:t>
            </a:r>
          </a:p>
          <a:p>
            <a:pPr eaLnBrk="1" hangingPunct="1"/>
            <a:r>
              <a:rPr lang="en-US" altLang="en-US" dirty="0">
                <a:latin typeface="Arial" panose="020B0604020202020204" pitchFamily="34" charset="0"/>
              </a:rPr>
              <a:t>X-To:         aaasmsp@gwuvm.gwu.edu</a:t>
            </a:r>
          </a:p>
          <a:p>
            <a:pPr eaLnBrk="1" hangingPunct="1"/>
            <a:r>
              <a:rPr lang="en-US" altLang="en-US" dirty="0">
                <a:latin typeface="Arial" panose="020B0604020202020204" pitchFamily="34" charset="0"/>
              </a:rPr>
              <a:t>To: Multiple recipients of list AAASMSP &lt;AAASMSP@GWUVM.BITNET&gt;</a:t>
            </a:r>
          </a:p>
          <a:p>
            <a:pPr eaLnBrk="1" hangingPunct="1"/>
            <a:r>
              <a:rPr lang="en-US" altLang="en-US" dirty="0">
                <a:latin typeface="Arial" panose="020B0604020202020204" pitchFamily="34" charset="0"/>
              </a:rPr>
              <a:t>content-length: 6234</a:t>
            </a:r>
          </a:p>
          <a:p>
            <a:pPr eaLnBrk="1" hangingPunct="1"/>
            <a:r>
              <a:rPr lang="en-US" altLang="en-US" dirty="0">
                <a:latin typeface="Arial" panose="020B0604020202020204" pitchFamily="34" charset="0"/>
              </a:rPr>
              <a:t> </a:t>
            </a:r>
          </a:p>
          <a:p>
            <a:pPr eaLnBrk="1" hangingPunct="1"/>
            <a:r>
              <a:rPr lang="en-US" altLang="en-US" dirty="0">
                <a:latin typeface="Arial" panose="020B0604020202020204" pitchFamily="34" charset="0"/>
              </a:rPr>
              <a:t> ---------------------------------------------------------------------------- </a:t>
            </a:r>
          </a:p>
          <a:p>
            <a:pPr eaLnBrk="1" hangingPunct="1"/>
            <a:r>
              <a:rPr lang="en-US" altLang="en-US" dirty="0">
                <a:latin typeface="Arial" panose="020B0604020202020204" pitchFamily="34" charset="0"/>
              </a:rPr>
              <a:t> --</a:t>
            </a:r>
          </a:p>
          <a:p>
            <a:pPr eaLnBrk="1" hangingPunct="1"/>
            <a:r>
              <a:rPr lang="en-US" altLang="en-US" dirty="0">
                <a:latin typeface="Arial" panose="020B0604020202020204" pitchFamily="34" charset="0"/>
              </a:rPr>
              <a:t>                     American College of Epidemiology</a:t>
            </a:r>
          </a:p>
          <a:p>
            <a:pPr eaLnBrk="1" hangingPunct="1"/>
            <a:r>
              <a:rPr lang="en-US" altLang="en-US" dirty="0">
                <a:latin typeface="Arial" panose="020B0604020202020204" pitchFamily="34" charset="0"/>
              </a:rPr>
              <a:t>                       Committee on Minority Affairs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Policy Recommendations approved by the ACE Board of Directors</a:t>
            </a:r>
          </a:p>
          <a:p>
            <a:pPr eaLnBrk="1" hangingPunct="1"/>
            <a:r>
              <a:rPr lang="en-US" altLang="en-US" dirty="0">
                <a:latin typeface="Arial" panose="020B0604020202020204" pitchFamily="34" charset="0"/>
              </a:rPr>
              <a:t>                      at their March 6, 1994 meeting</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5994723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5F15C1FC-5A17-4894-B507-7841895EEB6A}"/>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84966901-0543-4045-9874-5711171771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 The Statement was subsequently endorsed by over 20 epidemiology organizations and departments.</a:t>
            </a:r>
          </a:p>
        </p:txBody>
      </p:sp>
      <p:sp>
        <p:nvSpPr>
          <p:cNvPr id="84996" name="Slide Number Placeholder 3">
            <a:extLst>
              <a:ext uri="{FF2B5EF4-FFF2-40B4-BE49-F238E27FC236}">
                <a16:creationId xmlns:a16="http://schemas.microsoft.com/office/drawing/2014/main" id="{372266D2-3A23-40B7-9044-2FD8214200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A214DB6-ACB7-4383-90D8-CA34D62A07E1}" type="slidenum">
              <a:rPr lang="en-US" altLang="en-US" smtClean="0">
                <a:latin typeface="Arial" panose="020B0604020202020204" pitchFamily="34" charset="0"/>
              </a:rPr>
              <a:pPr/>
              <a:t>46</a:t>
            </a:fld>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4CE4A49D-D05B-4718-BB95-5076F1A2A5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9BE9811-CEDA-4C07-8474-99934C8C152A}" type="slidenum">
              <a:rPr lang="en-US" altLang="en-US" smtClean="0">
                <a:latin typeface="Arial" panose="020B0604020202020204" pitchFamily="34" charset="0"/>
              </a:rPr>
              <a:pPr/>
              <a:t>47</a:t>
            </a:fld>
            <a:endParaRPr lang="en-US" altLang="en-US">
              <a:latin typeface="Arial" panose="020B0604020202020204" pitchFamily="34" charset="0"/>
            </a:endParaRPr>
          </a:p>
        </p:txBody>
      </p:sp>
      <p:sp>
        <p:nvSpPr>
          <p:cNvPr id="87043" name="Rectangle 2">
            <a:extLst>
              <a:ext uri="{FF2B5EF4-FFF2-40B4-BE49-F238E27FC236}">
                <a16:creationId xmlns:a16="http://schemas.microsoft.com/office/drawing/2014/main" id="{D0317B49-5300-4986-AA5A-F52EE5CD3A6E}"/>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ACF5BC7A-3142-4296-ACE1-03497DFF01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200" dirty="0"/>
              <a:t>https://www.acepidemiology.org/ACE/PolicyStatements/Epidemiology_and_Minority_Populations__Statement_of_Principles.aspx</a:t>
            </a:r>
            <a:endParaRPr lang="en-US" altLang="en-US" dirty="0">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28824A53-A29A-4386-83D1-3B8A033028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0FE16B9-FE6E-4441-8842-F01AE470CFA6}" type="slidenum">
              <a:rPr lang="en-US" altLang="en-US" smtClean="0">
                <a:latin typeface="Arial" panose="020B0604020202020204" pitchFamily="34" charset="0"/>
              </a:rPr>
              <a:pPr/>
              <a:t>48</a:t>
            </a:fld>
            <a:endParaRPr lang="en-US" altLang="en-US">
              <a:latin typeface="Arial" panose="020B0604020202020204" pitchFamily="34" charset="0"/>
            </a:endParaRPr>
          </a:p>
        </p:txBody>
      </p:sp>
      <p:sp>
        <p:nvSpPr>
          <p:cNvPr id="89091" name="Rectangle 2">
            <a:extLst>
              <a:ext uri="{FF2B5EF4-FFF2-40B4-BE49-F238E27FC236}">
                <a16:creationId xmlns:a16="http://schemas.microsoft.com/office/drawing/2014/main" id="{3D263E20-4A98-4763-A797-2A9DA8932416}"/>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F098C447-DED0-4A37-9F75-A9CAD4E442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779B8F0C-3DCF-4AFA-B74E-AFE460B8B0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AF6914C-E5AF-45F7-B51C-FE25063ECD7A}" type="slidenum">
              <a:rPr lang="en-US" altLang="en-US" smtClean="0">
                <a:latin typeface="Arial" panose="020B0604020202020204" pitchFamily="34" charset="0"/>
              </a:rPr>
              <a:pPr/>
              <a:t>49</a:t>
            </a:fld>
            <a:endParaRPr lang="en-US" altLang="en-US">
              <a:latin typeface="Arial" panose="020B0604020202020204" pitchFamily="34" charset="0"/>
            </a:endParaRPr>
          </a:p>
        </p:txBody>
      </p:sp>
      <p:sp>
        <p:nvSpPr>
          <p:cNvPr id="91139" name="Rectangle 2">
            <a:extLst>
              <a:ext uri="{FF2B5EF4-FFF2-40B4-BE49-F238E27FC236}">
                <a16:creationId xmlns:a16="http://schemas.microsoft.com/office/drawing/2014/main" id="{2B63D6BC-FFB5-495A-A14F-0D88EB907859}"/>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6EAD6131-652C-47BC-8A7A-7C766FAD7C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question posed in this analysis was whether the mainstream recruitment materials distributed by institutions where epidemiology degrees are offered include text or illustrations to either stimulate or reinforce an interest among prospective minority applicants in studying epidemiology. In general, these materials did not address minority-related issues, especially not on the epidemiology department level.”</a:t>
            </a:r>
          </a:p>
          <a:p>
            <a:pPr eaLnBrk="1" hangingPunct="1"/>
            <a:endParaRPr lang="en-US"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088B5503-9E73-4D16-8B8A-AD44775CAF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E430464-97FA-4E07-B284-6ED9B2A21A96}" type="slidenum">
              <a:rPr lang="en-US" altLang="en-US" smtClean="0">
                <a:latin typeface="Arial" panose="020B0604020202020204" pitchFamily="34" charset="0"/>
              </a:rPr>
              <a:pPr/>
              <a:t>50</a:t>
            </a:fld>
            <a:endParaRPr lang="en-US" altLang="en-US">
              <a:latin typeface="Arial" panose="020B0604020202020204" pitchFamily="34" charset="0"/>
            </a:endParaRPr>
          </a:p>
        </p:txBody>
      </p:sp>
      <p:sp>
        <p:nvSpPr>
          <p:cNvPr id="93187" name="Rectangle 2">
            <a:extLst>
              <a:ext uri="{FF2B5EF4-FFF2-40B4-BE49-F238E27FC236}">
                <a16:creationId xmlns:a16="http://schemas.microsoft.com/office/drawing/2014/main" id="{B84FAFD7-DE7E-41B9-9E79-0BC6CD7270D2}"/>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64E1625E-5740-4434-A8D2-FEADF38ACF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ACE9509-Presentation.DOC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5CE96734-0569-457A-A1C5-919751BC18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E7E8D9F-2732-480E-9FFD-7C74B2E92770}" type="slidenum">
              <a:rPr lang="en-US" altLang="en-US" smtClean="0">
                <a:latin typeface="Arial" panose="020B0604020202020204" pitchFamily="34" charset="0"/>
              </a:rPr>
              <a:pPr/>
              <a:t>5</a:t>
            </a:fld>
            <a:endParaRPr lang="en-US" altLang="en-US">
              <a:latin typeface="Arial" panose="020B0604020202020204" pitchFamily="34" charset="0"/>
            </a:endParaRPr>
          </a:p>
        </p:txBody>
      </p:sp>
      <p:sp>
        <p:nvSpPr>
          <p:cNvPr id="11267" name="Rectangle 2">
            <a:extLst>
              <a:ext uri="{FF2B5EF4-FFF2-40B4-BE49-F238E27FC236}">
                <a16:creationId xmlns:a16="http://schemas.microsoft.com/office/drawing/2014/main" id="{85292AE6-9D60-42A2-9BF1-D8FFDF5BF10C}"/>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CAE1B633-A37D-428B-8AF0-0158DF7D32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Perspectives in Disease Prevention and Health Promotion Report of the Secretary's Task Force on Black and Minority Health </a:t>
            </a:r>
          </a:p>
          <a:p>
            <a:pPr eaLnBrk="1" hangingPunct="1"/>
            <a:r>
              <a:rPr lang="en-US" altLang="en-US" dirty="0">
                <a:latin typeface="Arial" panose="020B0604020202020204" pitchFamily="34" charset="0"/>
              </a:rPr>
              <a:t>MMWR February 28, 1986 / 35(8);109-12</a:t>
            </a:r>
          </a:p>
          <a:p>
            <a:pPr eaLnBrk="1" hangingPunct="1"/>
            <a:r>
              <a:rPr lang="en-US" altLang="en-US" dirty="0">
                <a:latin typeface="Arial" panose="020B0604020202020204" pitchFamily="34" charset="0"/>
                <a:hlinkClick r:id="rId3"/>
              </a:rPr>
              <a:t>http://www.cdc.gov/mmwr/preview/mmwrhtml/00000688.htm</a:t>
            </a:r>
            <a:endParaRPr lang="en-US" altLang="en-US" dirty="0">
              <a:latin typeface="Arial" panose="020B0604020202020204" pitchFamily="34" charset="0"/>
            </a:endParaRPr>
          </a:p>
          <a:p>
            <a:pPr eaLnBrk="1" hangingPunct="1"/>
            <a:r>
              <a:rPr lang="en-US" u="sng">
                <a:hlinkClick r:id="rId4"/>
              </a:rPr>
              <a:t>http://www.nytimes.com/1985/10/17/us/minorities-seen-as-still-lagging-in-health-status.html?mcubz=3</a:t>
            </a:r>
            <a:endParaRPr lang="en-US" altLang="en-US" dirty="0">
              <a:latin typeface="Arial" panose="020B0604020202020204" pitchFamily="34" charset="0"/>
            </a:endParaRPr>
          </a:p>
          <a:p>
            <a:pPr eaLnBrk="1" hangingPunct="1"/>
            <a:r>
              <a:rPr lang="en-US" altLang="en-US" dirty="0">
                <a:latin typeface="Arial" panose="020B0604020202020204" pitchFamily="34" charset="0"/>
              </a:rPr>
              <a:t>The Task Force made eight main recommendations to the Secretary, each of which was followed by several specific suggestions:</a:t>
            </a:r>
          </a:p>
          <a:p>
            <a:pPr eaLnBrk="1" hangingPunct="1"/>
            <a:r>
              <a:rPr lang="en-US" altLang="en-US" dirty="0">
                <a:latin typeface="Arial" panose="020B0604020202020204" pitchFamily="34" charset="0"/>
              </a:rPr>
              <a:t>   1. Implement an outreach campaign, specifically designed for minority populations, to disseminate targeted health information, educational materials, and program strategies.</a:t>
            </a:r>
          </a:p>
          <a:p>
            <a:pPr eaLnBrk="1" hangingPunct="1"/>
            <a:r>
              <a:rPr lang="en-US" altLang="en-US" dirty="0">
                <a:latin typeface="Arial" panose="020B0604020202020204" pitchFamily="34" charset="0"/>
              </a:rPr>
              <a:t>   2. Increase patient education by developing materials and programs responsive to minority needs and by improving provider awareness of minority cultural and language needs.</a:t>
            </a:r>
          </a:p>
          <a:p>
            <a:pPr eaLnBrk="1" hangingPunct="1"/>
            <a:r>
              <a:rPr lang="en-US" altLang="en-US" dirty="0">
                <a:latin typeface="Arial" panose="020B0604020202020204" pitchFamily="34" charset="0"/>
              </a:rPr>
              <a:t>   3. Improve the access, delivery, and financing of health services to minority populations through increased efficiency and acceptability.</a:t>
            </a:r>
          </a:p>
          <a:p>
            <a:pPr eaLnBrk="1" hangingPunct="1"/>
            <a:r>
              <a:rPr lang="en-US" altLang="en-US" dirty="0">
                <a:latin typeface="Arial" panose="020B0604020202020204" pitchFamily="34" charset="0"/>
              </a:rPr>
              <a:t>   4. Develop strategies to improve the availability and accessibility of health professionals to minority communities through communication and coordination with nonfederal entities.</a:t>
            </a:r>
          </a:p>
          <a:p>
            <a:pPr eaLnBrk="1" hangingPunct="1"/>
            <a:r>
              <a:rPr lang="en-US" altLang="en-US" dirty="0">
                <a:latin typeface="Arial" panose="020B0604020202020204" pitchFamily="34" charset="0"/>
              </a:rPr>
              <a:t>   5. Promote and improve communication and coordination among federal agencies in administering existing programs for improving the health status and availability of health professionals to minorities.</a:t>
            </a:r>
          </a:p>
          <a:p>
            <a:pPr eaLnBrk="1" hangingPunct="1"/>
            <a:r>
              <a:rPr lang="en-US" altLang="en-US" dirty="0">
                <a:latin typeface="Arial" panose="020B0604020202020204" pitchFamily="34" charset="0"/>
              </a:rPr>
              <a:t>   6.Provide technical assistance and encourage efforts by local and community agencies to meet minority-health needs.</a:t>
            </a:r>
          </a:p>
          <a:p>
            <a:pPr eaLnBrk="1" hangingPunct="1"/>
            <a:r>
              <a:rPr lang="en-US" altLang="en-US" dirty="0">
                <a:latin typeface="Arial" panose="020B0604020202020204" pitchFamily="34" charset="0"/>
              </a:rPr>
              <a:t>   7.Improve the quality, availability, and use of health data pertaining to minority populations.</a:t>
            </a:r>
          </a:p>
          <a:p>
            <a:pPr eaLnBrk="1" hangingPunct="1"/>
            <a:r>
              <a:rPr lang="en-US" altLang="en-US" dirty="0">
                <a:latin typeface="Arial" panose="020B0604020202020204" pitchFamily="34" charset="0"/>
              </a:rPr>
              <a:t>   8. Adopt and support research to investigate factors affecting minority health, including risk-factor identification, education interventions, and prevention and treatment services.</a:t>
            </a:r>
          </a:p>
        </p:txBody>
      </p:sp>
    </p:spTree>
    <p:extLst>
      <p:ext uri="{BB962C8B-B14F-4D97-AF65-F5344CB8AC3E}">
        <p14:creationId xmlns:p14="http://schemas.microsoft.com/office/powerpoint/2010/main" val="20941337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965E4B05-3217-4538-9728-DA4BE168B6AE}"/>
              </a:ext>
            </a:extLst>
          </p:cNvPr>
          <p:cNvSpPr>
            <a:spLocks noGrp="1" noRot="1" noChangeAspect="1" noChangeArrowheads="1" noTextEdit="1"/>
          </p:cNvSpPr>
          <p:nvPr>
            <p:ph type="sldImg"/>
          </p:nvPr>
        </p:nvSpPr>
        <p:spPr>
          <a:ln/>
        </p:spPr>
      </p:sp>
      <p:sp>
        <p:nvSpPr>
          <p:cNvPr id="95235" name="Notes Placeholder 2">
            <a:extLst>
              <a:ext uri="{FF2B5EF4-FFF2-40B4-BE49-F238E27FC236}">
                <a16:creationId xmlns:a16="http://schemas.microsoft.com/office/drawing/2014/main" id="{DF92FA48-547E-45CE-919E-C56B80A3D5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5236" name="Slide Number Placeholder 3">
            <a:extLst>
              <a:ext uri="{FF2B5EF4-FFF2-40B4-BE49-F238E27FC236}">
                <a16:creationId xmlns:a16="http://schemas.microsoft.com/office/drawing/2014/main" id="{DF66FEB9-4170-41F3-BB96-518D3174A1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A2F1738-0A73-4C8E-97B4-ED61F6ACBA2A}" type="slidenum">
              <a:rPr lang="en-US" altLang="en-US" smtClean="0">
                <a:latin typeface="Arial" panose="020B0604020202020204" pitchFamily="34" charset="0"/>
              </a:rPr>
              <a:pPr/>
              <a:t>51</a:t>
            </a:fld>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0021EF92-7AE8-4842-B1A8-0846D8F6D1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448508C-9905-4C4F-B3BA-8FF6DB8C88C5}" type="slidenum">
              <a:rPr lang="en-US" altLang="en-US" smtClean="0">
                <a:latin typeface="Arial" panose="020B0604020202020204" pitchFamily="34" charset="0"/>
              </a:rPr>
              <a:pPr/>
              <a:t>52</a:t>
            </a:fld>
            <a:endParaRPr lang="en-US" altLang="en-US">
              <a:latin typeface="Arial" panose="020B0604020202020204" pitchFamily="34" charset="0"/>
            </a:endParaRPr>
          </a:p>
        </p:txBody>
      </p:sp>
      <p:sp>
        <p:nvSpPr>
          <p:cNvPr id="97283" name="Rectangle 2">
            <a:extLst>
              <a:ext uri="{FF2B5EF4-FFF2-40B4-BE49-F238E27FC236}">
                <a16:creationId xmlns:a16="http://schemas.microsoft.com/office/drawing/2014/main" id="{ADB056DE-F5D3-4D9F-BFDE-96615EBBEAB8}"/>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9509F9C6-D494-4DE9-9D93-9B7DE41838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060DCFC2-B00A-4B10-9770-1666B9CB31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4750219-56EB-40A5-BFC7-E881DF397C3B}" type="slidenum">
              <a:rPr lang="en-US" altLang="en-US" smtClean="0">
                <a:latin typeface="Arial" panose="020B0604020202020204" pitchFamily="34" charset="0"/>
              </a:rPr>
              <a:pPr/>
              <a:t>53</a:t>
            </a:fld>
            <a:endParaRPr lang="en-US" altLang="en-US">
              <a:latin typeface="Arial" panose="020B0604020202020204" pitchFamily="34" charset="0"/>
            </a:endParaRPr>
          </a:p>
        </p:txBody>
      </p:sp>
      <p:sp>
        <p:nvSpPr>
          <p:cNvPr id="99331" name="Rectangle 2">
            <a:extLst>
              <a:ext uri="{FF2B5EF4-FFF2-40B4-BE49-F238E27FC236}">
                <a16:creationId xmlns:a16="http://schemas.microsoft.com/office/drawing/2014/main" id="{03809E0A-9FAF-4C46-A653-72D200761C5A}"/>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6BBDB081-DBB9-4DB9-8281-EE9430C72E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Updated 8/20/2017</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653A55C3-0C60-4004-8655-5726F87FA5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3FCAD53-A91B-4391-92EE-26D152B33985}" type="slidenum">
              <a:rPr lang="en-US" altLang="en-US" smtClean="0">
                <a:latin typeface="Arial" panose="020B0604020202020204" pitchFamily="34" charset="0"/>
              </a:rPr>
              <a:pPr/>
              <a:t>54</a:t>
            </a:fld>
            <a:endParaRPr lang="en-US" altLang="en-US">
              <a:latin typeface="Arial" panose="020B0604020202020204" pitchFamily="34" charset="0"/>
            </a:endParaRPr>
          </a:p>
        </p:txBody>
      </p:sp>
      <p:sp>
        <p:nvSpPr>
          <p:cNvPr id="101379" name="Rectangle 2">
            <a:extLst>
              <a:ext uri="{FF2B5EF4-FFF2-40B4-BE49-F238E27FC236}">
                <a16:creationId xmlns:a16="http://schemas.microsoft.com/office/drawing/2014/main" id="{97D3F6EB-5E47-4EAD-B3CC-33E29292F732}"/>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78373397-5F8F-4268-8105-20189BB3EE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2009 Silver Spring MD - </a:t>
            </a:r>
            <a:r>
              <a:rPr lang="en-US" altLang="en-US" i="1">
                <a:latin typeface="Arial" panose="020B0604020202020204" pitchFamily="34" charset="0"/>
              </a:rPr>
              <a:t>“Achieving Diversity in the Field of Epidemiology: Progress Made, </a:t>
            </a:r>
            <a:endParaRPr lang="en-US" altLang="en-US">
              <a:latin typeface="Arial" panose="020B0604020202020204" pitchFamily="34" charset="0"/>
            </a:endParaRPr>
          </a:p>
          <a:p>
            <a:r>
              <a:rPr lang="en-US" altLang="en-US" i="1">
                <a:latin typeface="Arial" panose="020B0604020202020204" pitchFamily="34" charset="0"/>
              </a:rPr>
              <a:t>Challenges and Opportunities”</a:t>
            </a:r>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2010 San Francisco - </a:t>
            </a:r>
            <a:r>
              <a:rPr lang="en-US" altLang="en-US" i="1">
                <a:latin typeface="Arial" panose="020B0604020202020204" pitchFamily="34" charset="0"/>
              </a:rPr>
              <a:t>“Health Disparities: Definition, Measurements, Determinants, and Controversies”</a:t>
            </a:r>
            <a:endParaRPr lang="en-US" altLang="en-US">
              <a:latin typeface="Arial" panose="020B0604020202020204" pitchFamily="34" charset="0"/>
            </a:endParaRPr>
          </a:p>
          <a:p>
            <a:pPr eaLnBrk="1" hangingPunct="1"/>
            <a:r>
              <a:rPr lang="en-US" altLang="en-US">
                <a:latin typeface="Arial" panose="020B0604020202020204" pitchFamily="34" charset="0"/>
              </a:rPr>
              <a:t>2012 Chicago - </a:t>
            </a:r>
          </a:p>
          <a:p>
            <a:pPr eaLnBrk="1" hangingPunct="1"/>
            <a:r>
              <a:rPr lang="en-US" altLang="en-US">
                <a:latin typeface="Arial" panose="020B0604020202020204" pitchFamily="34" charset="0"/>
              </a:rPr>
              <a:t>2013 Louisville – Systems dynamics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AF3FC8D1-F4B2-4E51-9CBD-E19CF864CE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F4BE80A-173C-41ED-9991-B87B40092D08}" type="slidenum">
              <a:rPr lang="en-US" altLang="en-US" smtClean="0">
                <a:latin typeface="Arial" panose="020B0604020202020204" pitchFamily="34" charset="0"/>
              </a:rPr>
              <a:pPr/>
              <a:t>55</a:t>
            </a:fld>
            <a:endParaRPr lang="en-US" altLang="en-US">
              <a:latin typeface="Arial" panose="020B0604020202020204" pitchFamily="34" charset="0"/>
            </a:endParaRPr>
          </a:p>
        </p:txBody>
      </p:sp>
      <p:sp>
        <p:nvSpPr>
          <p:cNvPr id="103427" name="Rectangle 2">
            <a:extLst>
              <a:ext uri="{FF2B5EF4-FFF2-40B4-BE49-F238E27FC236}">
                <a16:creationId xmlns:a16="http://schemas.microsoft.com/office/drawing/2014/main" id="{124CD456-F9A5-4BA8-AA90-5E844812798C}"/>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EF399A2F-739E-4128-A326-17C1156608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2009 Silver Spring MD - </a:t>
            </a:r>
            <a:r>
              <a:rPr lang="en-US" altLang="en-US" i="1">
                <a:latin typeface="Arial" panose="020B0604020202020204" pitchFamily="34" charset="0"/>
              </a:rPr>
              <a:t>“Achieving Diversity in the Field of Epidemiology: Progress Made, </a:t>
            </a:r>
            <a:endParaRPr lang="en-US" altLang="en-US">
              <a:latin typeface="Arial" panose="020B0604020202020204" pitchFamily="34" charset="0"/>
            </a:endParaRPr>
          </a:p>
          <a:p>
            <a:r>
              <a:rPr lang="en-US" altLang="en-US" i="1">
                <a:latin typeface="Arial" panose="020B0604020202020204" pitchFamily="34" charset="0"/>
              </a:rPr>
              <a:t>Challenges and Opportunities”</a:t>
            </a:r>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2010 San Francisco - </a:t>
            </a:r>
            <a:r>
              <a:rPr lang="en-US" altLang="en-US" i="1">
                <a:latin typeface="Arial" panose="020B0604020202020204" pitchFamily="34" charset="0"/>
              </a:rPr>
              <a:t>“Health Disparities: Definition, Measurements, Determinants, and Controversies”</a:t>
            </a:r>
            <a:endParaRPr lang="en-US" altLang="en-US">
              <a:latin typeface="Arial" panose="020B0604020202020204" pitchFamily="34" charset="0"/>
            </a:endParaRPr>
          </a:p>
          <a:p>
            <a:pPr eaLnBrk="1" hangingPunct="1"/>
            <a:r>
              <a:rPr lang="en-US" altLang="en-US">
                <a:latin typeface="Arial" panose="020B0604020202020204" pitchFamily="34" charset="0"/>
              </a:rPr>
              <a:t>2012 Chicago - </a:t>
            </a:r>
          </a:p>
          <a:p>
            <a:pPr eaLnBrk="1" hangingPunct="1"/>
            <a:r>
              <a:rPr lang="en-US" altLang="en-US">
                <a:latin typeface="Arial" panose="020B0604020202020204" pitchFamily="34" charset="0"/>
              </a:rPr>
              <a:t>2013 Louisville – Systems dynamics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325355D8-9102-4B73-9537-757543B343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BC360FC-19D0-45D1-80C8-EF43E37F9BD3}" type="slidenum">
              <a:rPr lang="en-US" altLang="en-US" smtClean="0">
                <a:latin typeface="Arial" panose="020B0604020202020204" pitchFamily="34" charset="0"/>
              </a:rPr>
              <a:pPr/>
              <a:t>56</a:t>
            </a:fld>
            <a:endParaRPr lang="en-US" altLang="en-US">
              <a:latin typeface="Arial" panose="020B0604020202020204" pitchFamily="34" charset="0"/>
            </a:endParaRPr>
          </a:p>
        </p:txBody>
      </p:sp>
      <p:sp>
        <p:nvSpPr>
          <p:cNvPr id="105475" name="Rectangle 2">
            <a:extLst>
              <a:ext uri="{FF2B5EF4-FFF2-40B4-BE49-F238E27FC236}">
                <a16:creationId xmlns:a16="http://schemas.microsoft.com/office/drawing/2014/main" id="{1B1CD227-DF0A-432E-8E30-866A89330EFA}"/>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303085BE-6041-4FF3-AAD3-66C0539E17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2BF2AD68-AB5E-41A1-8818-772794CE01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722D080-7DE1-48EB-88E1-1871EB892C27}" type="slidenum">
              <a:rPr lang="en-US" altLang="en-US" smtClean="0">
                <a:latin typeface="Arial" panose="020B0604020202020204" pitchFamily="34" charset="0"/>
              </a:rPr>
              <a:pPr/>
              <a:t>57</a:t>
            </a:fld>
            <a:endParaRPr lang="en-US" altLang="en-US">
              <a:latin typeface="Arial" panose="020B0604020202020204" pitchFamily="34" charset="0"/>
            </a:endParaRPr>
          </a:p>
        </p:txBody>
      </p:sp>
      <p:sp>
        <p:nvSpPr>
          <p:cNvPr id="107523" name="Rectangle 2">
            <a:extLst>
              <a:ext uri="{FF2B5EF4-FFF2-40B4-BE49-F238E27FC236}">
                <a16:creationId xmlns:a16="http://schemas.microsoft.com/office/drawing/2014/main" id="{EED25E13-CE1F-4356-BE16-CF90C27748CC}"/>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8E064A65-55CF-4F96-A81D-69010A3B09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8EED2F2B-3F21-4D4D-91A0-3CB256E12D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BB90781-9570-4974-84CA-E23A022AD889}" type="slidenum">
              <a:rPr lang="en-US" altLang="en-US" smtClean="0">
                <a:latin typeface="Arial" panose="020B0604020202020204" pitchFamily="34" charset="0"/>
              </a:rPr>
              <a:pPr/>
              <a:t>58</a:t>
            </a:fld>
            <a:endParaRPr lang="en-US" altLang="en-US">
              <a:latin typeface="Arial" panose="020B0604020202020204" pitchFamily="34" charset="0"/>
            </a:endParaRPr>
          </a:p>
        </p:txBody>
      </p:sp>
      <p:sp>
        <p:nvSpPr>
          <p:cNvPr id="109571" name="Rectangle 2">
            <a:extLst>
              <a:ext uri="{FF2B5EF4-FFF2-40B4-BE49-F238E27FC236}">
                <a16:creationId xmlns:a16="http://schemas.microsoft.com/office/drawing/2014/main" id="{74940FB2-DD6B-4EE7-9B8E-999801D4C2BD}"/>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195963CF-BF47-4C72-B0CE-0F3FD59D12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Source:  Association of Schools of Public Health, Annual Data Report for 2001 2001 and 2009</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2001 report:</a:t>
            </a:r>
          </a:p>
          <a:p>
            <a:pPr eaLnBrk="1" hangingPunct="1"/>
            <a:r>
              <a:rPr lang="en-US" altLang="en-US">
                <a:latin typeface="Arial" panose="020B0604020202020204" pitchFamily="34" charset="0"/>
              </a:rPr>
              <a:t>Table 4-6 Graduates by Program Area, Gender, Citizenship &amp; Race/Ethnicity /1 (2000-2001)</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2009 report:</a:t>
            </a:r>
          </a:p>
          <a:p>
            <a:pPr eaLnBrk="1" hangingPunct="1"/>
            <a:r>
              <a:rPr lang="en-US" altLang="en-US">
                <a:latin typeface="Arial" panose="020B0604020202020204" pitchFamily="34" charset="0"/>
              </a:rPr>
              <a:t>Table 4.10 – Graduates by Program Area, Gender, and Citizenship	(2008-2009)</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Numbers from spreadsheet – verify #’s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6B4D6D27-E334-465E-B4ED-C1E6C5D4F6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1063DAF-B706-4B9A-88D7-8DB884278D82}" type="slidenum">
              <a:rPr lang="en-US" altLang="en-US" smtClean="0">
                <a:latin typeface="Arial" panose="020B0604020202020204" pitchFamily="34" charset="0"/>
              </a:rPr>
              <a:pPr/>
              <a:t>59</a:t>
            </a:fld>
            <a:endParaRPr lang="en-US" altLang="en-US">
              <a:latin typeface="Arial" panose="020B0604020202020204" pitchFamily="34" charset="0"/>
            </a:endParaRPr>
          </a:p>
        </p:txBody>
      </p:sp>
      <p:sp>
        <p:nvSpPr>
          <p:cNvPr id="111619" name="Rectangle 2">
            <a:extLst>
              <a:ext uri="{FF2B5EF4-FFF2-40B4-BE49-F238E27FC236}">
                <a16:creationId xmlns:a16="http://schemas.microsoft.com/office/drawing/2014/main" id="{23DDA29D-B148-46C8-8FD2-F2359ED195BB}"/>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C7CA8D42-5CE7-4969-8E18-346A089F44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6B4D6D27-E334-465E-B4ED-C1E6C5D4F6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1063DAF-B706-4B9A-88D7-8DB884278D82}" type="slidenum">
              <a:rPr lang="en-US" altLang="en-US" smtClean="0">
                <a:latin typeface="Arial" panose="020B0604020202020204" pitchFamily="34" charset="0"/>
              </a:rPr>
              <a:pPr/>
              <a:t>60</a:t>
            </a:fld>
            <a:endParaRPr lang="en-US" altLang="en-US">
              <a:latin typeface="Arial" panose="020B0604020202020204" pitchFamily="34" charset="0"/>
            </a:endParaRPr>
          </a:p>
        </p:txBody>
      </p:sp>
      <p:sp>
        <p:nvSpPr>
          <p:cNvPr id="111619" name="Rectangle 2">
            <a:extLst>
              <a:ext uri="{FF2B5EF4-FFF2-40B4-BE49-F238E27FC236}">
                <a16:creationId xmlns:a16="http://schemas.microsoft.com/office/drawing/2014/main" id="{23DDA29D-B148-46C8-8FD2-F2359ED195BB}"/>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C7CA8D42-5CE7-4969-8E18-346A089F44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14002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00FD50CC-D0C3-44B8-AA00-105567F1D0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485F721-575E-413E-B2F6-3D442AB306FD}" type="slidenum">
              <a:rPr lang="en-US" altLang="en-US" smtClean="0">
                <a:latin typeface="Arial" panose="020B0604020202020204" pitchFamily="34" charset="0"/>
              </a:rPr>
              <a:pPr/>
              <a:t>6</a:t>
            </a:fld>
            <a:endParaRPr lang="en-US" altLang="en-US">
              <a:latin typeface="Arial" panose="020B0604020202020204" pitchFamily="34" charset="0"/>
            </a:endParaRPr>
          </a:p>
        </p:txBody>
      </p:sp>
      <p:sp>
        <p:nvSpPr>
          <p:cNvPr id="15363" name="Rectangle 2">
            <a:extLst>
              <a:ext uri="{FF2B5EF4-FFF2-40B4-BE49-F238E27FC236}">
                <a16:creationId xmlns:a16="http://schemas.microsoft.com/office/drawing/2014/main" id="{A7333CD0-0461-4F8D-B6DA-BDF1D8FD127A}"/>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E982FD64-FF79-4589-97C5-9D84BBC329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10</a:t>
            </a:r>
            <a:r>
              <a:rPr lang="en-US" altLang="en-US" baseline="30000" dirty="0">
                <a:latin typeface="Arial" panose="020B0604020202020204" pitchFamily="34" charset="0"/>
              </a:rPr>
              <a:t>th</a:t>
            </a:r>
            <a:r>
              <a:rPr lang="en-US" altLang="en-US" dirty="0">
                <a:latin typeface="Arial" panose="020B0604020202020204" pitchFamily="34" charset="0"/>
              </a:rPr>
              <a:t> Annual Scientific Meeting of the American College of Epidemiology was a significant landmark is the history of the movement to eliminate racial/ethnic health disparities in the U.S. The 1991 meeting was co-sponsored by the American Cancer Society, the Centers for Disease Control, the Emory University School of Public Health, and Morehouse School of Medicine. The meeting was held at CDC headquarters in Atlanta. The weekend that followed had two related events, including the founding meeting of the Society for the Analysis of African American Public Health Issues (SAAPHI). During its 25 years as an APHA-related organization, SAAPHI has had a major impact on APHA and U.S. public health policy in relation to health disparities. The APHA annual meeting took place the following week.</a:t>
            </a:r>
          </a:p>
          <a:p>
            <a:pPr eaLnBrk="1" hangingPunct="1">
              <a:spcBef>
                <a:spcPts val="1000"/>
              </a:spcBef>
            </a:pPr>
            <a:r>
              <a:rPr lang="en-US" altLang="en-US" dirty="0">
                <a:latin typeface="Arial" panose="020B0604020202020204" pitchFamily="34" charset="0"/>
              </a:rPr>
              <a:t>For many of us, the program was a consciousness-raising experience.</a:t>
            </a:r>
          </a:p>
          <a:p>
            <a:pPr eaLnBrk="1" hangingPunct="1">
              <a:spcBef>
                <a:spcPts val="1000"/>
              </a:spcBef>
            </a:pPr>
            <a:r>
              <a:rPr lang="en-US" altLang="en-US" dirty="0">
                <a:latin typeface="Arial" panose="020B0604020202020204" pitchFamily="34" charset="0"/>
              </a:rPr>
              <a:t>The CDC notice of the November 7-8, 1991 meeting is at http://www.cdc.gov/mmwr/preview/mmwrhtml/00001973.htm</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Epidemiologic research </a:t>
            </a:r>
            <a:r>
              <a:rPr lang="en-US" dirty="0"/>
              <a:t>on David Lynch Foundation program impacts</a:t>
            </a:r>
          </a:p>
          <a:p>
            <a:endParaRPr lang="en-US" dirty="0"/>
          </a:p>
        </p:txBody>
      </p:sp>
      <p:sp>
        <p:nvSpPr>
          <p:cNvPr id="4" name="Slide Number Placeholder 3"/>
          <p:cNvSpPr>
            <a:spLocks noGrp="1"/>
          </p:cNvSpPr>
          <p:nvPr>
            <p:ph type="sldNum" sz="quarter" idx="10"/>
          </p:nvPr>
        </p:nvSpPr>
        <p:spPr/>
        <p:txBody>
          <a:bodyPr/>
          <a:lstStyle/>
          <a:p>
            <a:pPr>
              <a:defRPr/>
            </a:pPr>
            <a:fld id="{7C7F08C0-676E-4945-9ACF-6E93917B718F}" type="slidenum">
              <a:rPr lang="en-US" altLang="en-US" smtClean="0"/>
              <a:pPr>
                <a:defRPr/>
              </a:pPr>
              <a:t>61</a:t>
            </a:fld>
            <a:endParaRPr lang="en-US" altLang="en-US"/>
          </a:p>
        </p:txBody>
      </p:sp>
    </p:spTree>
    <p:extLst>
      <p:ext uri="{BB962C8B-B14F-4D97-AF65-F5344CB8AC3E}">
        <p14:creationId xmlns:p14="http://schemas.microsoft.com/office/powerpoint/2010/main" val="34496564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C7F08C0-676E-4945-9ACF-6E93917B718F}" type="slidenum">
              <a:rPr lang="en-US" altLang="en-US" smtClean="0"/>
              <a:pPr>
                <a:defRPr/>
              </a:pPr>
              <a:t>62</a:t>
            </a:fld>
            <a:endParaRPr lang="en-US" altLang="en-US"/>
          </a:p>
        </p:txBody>
      </p:sp>
    </p:spTree>
    <p:extLst>
      <p:ext uri="{BB962C8B-B14F-4D97-AF65-F5344CB8AC3E}">
        <p14:creationId xmlns:p14="http://schemas.microsoft.com/office/powerpoint/2010/main" val="369649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F1A563C9-0C16-4ABE-9906-4967E5A019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46C6917-ECBE-423A-A229-F6C2798F8437}" type="slidenum">
              <a:rPr lang="en-US" altLang="en-US" smtClean="0">
                <a:latin typeface="Arial" panose="020B0604020202020204" pitchFamily="34" charset="0"/>
              </a:rPr>
              <a:pPr/>
              <a:t>7</a:t>
            </a:fld>
            <a:endParaRPr lang="en-US" altLang="en-US">
              <a:latin typeface="Arial" panose="020B0604020202020204" pitchFamily="34" charset="0"/>
            </a:endParaRPr>
          </a:p>
        </p:txBody>
      </p:sp>
      <p:sp>
        <p:nvSpPr>
          <p:cNvPr id="17411" name="Rectangle 2">
            <a:extLst>
              <a:ext uri="{FF2B5EF4-FFF2-40B4-BE49-F238E27FC236}">
                <a16:creationId xmlns:a16="http://schemas.microsoft.com/office/drawing/2014/main" id="{F858C02F-2E39-43A4-BDA0-FF33F5448CDF}"/>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60E94972-02BF-44F5-B975-9B533A89FA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ACE President Ray Greenberg  asked Gladys Reynolds to chair the program committee.  She agreed, contingent on Bill Jenkins serving as co-chair.  Eugene </a:t>
            </a:r>
            <a:r>
              <a:rPr lang="en-US" altLang="en-US" dirty="0" err="1">
                <a:latin typeface="Arial" panose="020B0604020202020204" pitchFamily="34" charset="0"/>
              </a:rPr>
              <a:t>Gangarosa</a:t>
            </a:r>
            <a:r>
              <a:rPr lang="en-US" altLang="en-US" dirty="0">
                <a:latin typeface="Arial" panose="020B0604020202020204" pitchFamily="34" charset="0"/>
              </a:rPr>
              <a:t> proposed the attention-catching second half of the theme, giving a significant boost to efforts to put racism on the epidemiologic research agenda.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E780D50-A7D3-4A8C-B417-33145BD8D7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3FDE1D5-FFED-4D70-97D0-B3E1356FAD5A}" type="slidenum">
              <a:rPr lang="en-US" altLang="en-US" smtClean="0">
                <a:latin typeface="Arial" panose="020B0604020202020204" pitchFamily="34" charset="0"/>
              </a:rPr>
              <a:pPr/>
              <a:t>8</a:t>
            </a:fld>
            <a:endParaRPr lang="en-US" altLang="en-US">
              <a:latin typeface="Arial" panose="020B0604020202020204" pitchFamily="34" charset="0"/>
            </a:endParaRPr>
          </a:p>
        </p:txBody>
      </p:sp>
      <p:sp>
        <p:nvSpPr>
          <p:cNvPr id="19459" name="Rectangle 2">
            <a:extLst>
              <a:ext uri="{FF2B5EF4-FFF2-40B4-BE49-F238E27FC236}">
                <a16:creationId xmlns:a16="http://schemas.microsoft.com/office/drawing/2014/main" id="{07F18BFA-1FD6-4B0F-8F56-3B1C70B233D8}"/>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0DC85C95-37CD-45E5-A651-3F861359D3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spcAft>
                <a:spcPts val="0"/>
              </a:spcAft>
            </a:pPr>
            <a:r>
              <a:rPr lang="en-US" altLang="en-US" dirty="0">
                <a:latin typeface="Arial" panose="020B0604020202020204" pitchFamily="34" charset="0"/>
              </a:rPr>
              <a:t>In his Introductory Comments (page 125), Ray Greenberg wrote:</a:t>
            </a:r>
          </a:p>
          <a:p>
            <a:pPr eaLnBrk="1" hangingPunct="1">
              <a:spcBef>
                <a:spcPts val="600"/>
              </a:spcBef>
            </a:pPr>
            <a:r>
              <a:rPr lang="en-US" altLang="en-US" dirty="0">
                <a:latin typeface="Arial" panose="020B0604020202020204" pitchFamily="34" charset="0"/>
              </a:rPr>
              <a:t>The theme of this meeting, “Morbidity/Mortality Gap: Is It Race or Racism?”, was selected after the ninth annual meeting of the College, which was organized around health concerns at various stages of life. One of the dominant themes in each and every presentation was the tremendous ethnic diversity of health experience at each phase of life. It became very clear that focusing on these racial and ethnic differences was central to the role of epidemiology.…</a:t>
            </a:r>
          </a:p>
          <a:p>
            <a:pPr eaLnBrk="1" hangingPunct="1"/>
            <a:r>
              <a:rPr lang="en-US" altLang="en-US" dirty="0">
                <a:latin typeface="Arial" panose="020B0604020202020204" pitchFamily="34" charset="0"/>
              </a:rPr>
              <a:t>In this country we have seen the emergence of an underclass that suffers disproportionately a variety of social, economic, and health consequences. We are also witnessing a crisis in the public health system in the United States as it struggles to meet those needs. As professionals in public health, we can no longer stand by and observe these inequities as dispassionate observers. We need to be involved in asking the difficult questions and looking for viable solutions. This conference is an attempt to begin to answer some of those difficult questions.…</a:t>
            </a:r>
          </a:p>
          <a:p>
            <a:pPr eaLnBrk="1" hangingPunct="1"/>
            <a:r>
              <a:rPr lang="en-US" altLang="en-US" dirty="0">
                <a:latin typeface="Arial" panose="020B0604020202020204" pitchFamily="34" charset="0"/>
              </a:rPr>
              <a:t>To begin to solve the kinds of problems under discussion, we need to have greater knowledge and exchange of information. Moreover, it will be necessary to develop better interventions, stimulate more public attention, and also attract greater resources. By initiating this forum, the American College of Epidemiology hopes to move the agenda forward and to reaffirm our commitment to the improvement of health for all people.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DC67DEF-AC3C-479B-9060-F04B06F325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9319A64-D114-47C6-8B60-07E8B6F4D8E6}" type="slidenum">
              <a:rPr lang="en-US" altLang="en-US" smtClean="0">
                <a:latin typeface="Arial" panose="020B0604020202020204" pitchFamily="34" charset="0"/>
              </a:rPr>
              <a:pPr/>
              <a:t>9</a:t>
            </a:fld>
            <a:endParaRPr lang="en-US" altLang="en-US">
              <a:latin typeface="Arial" panose="020B0604020202020204" pitchFamily="34" charset="0"/>
            </a:endParaRPr>
          </a:p>
        </p:txBody>
      </p:sp>
      <p:sp>
        <p:nvSpPr>
          <p:cNvPr id="21507" name="Rectangle 2">
            <a:extLst>
              <a:ext uri="{FF2B5EF4-FFF2-40B4-BE49-F238E27FC236}">
                <a16:creationId xmlns:a16="http://schemas.microsoft.com/office/drawing/2014/main" id="{6DC84E0B-DD7C-46C7-99BD-52C5DF99445B}"/>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8B4EF7A-561F-4EC3-B86E-135D894B1F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1991, the ACE was still trying to define its role in the profession. One of the basic motivations for creating the College, credentialing of non-physician epidemiologists, was being rethought. Few people had taken the credentialing examination, and the value of the credential was uncertain. But without the certification exam, what was the College’s raison-</a:t>
            </a:r>
            <a:r>
              <a:rPr lang="en-US" dirty="0" err="1"/>
              <a:t>d’etre</a:t>
            </a:r>
            <a:r>
              <a:rPr lang="en-US" dirty="0"/>
              <a:t>? At the same time, the College was the only epidemiology organization whose primary focus was serving the needs of practicing epidemiologists and at the time the only one willing and able to take official policy positions. The major initial policy thrust was about professional ethics. President Raymond Greenberg and others felt that racial disparities in health would be another policy area for which the organization might take leadership, and through which it could engage members who were not particularly motivated by the ethics issue.</a:t>
            </a:r>
            <a:endParaRPr lang="en-US" altLang="en-US" dirty="0">
              <a:latin typeface="Arial" panose="020B0604020202020204" pitchFamily="34" charset="0"/>
            </a:endParaRPr>
          </a:p>
          <a:p>
            <a:pPr eaLnBrk="1" hangingPunct="1"/>
            <a:r>
              <a:rPr lang="en-US" altLang="en-US" dirty="0">
                <a:latin typeface="Arial" panose="020B0604020202020204" pitchFamily="34" charset="0"/>
              </a:rPr>
              <a:t>So with enthusiastic support from the Board of Directors, President Greenberg created an </a:t>
            </a:r>
            <a:r>
              <a:rPr lang="en-US" altLang="en-US" i="1" dirty="0">
                <a:latin typeface="Arial" panose="020B0604020202020204" pitchFamily="34" charset="0"/>
              </a:rPr>
              <a:t>ad hoc</a:t>
            </a:r>
            <a:r>
              <a:rPr lang="en-US" altLang="en-US" dirty="0">
                <a:latin typeface="Arial" panose="020B0604020202020204" pitchFamily="34" charset="0"/>
              </a:rPr>
              <a:t> Committee on Minority Affairs. He put out a call to members seeking volunteers. I was one of those who responded, and Ray asked if I would serve as chair and convene an initial meeting in conjunction with the 1991 Annual Scientific Meeting. I objected, saying that someone like Sherman James should probably be chair. But when I asked Sherman, he said that I should be chair since I would follow his advice and he wouldn’t have to devote as much time! On that basis I agreed.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A977C128-618D-4339-9E98-3338DBA088C4}"/>
              </a:ext>
            </a:extLst>
          </p:cNvPr>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6793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6793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Date Placeholder 4">
            <a:extLst>
              <a:ext uri="{FF2B5EF4-FFF2-40B4-BE49-F238E27FC236}">
                <a16:creationId xmlns:a16="http://schemas.microsoft.com/office/drawing/2014/main" id="{EA235515-7C70-4F22-AC1D-36D2BB61D8E7}"/>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C0100263-5744-4FE7-98AF-5E70B43B0654}"/>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87D6B66-AD2E-4EAA-A89F-456D53402B98}"/>
              </a:ext>
            </a:extLst>
          </p:cNvPr>
          <p:cNvSpPr>
            <a:spLocks noGrp="1" noChangeArrowheads="1"/>
          </p:cNvSpPr>
          <p:nvPr>
            <p:ph type="sldNum" sz="quarter" idx="12"/>
          </p:nvPr>
        </p:nvSpPr>
        <p:spPr>
          <a:xfrm>
            <a:off x="6553200" y="6248400"/>
            <a:ext cx="1905000" cy="457200"/>
          </a:xfrm>
        </p:spPr>
        <p:txBody>
          <a:bodyPr/>
          <a:lstStyle>
            <a:lvl1pPr>
              <a:defRPr/>
            </a:lvl1pPr>
          </a:lstStyle>
          <a:p>
            <a:pPr>
              <a:defRPr/>
            </a:pPr>
            <a:fld id="{2C4D74F0-F6E6-4400-AF1C-6B9E7EBDB0AF}" type="slidenum">
              <a:rPr lang="en-US" altLang="en-US"/>
              <a:pPr>
                <a:defRPr/>
              </a:pPr>
              <a:t>‹#›</a:t>
            </a:fld>
            <a:endParaRPr lang="en-US" altLang="en-US"/>
          </a:p>
        </p:txBody>
      </p:sp>
    </p:spTree>
    <p:extLst>
      <p:ext uri="{BB962C8B-B14F-4D97-AF65-F5344CB8AC3E}">
        <p14:creationId xmlns:p14="http://schemas.microsoft.com/office/powerpoint/2010/main" val="2280796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AA8BD7C7-499F-41AF-8CFD-8ECFE7D6F3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00ECCCE2-FC08-4146-8D81-BA20798179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4771A962-55CF-4980-84BE-BC7502890D3B}"/>
              </a:ext>
            </a:extLst>
          </p:cNvPr>
          <p:cNvSpPr>
            <a:spLocks noGrp="1" noChangeArrowheads="1"/>
          </p:cNvSpPr>
          <p:nvPr>
            <p:ph type="sldNum" sz="quarter" idx="12"/>
          </p:nvPr>
        </p:nvSpPr>
        <p:spPr>
          <a:ln/>
        </p:spPr>
        <p:txBody>
          <a:bodyPr/>
          <a:lstStyle>
            <a:lvl1pPr>
              <a:defRPr/>
            </a:lvl1pPr>
          </a:lstStyle>
          <a:p>
            <a:pPr>
              <a:defRPr/>
            </a:pPr>
            <a:fld id="{F87D861F-EADD-40D2-AC8A-CD83B0B3991A}" type="slidenum">
              <a:rPr lang="en-US" altLang="en-US"/>
              <a:pPr>
                <a:defRPr/>
              </a:pPr>
              <a:t>‹#›</a:t>
            </a:fld>
            <a:endParaRPr lang="en-US" altLang="en-US"/>
          </a:p>
        </p:txBody>
      </p:sp>
    </p:spTree>
    <p:extLst>
      <p:ext uri="{BB962C8B-B14F-4D97-AF65-F5344CB8AC3E}">
        <p14:creationId xmlns:p14="http://schemas.microsoft.com/office/powerpoint/2010/main" val="395437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A34B8EB2-37B0-4BE6-9E04-875E0EEA81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3D9EF550-A6A4-4004-98BC-554D1EDEDC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E8D7F955-4648-4BDC-8C98-F708B4F8B917}"/>
              </a:ext>
            </a:extLst>
          </p:cNvPr>
          <p:cNvSpPr>
            <a:spLocks noGrp="1" noChangeArrowheads="1"/>
          </p:cNvSpPr>
          <p:nvPr>
            <p:ph type="sldNum" sz="quarter" idx="12"/>
          </p:nvPr>
        </p:nvSpPr>
        <p:spPr>
          <a:ln/>
        </p:spPr>
        <p:txBody>
          <a:bodyPr/>
          <a:lstStyle>
            <a:lvl1pPr>
              <a:defRPr/>
            </a:lvl1pPr>
          </a:lstStyle>
          <a:p>
            <a:pPr>
              <a:defRPr/>
            </a:pPr>
            <a:fld id="{689DAB0D-E4C2-49DA-8CB8-C3476DA103BC}" type="slidenum">
              <a:rPr lang="en-US" altLang="en-US"/>
              <a:pPr>
                <a:defRPr/>
              </a:pPr>
              <a:t>‹#›</a:t>
            </a:fld>
            <a:endParaRPr lang="en-US" altLang="en-US"/>
          </a:p>
        </p:txBody>
      </p:sp>
    </p:spTree>
    <p:extLst>
      <p:ext uri="{BB962C8B-B14F-4D97-AF65-F5344CB8AC3E}">
        <p14:creationId xmlns:p14="http://schemas.microsoft.com/office/powerpoint/2010/main" val="4230560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2AF56213-731D-4153-944B-97B53F9F8C1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B2061EB-C6AF-4CAE-94E3-DDB450EE7C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897000F8-769A-45A6-91E8-D4DE0790101C}"/>
              </a:ext>
            </a:extLst>
          </p:cNvPr>
          <p:cNvSpPr>
            <a:spLocks noGrp="1" noChangeArrowheads="1"/>
          </p:cNvSpPr>
          <p:nvPr>
            <p:ph type="sldNum" sz="quarter" idx="12"/>
          </p:nvPr>
        </p:nvSpPr>
        <p:spPr>
          <a:ln/>
        </p:spPr>
        <p:txBody>
          <a:bodyPr/>
          <a:lstStyle>
            <a:lvl1pPr>
              <a:defRPr/>
            </a:lvl1pPr>
          </a:lstStyle>
          <a:p>
            <a:pPr>
              <a:defRPr/>
            </a:pPr>
            <a:fld id="{73F7D3B6-A39F-41D3-B727-976DB68B7267}" type="slidenum">
              <a:rPr lang="en-US" altLang="en-US"/>
              <a:pPr>
                <a:defRPr/>
              </a:pPr>
              <a:t>‹#›</a:t>
            </a:fld>
            <a:endParaRPr lang="en-US" altLang="en-US"/>
          </a:p>
        </p:txBody>
      </p:sp>
    </p:spTree>
    <p:extLst>
      <p:ext uri="{BB962C8B-B14F-4D97-AF65-F5344CB8AC3E}">
        <p14:creationId xmlns:p14="http://schemas.microsoft.com/office/powerpoint/2010/main" val="1937864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56C2B1BC-AB84-4EE1-9F10-BA8E2E90A46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0E16E401-D0E4-4FE1-A69F-730236AB6B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A6A26C8B-0849-4D7C-AF4B-A5A148AF0BAE}"/>
              </a:ext>
            </a:extLst>
          </p:cNvPr>
          <p:cNvSpPr>
            <a:spLocks noGrp="1" noChangeArrowheads="1"/>
          </p:cNvSpPr>
          <p:nvPr>
            <p:ph type="sldNum" sz="quarter" idx="12"/>
          </p:nvPr>
        </p:nvSpPr>
        <p:spPr>
          <a:ln/>
        </p:spPr>
        <p:txBody>
          <a:bodyPr/>
          <a:lstStyle>
            <a:lvl1pPr>
              <a:defRPr/>
            </a:lvl1pPr>
          </a:lstStyle>
          <a:p>
            <a:pPr>
              <a:defRPr/>
            </a:pPr>
            <a:fld id="{13B3DF2B-CE62-4A3F-A5B7-1830321B34D0}" type="slidenum">
              <a:rPr lang="en-US" altLang="en-US"/>
              <a:pPr>
                <a:defRPr/>
              </a:pPr>
              <a:t>‹#›</a:t>
            </a:fld>
            <a:endParaRPr lang="en-US" altLang="en-US"/>
          </a:p>
        </p:txBody>
      </p:sp>
    </p:spTree>
    <p:extLst>
      <p:ext uri="{BB962C8B-B14F-4D97-AF65-F5344CB8AC3E}">
        <p14:creationId xmlns:p14="http://schemas.microsoft.com/office/powerpoint/2010/main" val="2781143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ontent Placeholder 2"/>
          <p:cNvSpPr>
            <a:spLocks noGrp="1"/>
          </p:cNvSpPr>
          <p:nvPr>
            <p:ph sz="half" idx="1"/>
          </p:nvPr>
        </p:nvSpPr>
        <p:spPr>
          <a:xfrm>
            <a:off x="566738" y="1752600"/>
            <a:ext cx="8001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6738" y="3962400"/>
            <a:ext cx="8001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F96F673B-0C6E-497E-A787-D056AE9C10B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5D4C9AE9-4499-4810-AA7A-5F24287B2A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D8E17448-9290-4A0E-8506-398324D9E58C}"/>
              </a:ext>
            </a:extLst>
          </p:cNvPr>
          <p:cNvSpPr>
            <a:spLocks noGrp="1" noChangeArrowheads="1"/>
          </p:cNvSpPr>
          <p:nvPr>
            <p:ph type="sldNum" sz="quarter" idx="12"/>
          </p:nvPr>
        </p:nvSpPr>
        <p:spPr>
          <a:ln/>
        </p:spPr>
        <p:txBody>
          <a:bodyPr/>
          <a:lstStyle>
            <a:lvl1pPr>
              <a:defRPr/>
            </a:lvl1pPr>
          </a:lstStyle>
          <a:p>
            <a:pPr>
              <a:defRPr/>
            </a:pPr>
            <a:fld id="{87E44A2C-87E0-4BF6-8B28-A81C6A9346DF}" type="slidenum">
              <a:rPr lang="en-US" altLang="en-US"/>
              <a:pPr>
                <a:defRPr/>
              </a:pPr>
              <a:t>‹#›</a:t>
            </a:fld>
            <a:endParaRPr lang="en-US" altLang="en-US"/>
          </a:p>
        </p:txBody>
      </p:sp>
    </p:spTree>
    <p:extLst>
      <p:ext uri="{BB962C8B-B14F-4D97-AF65-F5344CB8AC3E}">
        <p14:creationId xmlns:p14="http://schemas.microsoft.com/office/powerpoint/2010/main" val="3022975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D18F10C-48BA-445C-BEC8-944D82CCB2C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BDF53E3-2F39-4796-BEFA-2DA33A63F4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DF5151-97E3-4741-B9A4-22A814FDCF2C}"/>
              </a:ext>
            </a:extLst>
          </p:cNvPr>
          <p:cNvSpPr>
            <a:spLocks noGrp="1"/>
          </p:cNvSpPr>
          <p:nvPr>
            <p:ph type="sldNum" sz="quarter" idx="12"/>
          </p:nvPr>
        </p:nvSpPr>
        <p:spPr/>
        <p:txBody>
          <a:bodyPr/>
          <a:lstStyle>
            <a:lvl1pPr>
              <a:defRPr/>
            </a:lvl1pPr>
          </a:lstStyle>
          <a:p>
            <a:pPr>
              <a:defRPr/>
            </a:pPr>
            <a:fld id="{1028413B-993B-45B3-85AD-6AD49372AA1B}" type="slidenum">
              <a:rPr lang="en-US"/>
              <a:pPr>
                <a:defRPr/>
              </a:pPr>
              <a:t>‹#›</a:t>
            </a:fld>
            <a:endParaRPr lang="en-US"/>
          </a:p>
        </p:txBody>
      </p:sp>
    </p:spTree>
    <p:extLst>
      <p:ext uri="{BB962C8B-B14F-4D97-AF65-F5344CB8AC3E}">
        <p14:creationId xmlns:p14="http://schemas.microsoft.com/office/powerpoint/2010/main" val="1421559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45D4D7-5444-4959-A254-02AFC0755D4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060AB6D-127A-40FA-9B8A-982F85F881F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8E9969-284F-4EB8-9A6C-C1B93D3C1415}"/>
              </a:ext>
            </a:extLst>
          </p:cNvPr>
          <p:cNvSpPr>
            <a:spLocks noGrp="1"/>
          </p:cNvSpPr>
          <p:nvPr>
            <p:ph type="sldNum" sz="quarter" idx="12"/>
          </p:nvPr>
        </p:nvSpPr>
        <p:spPr/>
        <p:txBody>
          <a:bodyPr/>
          <a:lstStyle>
            <a:lvl1pPr>
              <a:defRPr/>
            </a:lvl1pPr>
          </a:lstStyle>
          <a:p>
            <a:pPr>
              <a:defRPr/>
            </a:pPr>
            <a:fld id="{DAFBF4F7-EDCD-474C-9B5B-75BE0AAE4A3F}" type="slidenum">
              <a:rPr lang="en-US"/>
              <a:pPr>
                <a:defRPr/>
              </a:pPr>
              <a:t>‹#›</a:t>
            </a:fld>
            <a:endParaRPr lang="en-US"/>
          </a:p>
        </p:txBody>
      </p:sp>
    </p:spTree>
    <p:extLst>
      <p:ext uri="{BB962C8B-B14F-4D97-AF65-F5344CB8AC3E}">
        <p14:creationId xmlns:p14="http://schemas.microsoft.com/office/powerpoint/2010/main" val="1581932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0C53B1-CF47-41FC-AE7E-63EFD217130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E8ACE2B-97CC-48F8-A73D-A9C5B2ED29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5BD123-44C7-4025-8DFB-E74041CE0EB6}"/>
              </a:ext>
            </a:extLst>
          </p:cNvPr>
          <p:cNvSpPr>
            <a:spLocks noGrp="1"/>
          </p:cNvSpPr>
          <p:nvPr>
            <p:ph type="sldNum" sz="quarter" idx="12"/>
          </p:nvPr>
        </p:nvSpPr>
        <p:spPr/>
        <p:txBody>
          <a:bodyPr/>
          <a:lstStyle>
            <a:lvl1pPr>
              <a:defRPr/>
            </a:lvl1pPr>
          </a:lstStyle>
          <a:p>
            <a:pPr>
              <a:defRPr/>
            </a:pPr>
            <a:fld id="{2BB1BFF8-EE8A-473D-A754-741F2396355C}" type="slidenum">
              <a:rPr lang="en-US"/>
              <a:pPr>
                <a:defRPr/>
              </a:pPr>
              <a:t>‹#›</a:t>
            </a:fld>
            <a:endParaRPr lang="en-US"/>
          </a:p>
        </p:txBody>
      </p:sp>
    </p:spTree>
    <p:extLst>
      <p:ext uri="{BB962C8B-B14F-4D97-AF65-F5344CB8AC3E}">
        <p14:creationId xmlns:p14="http://schemas.microsoft.com/office/powerpoint/2010/main" val="948538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FA75060-951B-41A6-B1AF-4B734C8F2CE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89B560A-562E-4C8C-AAAD-B8A449603D4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5711CE-D717-47D5-8A0A-87600D1CD301}"/>
              </a:ext>
            </a:extLst>
          </p:cNvPr>
          <p:cNvSpPr>
            <a:spLocks noGrp="1"/>
          </p:cNvSpPr>
          <p:nvPr>
            <p:ph type="sldNum" sz="quarter" idx="12"/>
          </p:nvPr>
        </p:nvSpPr>
        <p:spPr/>
        <p:txBody>
          <a:bodyPr/>
          <a:lstStyle>
            <a:lvl1pPr>
              <a:defRPr/>
            </a:lvl1pPr>
          </a:lstStyle>
          <a:p>
            <a:pPr>
              <a:defRPr/>
            </a:pPr>
            <a:fld id="{ABE44448-2EEF-4807-8976-3CC250F3C917}" type="slidenum">
              <a:rPr lang="en-US"/>
              <a:pPr>
                <a:defRPr/>
              </a:pPr>
              <a:t>‹#›</a:t>
            </a:fld>
            <a:endParaRPr lang="en-US"/>
          </a:p>
        </p:txBody>
      </p:sp>
    </p:spTree>
    <p:extLst>
      <p:ext uri="{BB962C8B-B14F-4D97-AF65-F5344CB8AC3E}">
        <p14:creationId xmlns:p14="http://schemas.microsoft.com/office/powerpoint/2010/main" val="1091168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7146E84-F8EF-4328-9F3F-F8CF108433B5}"/>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090C22B-C4C9-48BE-8519-AEE42014275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D9CF4E2-2966-4595-992F-6359CC75C520}"/>
              </a:ext>
            </a:extLst>
          </p:cNvPr>
          <p:cNvSpPr>
            <a:spLocks noGrp="1"/>
          </p:cNvSpPr>
          <p:nvPr>
            <p:ph type="sldNum" sz="quarter" idx="12"/>
          </p:nvPr>
        </p:nvSpPr>
        <p:spPr/>
        <p:txBody>
          <a:bodyPr/>
          <a:lstStyle>
            <a:lvl1pPr>
              <a:defRPr/>
            </a:lvl1pPr>
          </a:lstStyle>
          <a:p>
            <a:pPr>
              <a:defRPr/>
            </a:pPr>
            <a:fld id="{E49E14C2-1EFE-4EE6-8B52-FF49250C136D}" type="slidenum">
              <a:rPr lang="en-US"/>
              <a:pPr>
                <a:defRPr/>
              </a:pPr>
              <a:t>‹#›</a:t>
            </a:fld>
            <a:endParaRPr lang="en-US"/>
          </a:p>
        </p:txBody>
      </p:sp>
    </p:spTree>
    <p:extLst>
      <p:ext uri="{BB962C8B-B14F-4D97-AF65-F5344CB8AC3E}">
        <p14:creationId xmlns:p14="http://schemas.microsoft.com/office/powerpoint/2010/main" val="67994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3BCC933-951E-4924-999B-22EFBD21CD2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7202BD3B-3475-4884-9B8D-3261C51B33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D4297C49-D57B-488E-8E5D-77F137FFB609}"/>
              </a:ext>
            </a:extLst>
          </p:cNvPr>
          <p:cNvSpPr>
            <a:spLocks noGrp="1" noChangeArrowheads="1"/>
          </p:cNvSpPr>
          <p:nvPr>
            <p:ph type="sldNum" sz="quarter" idx="12"/>
          </p:nvPr>
        </p:nvSpPr>
        <p:spPr>
          <a:ln/>
        </p:spPr>
        <p:txBody>
          <a:bodyPr/>
          <a:lstStyle>
            <a:lvl1pPr>
              <a:defRPr/>
            </a:lvl1pPr>
          </a:lstStyle>
          <a:p>
            <a:pPr>
              <a:defRPr/>
            </a:pPr>
            <a:fld id="{A92E4B53-3F1F-44C3-9F96-3ACD6CB8E378}" type="slidenum">
              <a:rPr lang="en-US" altLang="en-US"/>
              <a:pPr>
                <a:defRPr/>
              </a:pPr>
              <a:t>‹#›</a:t>
            </a:fld>
            <a:endParaRPr lang="en-US" altLang="en-US"/>
          </a:p>
        </p:txBody>
      </p:sp>
    </p:spTree>
    <p:extLst>
      <p:ext uri="{BB962C8B-B14F-4D97-AF65-F5344CB8AC3E}">
        <p14:creationId xmlns:p14="http://schemas.microsoft.com/office/powerpoint/2010/main" val="2870580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F42AE9C-AE05-4B5B-9E8C-78B2F676EB56}"/>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2023BCD-F236-49FA-8C86-DC5B8C5A356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A640D8-F3C1-4EE5-B603-E8F1A0ED3BA2}"/>
              </a:ext>
            </a:extLst>
          </p:cNvPr>
          <p:cNvSpPr>
            <a:spLocks noGrp="1"/>
          </p:cNvSpPr>
          <p:nvPr>
            <p:ph type="sldNum" sz="quarter" idx="12"/>
          </p:nvPr>
        </p:nvSpPr>
        <p:spPr/>
        <p:txBody>
          <a:bodyPr/>
          <a:lstStyle>
            <a:lvl1pPr>
              <a:defRPr/>
            </a:lvl1pPr>
          </a:lstStyle>
          <a:p>
            <a:pPr>
              <a:defRPr/>
            </a:pPr>
            <a:fld id="{F294307C-5562-4351-8A3C-6525A72DD4E5}" type="slidenum">
              <a:rPr lang="en-US"/>
              <a:pPr>
                <a:defRPr/>
              </a:pPr>
              <a:t>‹#›</a:t>
            </a:fld>
            <a:endParaRPr lang="en-US"/>
          </a:p>
        </p:txBody>
      </p:sp>
    </p:spTree>
    <p:extLst>
      <p:ext uri="{BB962C8B-B14F-4D97-AF65-F5344CB8AC3E}">
        <p14:creationId xmlns:p14="http://schemas.microsoft.com/office/powerpoint/2010/main" val="55117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17CD443-BB07-47AF-82C6-17B7E5D00459}"/>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AAD86BD7-E3B6-4F0C-969C-6EB59CCD47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6D68286-2B01-4832-8A14-E7BEEC17FDAB}"/>
              </a:ext>
            </a:extLst>
          </p:cNvPr>
          <p:cNvSpPr>
            <a:spLocks noGrp="1"/>
          </p:cNvSpPr>
          <p:nvPr>
            <p:ph type="sldNum" sz="quarter" idx="12"/>
          </p:nvPr>
        </p:nvSpPr>
        <p:spPr/>
        <p:txBody>
          <a:bodyPr/>
          <a:lstStyle>
            <a:lvl1pPr>
              <a:defRPr/>
            </a:lvl1pPr>
          </a:lstStyle>
          <a:p>
            <a:pPr>
              <a:defRPr/>
            </a:pPr>
            <a:fld id="{DE31E2A0-8885-48D0-918A-7BE3FF1BBFCF}" type="slidenum">
              <a:rPr lang="en-US"/>
              <a:pPr>
                <a:defRPr/>
              </a:pPr>
              <a:t>‹#›</a:t>
            </a:fld>
            <a:endParaRPr lang="en-US"/>
          </a:p>
        </p:txBody>
      </p:sp>
    </p:spTree>
    <p:extLst>
      <p:ext uri="{BB962C8B-B14F-4D97-AF65-F5344CB8AC3E}">
        <p14:creationId xmlns:p14="http://schemas.microsoft.com/office/powerpoint/2010/main" val="3877809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CEB5160-0ECA-4F83-87BE-75BB41665CD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AC6FE76-5212-4E0C-BD4A-70FFFE227B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3F85128-36F9-426A-B5CB-F3857AD10159}"/>
              </a:ext>
            </a:extLst>
          </p:cNvPr>
          <p:cNvSpPr>
            <a:spLocks noGrp="1"/>
          </p:cNvSpPr>
          <p:nvPr>
            <p:ph type="sldNum" sz="quarter" idx="12"/>
          </p:nvPr>
        </p:nvSpPr>
        <p:spPr/>
        <p:txBody>
          <a:bodyPr/>
          <a:lstStyle>
            <a:lvl1pPr>
              <a:defRPr/>
            </a:lvl1pPr>
          </a:lstStyle>
          <a:p>
            <a:pPr>
              <a:defRPr/>
            </a:pPr>
            <a:fld id="{FAAFF81D-770F-4543-996F-4F125C5438F5}" type="slidenum">
              <a:rPr lang="en-US"/>
              <a:pPr>
                <a:defRPr/>
              </a:pPr>
              <a:t>‹#›</a:t>
            </a:fld>
            <a:endParaRPr lang="en-US"/>
          </a:p>
        </p:txBody>
      </p:sp>
    </p:spTree>
    <p:extLst>
      <p:ext uri="{BB962C8B-B14F-4D97-AF65-F5344CB8AC3E}">
        <p14:creationId xmlns:p14="http://schemas.microsoft.com/office/powerpoint/2010/main" val="2937296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F36EEA0-8B6D-45B3-8601-16FC3F14A3B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BBFE601-8F0D-4603-A8C9-DA5481659D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29F9D1C-9DFF-4349-826F-FCF64D285FEA}"/>
              </a:ext>
            </a:extLst>
          </p:cNvPr>
          <p:cNvSpPr>
            <a:spLocks noGrp="1"/>
          </p:cNvSpPr>
          <p:nvPr>
            <p:ph type="sldNum" sz="quarter" idx="12"/>
          </p:nvPr>
        </p:nvSpPr>
        <p:spPr/>
        <p:txBody>
          <a:bodyPr/>
          <a:lstStyle>
            <a:lvl1pPr>
              <a:defRPr/>
            </a:lvl1pPr>
          </a:lstStyle>
          <a:p>
            <a:pPr>
              <a:defRPr/>
            </a:pPr>
            <a:fld id="{DC63CF2B-BBE6-48B3-A0E5-FAA0835B6772}" type="slidenum">
              <a:rPr lang="en-US"/>
              <a:pPr>
                <a:defRPr/>
              </a:pPr>
              <a:t>‹#›</a:t>
            </a:fld>
            <a:endParaRPr lang="en-US"/>
          </a:p>
        </p:txBody>
      </p:sp>
    </p:spTree>
    <p:extLst>
      <p:ext uri="{BB962C8B-B14F-4D97-AF65-F5344CB8AC3E}">
        <p14:creationId xmlns:p14="http://schemas.microsoft.com/office/powerpoint/2010/main" val="838990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A8D1C-98A5-4BE0-B926-8AF45BA7CB2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ECBD443-883E-4943-A61D-1848F9A289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5F7EE4-16D0-47BA-87B9-711CDB48C108}"/>
              </a:ext>
            </a:extLst>
          </p:cNvPr>
          <p:cNvSpPr>
            <a:spLocks noGrp="1"/>
          </p:cNvSpPr>
          <p:nvPr>
            <p:ph type="sldNum" sz="quarter" idx="12"/>
          </p:nvPr>
        </p:nvSpPr>
        <p:spPr/>
        <p:txBody>
          <a:bodyPr/>
          <a:lstStyle>
            <a:lvl1pPr>
              <a:defRPr/>
            </a:lvl1pPr>
          </a:lstStyle>
          <a:p>
            <a:pPr>
              <a:defRPr/>
            </a:pPr>
            <a:fld id="{43B424EF-F8CC-4E66-81F7-966198FD0F1B}" type="slidenum">
              <a:rPr lang="en-US"/>
              <a:pPr>
                <a:defRPr/>
              </a:pPr>
              <a:t>‹#›</a:t>
            </a:fld>
            <a:endParaRPr lang="en-US"/>
          </a:p>
        </p:txBody>
      </p:sp>
    </p:spTree>
    <p:extLst>
      <p:ext uri="{BB962C8B-B14F-4D97-AF65-F5344CB8AC3E}">
        <p14:creationId xmlns:p14="http://schemas.microsoft.com/office/powerpoint/2010/main" val="1104171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F20D5-66AF-46BA-86C4-82964FD4218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42DD874-1334-4E8D-8698-77811A8949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470867-32B1-4141-BA59-E92E79828553}"/>
              </a:ext>
            </a:extLst>
          </p:cNvPr>
          <p:cNvSpPr>
            <a:spLocks noGrp="1"/>
          </p:cNvSpPr>
          <p:nvPr>
            <p:ph type="sldNum" sz="quarter" idx="12"/>
          </p:nvPr>
        </p:nvSpPr>
        <p:spPr/>
        <p:txBody>
          <a:bodyPr/>
          <a:lstStyle>
            <a:lvl1pPr>
              <a:defRPr/>
            </a:lvl1pPr>
          </a:lstStyle>
          <a:p>
            <a:pPr>
              <a:defRPr/>
            </a:pPr>
            <a:fld id="{84D3DF5C-F0FE-4F03-B697-31CD75216382}" type="slidenum">
              <a:rPr lang="en-US"/>
              <a:pPr>
                <a:defRPr/>
              </a:pPr>
              <a:t>‹#›</a:t>
            </a:fld>
            <a:endParaRPr lang="en-US"/>
          </a:p>
        </p:txBody>
      </p:sp>
    </p:spTree>
    <p:extLst>
      <p:ext uri="{BB962C8B-B14F-4D97-AF65-F5344CB8AC3E}">
        <p14:creationId xmlns:p14="http://schemas.microsoft.com/office/powerpoint/2010/main" val="815669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rtlCol="0">
            <a:normAutofit/>
          </a:bodyPr>
          <a:lstStyle/>
          <a:p>
            <a:pPr lvl="0"/>
            <a:endParaRPr lang="en-US" noProof="0"/>
          </a:p>
        </p:txBody>
      </p:sp>
      <p:sp>
        <p:nvSpPr>
          <p:cNvPr id="4" name="Rectangle 12">
            <a:extLst>
              <a:ext uri="{FF2B5EF4-FFF2-40B4-BE49-F238E27FC236}">
                <a16:creationId xmlns:a16="http://schemas.microsoft.com/office/drawing/2014/main" id="{8E4D4991-1DFD-4330-BC37-5F9E1FD52B6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21B7A0FE-AD7C-4D5A-9966-6927756A3B1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F6309489-55F5-4C9F-B9A2-5EF9A08B03E1}"/>
              </a:ext>
            </a:extLst>
          </p:cNvPr>
          <p:cNvSpPr>
            <a:spLocks noGrp="1" noChangeArrowheads="1"/>
          </p:cNvSpPr>
          <p:nvPr>
            <p:ph type="sldNum" sz="quarter" idx="12"/>
          </p:nvPr>
        </p:nvSpPr>
        <p:spPr/>
        <p:txBody>
          <a:bodyPr/>
          <a:lstStyle>
            <a:lvl1pPr>
              <a:defRPr/>
            </a:lvl1pPr>
          </a:lstStyle>
          <a:p>
            <a:pPr>
              <a:defRPr/>
            </a:pPr>
            <a:fld id="{0D70F382-59A7-4F07-8EB2-E7A67B031326}" type="slidenum">
              <a:rPr lang="en-US"/>
              <a:pPr>
                <a:defRPr/>
              </a:pPr>
              <a:t>‹#›</a:t>
            </a:fld>
            <a:endParaRPr lang="en-US"/>
          </a:p>
        </p:txBody>
      </p:sp>
    </p:spTree>
    <p:extLst>
      <p:ext uri="{BB962C8B-B14F-4D97-AF65-F5344CB8AC3E}">
        <p14:creationId xmlns:p14="http://schemas.microsoft.com/office/powerpoint/2010/main" val="2426586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US" noProof="0"/>
          </a:p>
        </p:txBody>
      </p:sp>
      <p:sp>
        <p:nvSpPr>
          <p:cNvPr id="4" name="Rectangle 12">
            <a:extLst>
              <a:ext uri="{FF2B5EF4-FFF2-40B4-BE49-F238E27FC236}">
                <a16:creationId xmlns:a16="http://schemas.microsoft.com/office/drawing/2014/main" id="{57A35153-823E-4CE6-AE30-AD55C8640B0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B1FF4BA0-337A-4F31-B45C-6C704E25D2B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D652BDB7-0FB1-457C-982C-2F032D728342}"/>
              </a:ext>
            </a:extLst>
          </p:cNvPr>
          <p:cNvSpPr>
            <a:spLocks noGrp="1" noChangeArrowheads="1"/>
          </p:cNvSpPr>
          <p:nvPr>
            <p:ph type="sldNum" sz="quarter" idx="12"/>
          </p:nvPr>
        </p:nvSpPr>
        <p:spPr/>
        <p:txBody>
          <a:bodyPr/>
          <a:lstStyle>
            <a:lvl1pPr>
              <a:defRPr/>
            </a:lvl1pPr>
          </a:lstStyle>
          <a:p>
            <a:pPr>
              <a:defRPr/>
            </a:pPr>
            <a:fld id="{72331108-8696-4EA6-81E4-23D529DC34CD}" type="slidenum">
              <a:rPr lang="en-US"/>
              <a:pPr>
                <a:defRPr/>
              </a:pPr>
              <a:t>‹#›</a:t>
            </a:fld>
            <a:endParaRPr lang="en-US"/>
          </a:p>
        </p:txBody>
      </p:sp>
    </p:spTree>
    <p:extLst>
      <p:ext uri="{BB962C8B-B14F-4D97-AF65-F5344CB8AC3E}">
        <p14:creationId xmlns:p14="http://schemas.microsoft.com/office/powerpoint/2010/main" val="2759568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DC363A38-59F8-4647-9B69-EDDE2A87B0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F77A593C-1846-4DC5-BF7E-103AC6AC04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1101524C-5173-4FC0-AFB1-C0ADB918BAA0}"/>
              </a:ext>
            </a:extLst>
          </p:cNvPr>
          <p:cNvSpPr>
            <a:spLocks noGrp="1" noChangeArrowheads="1"/>
          </p:cNvSpPr>
          <p:nvPr>
            <p:ph type="sldNum" sz="quarter" idx="12"/>
          </p:nvPr>
        </p:nvSpPr>
        <p:spPr>
          <a:ln/>
        </p:spPr>
        <p:txBody>
          <a:bodyPr/>
          <a:lstStyle>
            <a:lvl1pPr>
              <a:defRPr/>
            </a:lvl1pPr>
          </a:lstStyle>
          <a:p>
            <a:pPr>
              <a:defRPr/>
            </a:pPr>
            <a:fld id="{86E2EAF9-32AC-44B5-945B-5CE85981B358}" type="slidenum">
              <a:rPr lang="en-US" altLang="en-US"/>
              <a:pPr>
                <a:defRPr/>
              </a:pPr>
              <a:t>‹#›</a:t>
            </a:fld>
            <a:endParaRPr lang="en-US" altLang="en-US"/>
          </a:p>
        </p:txBody>
      </p:sp>
    </p:spTree>
    <p:extLst>
      <p:ext uri="{BB962C8B-B14F-4D97-AF65-F5344CB8AC3E}">
        <p14:creationId xmlns:p14="http://schemas.microsoft.com/office/powerpoint/2010/main" val="115739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7150D7C9-2B08-4EB6-9DD1-BDD47C6CCD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DBC7B7F8-9E03-4B66-B90D-82D0EFA94E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A57EA619-9EBB-4B45-8F43-5281F104690D}"/>
              </a:ext>
            </a:extLst>
          </p:cNvPr>
          <p:cNvSpPr>
            <a:spLocks noGrp="1" noChangeArrowheads="1"/>
          </p:cNvSpPr>
          <p:nvPr>
            <p:ph type="sldNum" sz="quarter" idx="12"/>
          </p:nvPr>
        </p:nvSpPr>
        <p:spPr>
          <a:ln/>
        </p:spPr>
        <p:txBody>
          <a:bodyPr/>
          <a:lstStyle>
            <a:lvl1pPr>
              <a:defRPr/>
            </a:lvl1pPr>
          </a:lstStyle>
          <a:p>
            <a:pPr>
              <a:defRPr/>
            </a:pPr>
            <a:fld id="{8E3FB61D-BE99-405A-A7DF-C32499724543}" type="slidenum">
              <a:rPr lang="en-US" altLang="en-US"/>
              <a:pPr>
                <a:defRPr/>
              </a:pPr>
              <a:t>‹#›</a:t>
            </a:fld>
            <a:endParaRPr lang="en-US" altLang="en-US"/>
          </a:p>
        </p:txBody>
      </p:sp>
    </p:spTree>
    <p:extLst>
      <p:ext uri="{BB962C8B-B14F-4D97-AF65-F5344CB8AC3E}">
        <p14:creationId xmlns:p14="http://schemas.microsoft.com/office/powerpoint/2010/main" val="4093967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863AE99-6F65-4FF5-84D1-A584ADA0685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id="{6D58509A-4B1C-417C-AC60-68E30E3361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8">
            <a:extLst>
              <a:ext uri="{FF2B5EF4-FFF2-40B4-BE49-F238E27FC236}">
                <a16:creationId xmlns:a16="http://schemas.microsoft.com/office/drawing/2014/main" id="{CDC4261A-E955-4A8B-9398-5B1B4C335E40}"/>
              </a:ext>
            </a:extLst>
          </p:cNvPr>
          <p:cNvSpPr>
            <a:spLocks noGrp="1" noChangeArrowheads="1"/>
          </p:cNvSpPr>
          <p:nvPr>
            <p:ph type="sldNum" sz="quarter" idx="12"/>
          </p:nvPr>
        </p:nvSpPr>
        <p:spPr>
          <a:ln/>
        </p:spPr>
        <p:txBody>
          <a:bodyPr/>
          <a:lstStyle>
            <a:lvl1pPr>
              <a:defRPr/>
            </a:lvl1pPr>
          </a:lstStyle>
          <a:p>
            <a:pPr>
              <a:defRPr/>
            </a:pPr>
            <a:fld id="{5E14CF17-3D28-4069-BDB7-F4D9CC9EB004}" type="slidenum">
              <a:rPr lang="en-US" altLang="en-US"/>
              <a:pPr>
                <a:defRPr/>
              </a:pPr>
              <a:t>‹#›</a:t>
            </a:fld>
            <a:endParaRPr lang="en-US" altLang="en-US"/>
          </a:p>
        </p:txBody>
      </p:sp>
    </p:spTree>
    <p:extLst>
      <p:ext uri="{BB962C8B-B14F-4D97-AF65-F5344CB8AC3E}">
        <p14:creationId xmlns:p14="http://schemas.microsoft.com/office/powerpoint/2010/main" val="213665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F6ACE500-B55E-4CA5-B12F-C36F1BA14C7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C87D60B0-378E-4CB9-A1E9-68A1FDC490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8D501002-08A2-489D-8487-A40CBF819916}"/>
              </a:ext>
            </a:extLst>
          </p:cNvPr>
          <p:cNvSpPr>
            <a:spLocks noGrp="1" noChangeArrowheads="1"/>
          </p:cNvSpPr>
          <p:nvPr>
            <p:ph type="sldNum" sz="quarter" idx="12"/>
          </p:nvPr>
        </p:nvSpPr>
        <p:spPr>
          <a:ln/>
        </p:spPr>
        <p:txBody>
          <a:bodyPr/>
          <a:lstStyle>
            <a:lvl1pPr>
              <a:defRPr/>
            </a:lvl1pPr>
          </a:lstStyle>
          <a:p>
            <a:pPr>
              <a:defRPr/>
            </a:pPr>
            <a:fld id="{EBCB0F98-D297-4217-9C01-27A17804EB11}" type="slidenum">
              <a:rPr lang="en-US" altLang="en-US"/>
              <a:pPr>
                <a:defRPr/>
              </a:pPr>
              <a:t>‹#›</a:t>
            </a:fld>
            <a:endParaRPr lang="en-US" altLang="en-US"/>
          </a:p>
        </p:txBody>
      </p:sp>
    </p:spTree>
    <p:extLst>
      <p:ext uri="{BB962C8B-B14F-4D97-AF65-F5344CB8AC3E}">
        <p14:creationId xmlns:p14="http://schemas.microsoft.com/office/powerpoint/2010/main" val="3089613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FAE5E79-DAA7-4A04-BCC7-242E20FF76F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7">
            <a:extLst>
              <a:ext uri="{FF2B5EF4-FFF2-40B4-BE49-F238E27FC236}">
                <a16:creationId xmlns:a16="http://schemas.microsoft.com/office/drawing/2014/main" id="{4F252369-423F-4B66-8AE5-37C5CA3CE6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D2451D68-32F6-425E-BE77-655ACF9673D3}"/>
              </a:ext>
            </a:extLst>
          </p:cNvPr>
          <p:cNvSpPr>
            <a:spLocks noGrp="1" noChangeArrowheads="1"/>
          </p:cNvSpPr>
          <p:nvPr>
            <p:ph type="sldNum" sz="quarter" idx="12"/>
          </p:nvPr>
        </p:nvSpPr>
        <p:spPr>
          <a:ln/>
        </p:spPr>
        <p:txBody>
          <a:bodyPr/>
          <a:lstStyle>
            <a:lvl1pPr>
              <a:defRPr/>
            </a:lvl1pPr>
          </a:lstStyle>
          <a:p>
            <a:pPr>
              <a:defRPr/>
            </a:pPr>
            <a:fld id="{BF3EB96F-5943-4642-9BE8-C538F76E01FC}" type="slidenum">
              <a:rPr lang="en-US" altLang="en-US"/>
              <a:pPr>
                <a:defRPr/>
              </a:pPr>
              <a:t>‹#›</a:t>
            </a:fld>
            <a:endParaRPr lang="en-US" altLang="en-US"/>
          </a:p>
        </p:txBody>
      </p:sp>
    </p:spTree>
    <p:extLst>
      <p:ext uri="{BB962C8B-B14F-4D97-AF65-F5344CB8AC3E}">
        <p14:creationId xmlns:p14="http://schemas.microsoft.com/office/powerpoint/2010/main" val="200415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8C78693F-6E68-4075-8966-81A012D5F8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789A0825-78F8-479D-88FA-258C04873E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8D94790F-BE52-4D67-AB23-0E0C72D93477}"/>
              </a:ext>
            </a:extLst>
          </p:cNvPr>
          <p:cNvSpPr>
            <a:spLocks noGrp="1" noChangeArrowheads="1"/>
          </p:cNvSpPr>
          <p:nvPr>
            <p:ph type="sldNum" sz="quarter" idx="12"/>
          </p:nvPr>
        </p:nvSpPr>
        <p:spPr>
          <a:ln/>
        </p:spPr>
        <p:txBody>
          <a:bodyPr/>
          <a:lstStyle>
            <a:lvl1pPr>
              <a:defRPr/>
            </a:lvl1pPr>
          </a:lstStyle>
          <a:p>
            <a:pPr>
              <a:defRPr/>
            </a:pPr>
            <a:fld id="{97850CEA-5162-426D-AA3B-41E01B9ECC4F}" type="slidenum">
              <a:rPr lang="en-US" altLang="en-US"/>
              <a:pPr>
                <a:defRPr/>
              </a:pPr>
              <a:t>‹#›</a:t>
            </a:fld>
            <a:endParaRPr lang="en-US" altLang="en-US"/>
          </a:p>
        </p:txBody>
      </p:sp>
    </p:spTree>
    <p:extLst>
      <p:ext uri="{BB962C8B-B14F-4D97-AF65-F5344CB8AC3E}">
        <p14:creationId xmlns:p14="http://schemas.microsoft.com/office/powerpoint/2010/main" val="3081383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A93C73B9-682E-4DE0-8EAF-0ECECC8587D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E776C999-0699-41DD-9B98-D93CF99318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6D2991AF-F56C-4549-9269-019BB24C5B5C}"/>
              </a:ext>
            </a:extLst>
          </p:cNvPr>
          <p:cNvSpPr>
            <a:spLocks noGrp="1" noChangeArrowheads="1"/>
          </p:cNvSpPr>
          <p:nvPr>
            <p:ph type="sldNum" sz="quarter" idx="12"/>
          </p:nvPr>
        </p:nvSpPr>
        <p:spPr>
          <a:ln/>
        </p:spPr>
        <p:txBody>
          <a:bodyPr/>
          <a:lstStyle>
            <a:lvl1pPr>
              <a:defRPr/>
            </a:lvl1pPr>
          </a:lstStyle>
          <a:p>
            <a:pPr>
              <a:defRPr/>
            </a:pPr>
            <a:fld id="{BF0CBE68-E28F-4366-BB7A-D33C0141D481}" type="slidenum">
              <a:rPr lang="en-US" altLang="en-US"/>
              <a:pPr>
                <a:defRPr/>
              </a:pPr>
              <a:t>‹#›</a:t>
            </a:fld>
            <a:endParaRPr lang="en-US" altLang="en-US"/>
          </a:p>
        </p:txBody>
      </p:sp>
    </p:spTree>
    <p:extLst>
      <p:ext uri="{BB962C8B-B14F-4D97-AF65-F5344CB8AC3E}">
        <p14:creationId xmlns:p14="http://schemas.microsoft.com/office/powerpoint/2010/main" val="1049603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AFA08AD-E7A5-47B5-A162-30F3E837F445}"/>
              </a:ext>
            </a:extLst>
          </p:cNvPr>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B41C4CB-E65F-4306-AD8A-36176010D542}"/>
              </a:ext>
            </a:extLst>
          </p:cNvPr>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a:extLst>
              <a:ext uri="{FF2B5EF4-FFF2-40B4-BE49-F238E27FC236}">
                <a16:creationId xmlns:a16="http://schemas.microsoft.com/office/drawing/2014/main" id="{927B615F-82C1-47A1-A2D3-937DD225D2A6}"/>
              </a:ext>
            </a:extLst>
          </p:cNvPr>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029" name="Line 5">
            <a:extLst>
              <a:ext uri="{FF2B5EF4-FFF2-40B4-BE49-F238E27FC236}">
                <a16:creationId xmlns:a16="http://schemas.microsoft.com/office/drawing/2014/main" id="{0F1B0093-D7A5-4A85-8C4D-F3304289222A}"/>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918" name="Rectangle 6">
            <a:extLst>
              <a:ext uri="{FF2B5EF4-FFF2-40B4-BE49-F238E27FC236}">
                <a16:creationId xmlns:a16="http://schemas.microsoft.com/office/drawing/2014/main" id="{BCA7300F-CC50-4197-86E6-CA80A2E9EE24}"/>
              </a:ext>
            </a:extLst>
          </p:cNvPr>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66919" name="Rectangle 7">
            <a:extLst>
              <a:ext uri="{FF2B5EF4-FFF2-40B4-BE49-F238E27FC236}">
                <a16:creationId xmlns:a16="http://schemas.microsoft.com/office/drawing/2014/main" id="{7C194C00-9E0C-4250-B03E-6B5AE03A184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US"/>
          </a:p>
        </p:txBody>
      </p:sp>
      <p:sp>
        <p:nvSpPr>
          <p:cNvPr id="166920" name="Rectangle 8">
            <a:extLst>
              <a:ext uri="{FF2B5EF4-FFF2-40B4-BE49-F238E27FC236}">
                <a16:creationId xmlns:a16="http://schemas.microsoft.com/office/drawing/2014/main" id="{12BEF9FB-6AA3-453B-802C-379B36C5DEAB}"/>
              </a:ext>
            </a:extLst>
          </p:cNvPr>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154DB2D-9ABE-4163-9D6F-ECC9D8F412C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97"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Lst>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F17BA65-A6E9-479E-B09E-30719EF381E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B9A02879-7CE6-4474-895D-9B5F3248489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3129009-816D-4490-ABA8-3FD17BFB5D4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95C06B4E-C4CD-42EF-9622-A1580278125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5F4798E9-F8C1-46D2-913F-43828156FC68}"/>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E45F22C-E13F-4FBE-8EC6-858C7993E0AA}" type="slidenum">
              <a:rPr lang="en-US"/>
              <a:pPr>
                <a:defRPr/>
              </a:pPr>
              <a:t>‹#›</a:t>
            </a:fld>
            <a:endParaRPr lang="en-US"/>
          </a:p>
        </p:txBody>
      </p:sp>
    </p:spTree>
    <p:extLst>
      <p:ext uri="{BB962C8B-B14F-4D97-AF65-F5344CB8AC3E}">
        <p14:creationId xmlns:p14="http://schemas.microsoft.com/office/powerpoint/2010/main" val="244311444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FCBE44E-A831-408C-981C-6F49B714B139}"/>
              </a:ext>
            </a:extLst>
          </p:cNvPr>
          <p:cNvSpPr>
            <a:spLocks noGrp="1" noChangeArrowheads="1"/>
          </p:cNvSpPr>
          <p:nvPr>
            <p:ph type="ctrTitle"/>
          </p:nvPr>
        </p:nvSpPr>
        <p:spPr/>
        <p:txBody>
          <a:bodyPr/>
          <a:lstStyle/>
          <a:p>
            <a:pPr eaLnBrk="1" hangingPunct="1"/>
            <a:r>
              <a:rPr lang="en-US" altLang="en-US"/>
              <a:t>The ACE Minority Affairs Committee looks towards our second quarter century</a:t>
            </a:r>
          </a:p>
        </p:txBody>
      </p:sp>
      <p:sp>
        <p:nvSpPr>
          <p:cNvPr id="4099" name="Rectangle 3">
            <a:extLst>
              <a:ext uri="{FF2B5EF4-FFF2-40B4-BE49-F238E27FC236}">
                <a16:creationId xmlns:a16="http://schemas.microsoft.com/office/drawing/2014/main" id="{2EFEB22A-728B-494E-B794-13848499A0C4}"/>
              </a:ext>
            </a:extLst>
          </p:cNvPr>
          <p:cNvSpPr>
            <a:spLocks noGrp="1" noChangeArrowheads="1"/>
          </p:cNvSpPr>
          <p:nvPr>
            <p:ph type="subTitle" idx="1"/>
          </p:nvPr>
        </p:nvSpPr>
        <p:spPr>
          <a:xfrm>
            <a:off x="1447800" y="2819400"/>
            <a:ext cx="7010400" cy="1600200"/>
          </a:xfrm>
        </p:spPr>
        <p:txBody>
          <a:bodyPr/>
          <a:lstStyle/>
          <a:p>
            <a:pPr eaLnBrk="1" hangingPunct="1"/>
            <a:r>
              <a:rPr lang="en-US" altLang="en-US"/>
              <a:t>The committee was created in 1991 as an </a:t>
            </a:r>
            <a:r>
              <a:rPr lang="en-US" altLang="en-US" i="1"/>
              <a:t>ad hoc</a:t>
            </a:r>
            <a:r>
              <a:rPr lang="en-US" altLang="en-US"/>
              <a:t> Committee on Minority Affairs</a:t>
            </a:r>
          </a:p>
        </p:txBody>
      </p:sp>
      <p:sp>
        <p:nvSpPr>
          <p:cNvPr id="4100" name="Text Box 4">
            <a:extLst>
              <a:ext uri="{FF2B5EF4-FFF2-40B4-BE49-F238E27FC236}">
                <a16:creationId xmlns:a16="http://schemas.microsoft.com/office/drawing/2014/main" id="{80E98487-2CDF-41FC-B921-0CAC3B4E6EE2}"/>
              </a:ext>
            </a:extLst>
          </p:cNvPr>
          <p:cNvSpPr txBox="1">
            <a:spLocks noChangeArrowheads="1"/>
          </p:cNvSpPr>
          <p:nvPr/>
        </p:nvSpPr>
        <p:spPr bwMode="auto">
          <a:xfrm>
            <a:off x="990600" y="4495800"/>
            <a:ext cx="7162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dirty="0"/>
              <a:t>Victor J. Schoenbach, Ph.D., http://go.unc.edu/vjs</a:t>
            </a:r>
          </a:p>
          <a:p>
            <a:pPr>
              <a:spcBef>
                <a:spcPct val="50000"/>
              </a:spcBef>
            </a:pPr>
            <a:r>
              <a:rPr lang="en-US" altLang="en-US" dirty="0"/>
              <a:t>Department of Epidemiology and Minority Health Project</a:t>
            </a:r>
            <a:br>
              <a:rPr lang="en-US" altLang="en-US" dirty="0"/>
            </a:br>
            <a:r>
              <a:rPr lang="en-US" altLang="en-US" dirty="0"/>
              <a:t>UNC Gillings School of Global Public Health</a:t>
            </a:r>
          </a:p>
          <a:p>
            <a:pPr>
              <a:spcBef>
                <a:spcPct val="50000"/>
              </a:spcBef>
            </a:pPr>
            <a:r>
              <a:rPr lang="en-US" altLang="en-US" dirty="0"/>
              <a:t>Presented at the American College of Epidemiology Minority Affairs Committee workshop, September 23, 2017</a:t>
            </a:r>
          </a:p>
        </p:txBody>
      </p:sp>
      <p:sp>
        <p:nvSpPr>
          <p:cNvPr id="2" name="Slide Number Placeholder 1">
            <a:extLst>
              <a:ext uri="{FF2B5EF4-FFF2-40B4-BE49-F238E27FC236}">
                <a16:creationId xmlns:a16="http://schemas.microsoft.com/office/drawing/2014/main" id="{BEC933EF-2391-4D8B-8230-C9C49C999DA9}"/>
              </a:ext>
            </a:extLst>
          </p:cNvPr>
          <p:cNvSpPr>
            <a:spLocks noGrp="1"/>
          </p:cNvSpPr>
          <p:nvPr>
            <p:ph type="sldNum" sz="quarter" idx="12"/>
          </p:nvPr>
        </p:nvSpPr>
        <p:spPr/>
        <p:txBody>
          <a:bodyPr/>
          <a:lstStyle/>
          <a:p>
            <a:pPr>
              <a:defRPr/>
            </a:pPr>
            <a:fld id="{2C4D74F0-F6E6-4400-AF1C-6B9E7EBDB0AF}" type="slidenum">
              <a:rPr lang="en-US" altLang="en-US" smtClean="0"/>
              <a:pPr>
                <a:defRPr/>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F47BE92-92BD-4AA2-959F-06C75369D9C6}"/>
              </a:ext>
            </a:extLst>
          </p:cNvPr>
          <p:cNvSpPr>
            <a:spLocks noGrp="1" noChangeArrowheads="1"/>
          </p:cNvSpPr>
          <p:nvPr>
            <p:ph type="title"/>
          </p:nvPr>
        </p:nvSpPr>
        <p:spPr/>
        <p:txBody>
          <a:bodyPr/>
          <a:lstStyle/>
          <a:p>
            <a:pPr eaLnBrk="1" hangingPunct="1"/>
            <a:r>
              <a:rPr lang="en-US" altLang="en-US" dirty="0"/>
              <a:t>Charge to the Committee</a:t>
            </a:r>
          </a:p>
        </p:txBody>
      </p:sp>
      <p:sp>
        <p:nvSpPr>
          <p:cNvPr id="22531" name="Rectangle 3">
            <a:extLst>
              <a:ext uri="{FF2B5EF4-FFF2-40B4-BE49-F238E27FC236}">
                <a16:creationId xmlns:a16="http://schemas.microsoft.com/office/drawing/2014/main" id="{1D4B78A1-158B-49E3-94E5-49ABCDDE006E}"/>
              </a:ext>
            </a:extLst>
          </p:cNvPr>
          <p:cNvSpPr>
            <a:spLocks noGrp="1" noChangeArrowheads="1"/>
          </p:cNvSpPr>
          <p:nvPr>
            <p:ph type="body" idx="1"/>
          </p:nvPr>
        </p:nvSpPr>
        <p:spPr/>
        <p:txBody>
          <a:bodyPr/>
          <a:lstStyle/>
          <a:p>
            <a:pPr marL="571500" indent="-571500" eaLnBrk="1" hangingPunct="1">
              <a:spcBef>
                <a:spcPct val="0"/>
              </a:spcBef>
              <a:buFont typeface="Wingdings" panose="05000000000000000000" pitchFamily="2" charset="2"/>
              <a:buAutoNum type="arabicPeriod"/>
            </a:pPr>
            <a:r>
              <a:rPr lang="en-US" altLang="en-US" sz="2400"/>
              <a:t>Assess current status of minorities in the profession of epidemiology;</a:t>
            </a:r>
          </a:p>
          <a:p>
            <a:pPr marL="571500" indent="-571500" eaLnBrk="1" hangingPunct="1">
              <a:spcBef>
                <a:spcPct val="30000"/>
              </a:spcBef>
              <a:buFont typeface="Wingdings" panose="05000000000000000000" pitchFamily="2" charset="2"/>
              <a:buAutoNum type="arabicPeriod"/>
            </a:pPr>
            <a:r>
              <a:rPr lang="en-US" altLang="en-US" sz="2400"/>
              <a:t>Recommend specific actions to increase minority representation;</a:t>
            </a:r>
          </a:p>
          <a:p>
            <a:pPr marL="571500" indent="-571500" eaLnBrk="1" hangingPunct="1">
              <a:spcBef>
                <a:spcPct val="30000"/>
              </a:spcBef>
              <a:buFont typeface="Wingdings" panose="05000000000000000000" pitchFamily="2" charset="2"/>
              <a:buAutoNum type="arabicPeriod"/>
            </a:pPr>
            <a:r>
              <a:rPr lang="en-US" altLang="en-US" sz="2400"/>
              <a:t>Assess the role of the College in promoting increased representation;</a:t>
            </a:r>
          </a:p>
          <a:p>
            <a:pPr marL="571500" indent="-571500" eaLnBrk="1" hangingPunct="1">
              <a:spcBef>
                <a:spcPct val="30000"/>
              </a:spcBef>
              <a:buFont typeface="Wingdings" panose="05000000000000000000" pitchFamily="2" charset="2"/>
              <a:buAutoNum type="arabicPeriod"/>
            </a:pPr>
            <a:r>
              <a:rPr lang="en-US" altLang="en-US" sz="2400"/>
              <a:t>Recommend actions to increase research on minority health;</a:t>
            </a:r>
          </a:p>
          <a:p>
            <a:pPr marL="571500" indent="-571500" eaLnBrk="1" hangingPunct="1">
              <a:spcBef>
                <a:spcPct val="30000"/>
              </a:spcBef>
              <a:buFont typeface="Wingdings" panose="05000000000000000000" pitchFamily="2" charset="2"/>
              <a:buAutoNum type="arabicPeriod"/>
            </a:pPr>
            <a:r>
              <a:rPr lang="en-US" altLang="en-US" sz="2400"/>
              <a:t>Recommend strategies for increasing minority epidemiologists in ACE.</a:t>
            </a:r>
          </a:p>
          <a:p>
            <a:pPr marL="571500" indent="-571500" eaLnBrk="1" hangingPunct="1">
              <a:buFont typeface="Wingdings" panose="05000000000000000000" pitchFamily="2" charset="2"/>
              <a:buNone/>
            </a:pPr>
            <a:endParaRPr lang="en-US" altLang="en-US" sz="2400"/>
          </a:p>
        </p:txBody>
      </p:sp>
      <p:sp>
        <p:nvSpPr>
          <p:cNvPr id="2" name="Slide Number Placeholder 1">
            <a:extLst>
              <a:ext uri="{FF2B5EF4-FFF2-40B4-BE49-F238E27FC236}">
                <a16:creationId xmlns:a16="http://schemas.microsoft.com/office/drawing/2014/main" id="{8D2060AA-0B0B-475C-825B-DF90A5A29432}"/>
              </a:ext>
            </a:extLst>
          </p:cNvPr>
          <p:cNvSpPr>
            <a:spLocks noGrp="1"/>
          </p:cNvSpPr>
          <p:nvPr>
            <p:ph type="sldNum" sz="quarter" idx="12"/>
          </p:nvPr>
        </p:nvSpPr>
        <p:spPr/>
        <p:txBody>
          <a:bodyPr/>
          <a:lstStyle/>
          <a:p>
            <a:pPr>
              <a:defRPr/>
            </a:pPr>
            <a:fld id="{A92E4B53-3F1F-44C3-9F96-3ACD6CB8E378}" type="slidenum">
              <a:rPr lang="en-US" altLang="en-US" smtClean="0"/>
              <a:pPr>
                <a:defRPr/>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208A0A4-2D9A-44AC-998E-902E9FC007C7}"/>
              </a:ext>
            </a:extLst>
          </p:cNvPr>
          <p:cNvSpPr>
            <a:spLocks noGrp="1" noChangeArrowheads="1"/>
          </p:cNvSpPr>
          <p:nvPr>
            <p:ph type="title"/>
          </p:nvPr>
        </p:nvSpPr>
        <p:spPr/>
        <p:txBody>
          <a:bodyPr/>
          <a:lstStyle/>
          <a:p>
            <a:pPr eaLnBrk="1" hangingPunct="1"/>
            <a:r>
              <a:rPr lang="en-US" altLang="en-US" dirty="0"/>
              <a:t>Early members (as of 8/1993)</a:t>
            </a:r>
          </a:p>
        </p:txBody>
      </p:sp>
      <p:sp>
        <p:nvSpPr>
          <p:cNvPr id="24579" name="Rectangle 3">
            <a:extLst>
              <a:ext uri="{FF2B5EF4-FFF2-40B4-BE49-F238E27FC236}">
                <a16:creationId xmlns:a16="http://schemas.microsoft.com/office/drawing/2014/main" id="{41762719-EE56-4E4F-B277-6B9A73C2E826}"/>
              </a:ext>
            </a:extLst>
          </p:cNvPr>
          <p:cNvSpPr>
            <a:spLocks noGrp="1" noChangeArrowheads="1"/>
          </p:cNvSpPr>
          <p:nvPr>
            <p:ph type="body" sz="half" idx="1"/>
          </p:nvPr>
        </p:nvSpPr>
        <p:spPr>
          <a:xfrm>
            <a:off x="381000" y="1752600"/>
            <a:ext cx="3886200" cy="4267200"/>
          </a:xfrm>
        </p:spPr>
        <p:txBody>
          <a:bodyPr/>
          <a:lstStyle/>
          <a:p>
            <a:pPr eaLnBrk="1" hangingPunct="1"/>
            <a:endParaRPr lang="en-US" altLang="en-US" sz="2400" dirty="0"/>
          </a:p>
          <a:p>
            <a:pPr eaLnBrk="1" hangingPunct="1"/>
            <a:r>
              <a:rPr lang="en-US" altLang="en-US" sz="2400" dirty="0"/>
              <a:t>Lucile Adams-Campbell</a:t>
            </a:r>
          </a:p>
          <a:p>
            <a:pPr eaLnBrk="1" hangingPunct="1"/>
            <a:r>
              <a:rPr lang="en-US" altLang="en-US" sz="2400" dirty="0"/>
              <a:t>James A. Ferguson</a:t>
            </a:r>
          </a:p>
          <a:p>
            <a:pPr eaLnBrk="1" hangingPunct="1"/>
            <a:r>
              <a:rPr lang="en-US" altLang="en-US" sz="2400" dirty="0"/>
              <a:t>Sherman A. James</a:t>
            </a:r>
          </a:p>
          <a:p>
            <a:pPr eaLnBrk="1" hangingPunct="1"/>
            <a:r>
              <a:rPr lang="en-US" altLang="en-US" sz="2400" dirty="0"/>
              <a:t>Bill Jenkins</a:t>
            </a:r>
          </a:p>
          <a:p>
            <a:pPr eaLnBrk="1" hangingPunct="1"/>
            <a:r>
              <a:rPr lang="en-US" altLang="en-US" sz="2400" dirty="0"/>
              <a:t>Shiriki Kumanyika</a:t>
            </a:r>
          </a:p>
        </p:txBody>
      </p:sp>
      <p:sp>
        <p:nvSpPr>
          <p:cNvPr id="24580" name="Rectangle 4">
            <a:extLst>
              <a:ext uri="{FF2B5EF4-FFF2-40B4-BE49-F238E27FC236}">
                <a16:creationId xmlns:a16="http://schemas.microsoft.com/office/drawing/2014/main" id="{75C47238-FDE2-43E0-B325-ACE5290444E2}"/>
              </a:ext>
            </a:extLst>
          </p:cNvPr>
          <p:cNvSpPr>
            <a:spLocks noGrp="1" noChangeArrowheads="1"/>
          </p:cNvSpPr>
          <p:nvPr>
            <p:ph type="body" sz="half" idx="2"/>
          </p:nvPr>
        </p:nvSpPr>
        <p:spPr>
          <a:xfrm>
            <a:off x="4419600" y="1752600"/>
            <a:ext cx="4114800" cy="4267200"/>
          </a:xfrm>
        </p:spPr>
        <p:txBody>
          <a:bodyPr/>
          <a:lstStyle/>
          <a:p>
            <a:pPr marL="290513" indent="-290513" eaLnBrk="1" hangingPunct="1"/>
            <a:endParaRPr lang="en-US" altLang="en-US" sz="2400" dirty="0"/>
          </a:p>
          <a:p>
            <a:pPr marL="290513" indent="-290513" eaLnBrk="1" hangingPunct="1"/>
            <a:r>
              <a:rPr lang="en-US" altLang="en-US" sz="2400" dirty="0"/>
              <a:t>Vickie M. Mays</a:t>
            </a:r>
          </a:p>
          <a:p>
            <a:pPr marL="290513" indent="-290513" eaLnBrk="1" hangingPunct="1"/>
            <a:r>
              <a:rPr lang="en-US" altLang="en-US" sz="2400" dirty="0"/>
              <a:t>John T. </a:t>
            </a:r>
            <a:r>
              <a:rPr lang="en-US" altLang="en-US" sz="2400" dirty="0" err="1"/>
              <a:t>Nwangwu</a:t>
            </a:r>
            <a:endParaRPr lang="en-US" altLang="en-US" sz="2400" dirty="0"/>
          </a:p>
          <a:p>
            <a:pPr marL="290513" indent="-290513" eaLnBrk="1" hangingPunct="1"/>
            <a:r>
              <a:rPr lang="en-US" altLang="en-US" sz="2400" dirty="0"/>
              <a:t>Gladys H. Reynolds</a:t>
            </a:r>
          </a:p>
          <a:p>
            <a:pPr marL="290513" indent="-290513" eaLnBrk="1" hangingPunct="1"/>
            <a:r>
              <a:rPr lang="en-US" altLang="en-US" sz="2400" dirty="0"/>
              <a:t>Victor J. Schoenbach</a:t>
            </a:r>
          </a:p>
          <a:p>
            <a:pPr marL="290513" indent="-290513" eaLnBrk="1" hangingPunct="1"/>
            <a:r>
              <a:rPr lang="en-US" altLang="en-US" sz="2400" dirty="0" err="1"/>
              <a:t>Grethe</a:t>
            </a:r>
            <a:r>
              <a:rPr lang="en-US" altLang="en-US" sz="2400" dirty="0"/>
              <a:t> S. Tell</a:t>
            </a:r>
          </a:p>
          <a:p>
            <a:pPr marL="290513" indent="-290513" eaLnBrk="1" hangingPunct="1"/>
            <a:endParaRPr lang="en-US" altLang="en-US" sz="2400" dirty="0"/>
          </a:p>
          <a:p>
            <a:pPr marL="290513" indent="-290513" eaLnBrk="1" hangingPunct="1"/>
            <a:r>
              <a:rPr lang="en-US" altLang="en-US" sz="2400" dirty="0"/>
              <a:t>Glenn Solomon</a:t>
            </a:r>
            <a:r>
              <a:rPr lang="en-US" altLang="en-US" sz="2400" b="1" dirty="0"/>
              <a:t> </a:t>
            </a:r>
            <a:r>
              <a:rPr lang="en-US" altLang="en-US" sz="2000" dirty="0"/>
              <a:t>(joined Oct 1995)</a:t>
            </a:r>
          </a:p>
        </p:txBody>
      </p:sp>
      <p:sp>
        <p:nvSpPr>
          <p:cNvPr id="2" name="Slide Number Placeholder 1">
            <a:extLst>
              <a:ext uri="{FF2B5EF4-FFF2-40B4-BE49-F238E27FC236}">
                <a16:creationId xmlns:a16="http://schemas.microsoft.com/office/drawing/2014/main" id="{91C82918-92FD-4097-B50C-AA0BD54A9C9B}"/>
              </a:ext>
            </a:extLst>
          </p:cNvPr>
          <p:cNvSpPr>
            <a:spLocks noGrp="1"/>
          </p:cNvSpPr>
          <p:nvPr>
            <p:ph type="sldNum" sz="quarter" idx="12"/>
          </p:nvPr>
        </p:nvSpPr>
        <p:spPr/>
        <p:txBody>
          <a:bodyPr/>
          <a:lstStyle/>
          <a:p>
            <a:pPr>
              <a:defRPr/>
            </a:pPr>
            <a:fld id="{8E3FB61D-BE99-405A-A7DF-C32499724543}" type="slidenum">
              <a:rPr lang="en-US" altLang="en-US" smtClean="0"/>
              <a:pPr>
                <a:defRPr/>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0F886D0-A534-4A15-9FCD-2A16B5A365EB}"/>
              </a:ext>
            </a:extLst>
          </p:cNvPr>
          <p:cNvSpPr>
            <a:spLocks noGrp="1" noChangeArrowheads="1"/>
          </p:cNvSpPr>
          <p:nvPr>
            <p:ph type="title"/>
          </p:nvPr>
        </p:nvSpPr>
        <p:spPr/>
        <p:txBody>
          <a:bodyPr/>
          <a:lstStyle/>
          <a:p>
            <a:pPr eaLnBrk="1" hangingPunct="1"/>
            <a:r>
              <a:rPr lang="en-US" altLang="en-US"/>
              <a:t>Liaison members</a:t>
            </a:r>
          </a:p>
        </p:txBody>
      </p:sp>
      <p:sp>
        <p:nvSpPr>
          <p:cNvPr id="26627" name="Rectangle 3">
            <a:extLst>
              <a:ext uri="{FF2B5EF4-FFF2-40B4-BE49-F238E27FC236}">
                <a16:creationId xmlns:a16="http://schemas.microsoft.com/office/drawing/2014/main" id="{2BC5FF45-CB15-4656-B1F9-9A5FCF819665}"/>
              </a:ext>
            </a:extLst>
          </p:cNvPr>
          <p:cNvSpPr>
            <a:spLocks noGrp="1" noChangeArrowheads="1"/>
          </p:cNvSpPr>
          <p:nvPr>
            <p:ph type="body" idx="1"/>
          </p:nvPr>
        </p:nvSpPr>
        <p:spPr/>
        <p:txBody>
          <a:bodyPr/>
          <a:lstStyle/>
          <a:p>
            <a:pPr eaLnBrk="1" hangingPunct="1"/>
            <a:r>
              <a:rPr lang="en-US" altLang="en-US" sz="2800" dirty="0"/>
              <a:t>C. Perry Brown (APHA)</a:t>
            </a:r>
          </a:p>
          <a:p>
            <a:pPr eaLnBrk="1" hangingPunct="1"/>
            <a:r>
              <a:rPr lang="en-US" altLang="en-US" sz="2800" dirty="0"/>
              <a:t>Lucina Suarez (SER #1)</a:t>
            </a:r>
          </a:p>
          <a:p>
            <a:pPr eaLnBrk="1" hangingPunct="1"/>
            <a:r>
              <a:rPr lang="en-US" altLang="en-US" sz="2800" dirty="0"/>
              <a:t>Camara P. Jones (SER #2)</a:t>
            </a:r>
          </a:p>
          <a:p>
            <a:pPr eaLnBrk="1" hangingPunct="1"/>
            <a:r>
              <a:rPr lang="en-US" altLang="en-US" sz="2800" dirty="0"/>
              <a:t>Shiriki Kumanyika (AHA EPID Council)</a:t>
            </a:r>
          </a:p>
          <a:p>
            <a:pPr eaLnBrk="1" hangingPunct="1"/>
            <a:r>
              <a:rPr lang="en-US" altLang="en-US" sz="2800" dirty="0"/>
              <a:t>John T. </a:t>
            </a:r>
            <a:r>
              <a:rPr lang="en-US" altLang="en-US" sz="2800" dirty="0" err="1"/>
              <a:t>Nwangwu</a:t>
            </a:r>
            <a:r>
              <a:rPr lang="en-US" altLang="en-US" sz="2800" dirty="0"/>
              <a:t> (ATPM)</a:t>
            </a:r>
          </a:p>
          <a:p>
            <a:pPr eaLnBrk="1" hangingPunct="1"/>
            <a:r>
              <a:rPr lang="en-US" altLang="en-US" sz="2800" dirty="0"/>
              <a:t>Gladys Reynolds (ASA Epid Section)</a:t>
            </a:r>
          </a:p>
          <a:p>
            <a:pPr eaLnBrk="1" hangingPunct="1">
              <a:buFont typeface="Wingdings" panose="05000000000000000000" pitchFamily="2" charset="2"/>
              <a:buNone/>
            </a:pPr>
            <a:endParaRPr lang="en-US" altLang="en-US" sz="2800" dirty="0"/>
          </a:p>
        </p:txBody>
      </p:sp>
      <p:sp>
        <p:nvSpPr>
          <p:cNvPr id="2" name="Slide Number Placeholder 1">
            <a:extLst>
              <a:ext uri="{FF2B5EF4-FFF2-40B4-BE49-F238E27FC236}">
                <a16:creationId xmlns:a16="http://schemas.microsoft.com/office/drawing/2014/main" id="{8AA86D46-6CD4-401F-AFCB-906D65653FC4}"/>
              </a:ext>
            </a:extLst>
          </p:cNvPr>
          <p:cNvSpPr>
            <a:spLocks noGrp="1"/>
          </p:cNvSpPr>
          <p:nvPr>
            <p:ph type="sldNum" sz="quarter" idx="12"/>
          </p:nvPr>
        </p:nvSpPr>
        <p:spPr/>
        <p:txBody>
          <a:bodyPr/>
          <a:lstStyle/>
          <a:p>
            <a:pPr>
              <a:defRPr/>
            </a:pPr>
            <a:fld id="{A92E4B53-3F1F-44C3-9F96-3ACD6CB8E378}" type="slidenum">
              <a:rPr lang="en-US" altLang="en-US" smtClean="0"/>
              <a:pPr>
                <a:defRPr/>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681398D1-E7EA-4DFF-B24A-3BC0AD4B0BF1}"/>
              </a:ext>
            </a:extLst>
          </p:cNvPr>
          <p:cNvSpPr>
            <a:spLocks noGrp="1" noChangeArrowheads="1"/>
          </p:cNvSpPr>
          <p:nvPr>
            <p:ph type="title"/>
          </p:nvPr>
        </p:nvSpPr>
        <p:spPr/>
        <p:txBody>
          <a:bodyPr/>
          <a:lstStyle/>
          <a:p>
            <a:pPr eaLnBrk="1" hangingPunct="1"/>
            <a:r>
              <a:rPr lang="en-US" altLang="en-US" dirty="0"/>
              <a:t>Study #1 - survey of race and ethnicity in US epidemiology</a:t>
            </a:r>
          </a:p>
        </p:txBody>
      </p:sp>
      <p:sp>
        <p:nvSpPr>
          <p:cNvPr id="28675" name="Rectangle 6">
            <a:extLst>
              <a:ext uri="{FF2B5EF4-FFF2-40B4-BE49-F238E27FC236}">
                <a16:creationId xmlns:a16="http://schemas.microsoft.com/office/drawing/2014/main" id="{9E1FC635-F027-489C-95E7-15241A29EE34}"/>
              </a:ext>
            </a:extLst>
          </p:cNvPr>
          <p:cNvSpPr>
            <a:spLocks noGrp="1" noChangeArrowheads="1"/>
          </p:cNvSpPr>
          <p:nvPr>
            <p:ph type="body" sz="half" idx="2"/>
          </p:nvPr>
        </p:nvSpPr>
        <p:spPr>
          <a:xfrm>
            <a:off x="4267200" y="1828800"/>
            <a:ext cx="4500563" cy="4267200"/>
          </a:xfrm>
        </p:spPr>
        <p:txBody>
          <a:bodyPr/>
          <a:lstStyle/>
          <a:p>
            <a:pPr eaLnBrk="1" hangingPunct="1"/>
            <a:r>
              <a:rPr lang="en-US" altLang="en-US" sz="2600" dirty="0"/>
              <a:t>56/66 epidemiology degree programs in US schools of public health, medicine, veterinary medicine</a:t>
            </a:r>
          </a:p>
          <a:p>
            <a:pPr eaLnBrk="1" hangingPunct="1"/>
            <a:r>
              <a:rPr lang="en-US" altLang="en-US" sz="2600" dirty="0"/>
              <a:t>1 page questionnaire</a:t>
            </a:r>
          </a:p>
          <a:p>
            <a:pPr eaLnBrk="1" hangingPunct="1"/>
            <a:r>
              <a:rPr lang="en-US" altLang="en-US" sz="2600" dirty="0"/>
              <a:t>Report full-time faculty, students as of April 1992</a:t>
            </a:r>
          </a:p>
        </p:txBody>
      </p:sp>
      <p:pic>
        <p:nvPicPr>
          <p:cNvPr id="28676" name="Picture 9" descr="scan0003-Annals1994-Survey1-Page1">
            <a:extLst>
              <a:ext uri="{FF2B5EF4-FFF2-40B4-BE49-F238E27FC236}">
                <a16:creationId xmlns:a16="http://schemas.microsoft.com/office/drawing/2014/main" id="{7A5ECEE4-962F-4499-8B69-E254B0E19F1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62000" y="1828800"/>
            <a:ext cx="3502025" cy="4267200"/>
          </a:xfrm>
          <a:noFill/>
        </p:spPr>
      </p:pic>
      <p:sp>
        <p:nvSpPr>
          <p:cNvPr id="2" name="Slide Number Placeholder 1">
            <a:extLst>
              <a:ext uri="{FF2B5EF4-FFF2-40B4-BE49-F238E27FC236}">
                <a16:creationId xmlns:a16="http://schemas.microsoft.com/office/drawing/2014/main" id="{D718483F-30D5-43D4-AC5F-D1990F49B2BA}"/>
              </a:ext>
            </a:extLst>
          </p:cNvPr>
          <p:cNvSpPr>
            <a:spLocks noGrp="1"/>
          </p:cNvSpPr>
          <p:nvPr>
            <p:ph type="sldNum" sz="quarter" idx="12"/>
          </p:nvPr>
        </p:nvSpPr>
        <p:spPr/>
        <p:txBody>
          <a:bodyPr/>
          <a:lstStyle/>
          <a:p>
            <a:pPr>
              <a:defRPr/>
            </a:pPr>
            <a:fld id="{73F7D3B6-A39F-41D3-B727-976DB68B7267}" type="slidenum">
              <a:rPr lang="en-US" altLang="en-US" smtClean="0"/>
              <a:pPr>
                <a:defRPr/>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Annals1994-survey1-Questionnaire">
            <a:extLst>
              <a:ext uri="{FF2B5EF4-FFF2-40B4-BE49-F238E27FC236}">
                <a16:creationId xmlns:a16="http://schemas.microsoft.com/office/drawing/2014/main" id="{C353DB70-CFDB-42F0-AF6A-D46A53C47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662" y="514350"/>
            <a:ext cx="4249738"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DD5E13E-E165-4045-B159-7F0138251D69}"/>
              </a:ext>
            </a:extLst>
          </p:cNvPr>
          <p:cNvSpPr>
            <a:spLocks noGrp="1"/>
          </p:cNvSpPr>
          <p:nvPr>
            <p:ph type="sldNum" sz="quarter" idx="12"/>
          </p:nvPr>
        </p:nvSpPr>
        <p:spPr/>
        <p:txBody>
          <a:bodyPr/>
          <a:lstStyle/>
          <a:p>
            <a:pPr>
              <a:defRPr/>
            </a:pPr>
            <a:fld id="{BF3EB96F-5943-4642-9BE8-C538F76E01FC}" type="slidenum">
              <a:rPr lang="en-US" altLang="en-US" smtClean="0"/>
              <a:pPr>
                <a:defRPr/>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a:extLst>
              <a:ext uri="{FF2B5EF4-FFF2-40B4-BE49-F238E27FC236}">
                <a16:creationId xmlns:a16="http://schemas.microsoft.com/office/drawing/2014/main" id="{2E68F08F-EA42-4096-9BFC-144EFB7B8E01}"/>
              </a:ext>
            </a:extLst>
          </p:cNvPr>
          <p:cNvSpPr>
            <a:spLocks noGrp="1" noChangeArrowheads="1"/>
          </p:cNvSpPr>
          <p:nvPr>
            <p:ph type="title"/>
          </p:nvPr>
        </p:nvSpPr>
        <p:spPr/>
        <p:txBody>
          <a:bodyPr/>
          <a:lstStyle/>
          <a:p>
            <a:pPr eaLnBrk="1" hangingPunct="1"/>
            <a:r>
              <a:rPr lang="en-US" altLang="en-US" dirty="0"/>
              <a:t>Survey results - faculty</a:t>
            </a:r>
          </a:p>
        </p:txBody>
      </p:sp>
      <p:pic>
        <p:nvPicPr>
          <p:cNvPr id="32771" name="Picture 5" descr="Annals1994-Survey1-Table1">
            <a:extLst>
              <a:ext uri="{FF2B5EF4-FFF2-40B4-BE49-F238E27FC236}">
                <a16:creationId xmlns:a16="http://schemas.microsoft.com/office/drawing/2014/main" id="{BD4CFFE9-A4C8-4805-A4B4-2C545F98DD7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43000" y="1812925"/>
            <a:ext cx="6083300" cy="2225675"/>
          </a:xfrm>
          <a:noFill/>
        </p:spPr>
      </p:pic>
      <p:sp>
        <p:nvSpPr>
          <p:cNvPr id="32772" name="Rectangle 9">
            <a:extLst>
              <a:ext uri="{FF2B5EF4-FFF2-40B4-BE49-F238E27FC236}">
                <a16:creationId xmlns:a16="http://schemas.microsoft.com/office/drawing/2014/main" id="{E222FAC4-92E8-47E1-AF14-7CE928D50FF3}"/>
              </a:ext>
            </a:extLst>
          </p:cNvPr>
          <p:cNvSpPr>
            <a:spLocks noGrp="1" noChangeArrowheads="1"/>
          </p:cNvSpPr>
          <p:nvPr>
            <p:ph type="body" sz="half" idx="2"/>
          </p:nvPr>
        </p:nvSpPr>
        <p:spPr>
          <a:xfrm>
            <a:off x="566738" y="4114800"/>
            <a:ext cx="8001000" cy="2057400"/>
          </a:xfrm>
        </p:spPr>
        <p:txBody>
          <a:bodyPr/>
          <a:lstStyle/>
          <a:p>
            <a:pPr eaLnBrk="1" hangingPunct="1"/>
            <a:r>
              <a:rPr lang="en-US" altLang="en-US" sz="2600" dirty="0"/>
              <a:t>711 total faculty</a:t>
            </a:r>
          </a:p>
          <a:p>
            <a:pPr eaLnBrk="1" hangingPunct="1"/>
            <a:r>
              <a:rPr lang="en-US" altLang="en-US" sz="2600" dirty="0"/>
              <a:t>14 Black (non-Hispanic) (2%)</a:t>
            </a:r>
          </a:p>
          <a:p>
            <a:pPr eaLnBrk="1" hangingPunct="1"/>
            <a:r>
              <a:rPr lang="en-US" altLang="en-US" sz="2600" dirty="0"/>
              <a:t>14 Hispanic (incl. 6 at one </a:t>
            </a:r>
            <a:r>
              <a:rPr lang="en-US" altLang="en-US" sz="2600" dirty="0" err="1"/>
              <a:t>instit</a:t>
            </a:r>
            <a:r>
              <a:rPr lang="en-US" altLang="en-US" sz="2600" dirty="0"/>
              <a:t>.) (2%)</a:t>
            </a:r>
          </a:p>
          <a:p>
            <a:pPr eaLnBrk="1" hangingPunct="1"/>
            <a:r>
              <a:rPr lang="en-US" altLang="en-US" sz="2600" dirty="0"/>
              <a:t>0 American Indians / Native Americans</a:t>
            </a:r>
          </a:p>
        </p:txBody>
      </p:sp>
      <p:sp>
        <p:nvSpPr>
          <p:cNvPr id="2" name="Slide Number Placeholder 1">
            <a:extLst>
              <a:ext uri="{FF2B5EF4-FFF2-40B4-BE49-F238E27FC236}">
                <a16:creationId xmlns:a16="http://schemas.microsoft.com/office/drawing/2014/main" id="{1E114A48-A423-4E5E-902A-E491DB8600F9}"/>
              </a:ext>
            </a:extLst>
          </p:cNvPr>
          <p:cNvSpPr>
            <a:spLocks noGrp="1"/>
          </p:cNvSpPr>
          <p:nvPr>
            <p:ph type="sldNum" sz="quarter" idx="12"/>
          </p:nvPr>
        </p:nvSpPr>
        <p:spPr/>
        <p:txBody>
          <a:bodyPr/>
          <a:lstStyle/>
          <a:p>
            <a:pPr>
              <a:defRPr/>
            </a:pPr>
            <a:fld id="{87E44A2C-87E0-4BF6-8B28-A81C6A9346DF}" type="slidenum">
              <a:rPr lang="en-US" altLang="en-US" smtClean="0"/>
              <a:pPr>
                <a:defRPr/>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7246B32-DC09-432E-8593-8013605D1A87}"/>
              </a:ext>
            </a:extLst>
          </p:cNvPr>
          <p:cNvSpPr>
            <a:spLocks noGrp="1" noChangeArrowheads="1"/>
          </p:cNvSpPr>
          <p:nvPr>
            <p:ph type="title"/>
          </p:nvPr>
        </p:nvSpPr>
        <p:spPr/>
        <p:txBody>
          <a:bodyPr/>
          <a:lstStyle/>
          <a:p>
            <a:pPr eaLnBrk="1" hangingPunct="1"/>
            <a:r>
              <a:rPr lang="en-US" altLang="en-US" dirty="0"/>
              <a:t>Survey results - students</a:t>
            </a:r>
          </a:p>
        </p:txBody>
      </p:sp>
      <p:sp>
        <p:nvSpPr>
          <p:cNvPr id="34819" name="Rectangle 4">
            <a:extLst>
              <a:ext uri="{FF2B5EF4-FFF2-40B4-BE49-F238E27FC236}">
                <a16:creationId xmlns:a16="http://schemas.microsoft.com/office/drawing/2014/main" id="{A47F90CA-592D-46C0-8D8D-79674CF3028F}"/>
              </a:ext>
            </a:extLst>
          </p:cNvPr>
          <p:cNvSpPr>
            <a:spLocks noGrp="1" noChangeArrowheads="1"/>
          </p:cNvSpPr>
          <p:nvPr>
            <p:ph type="body" sz="half" idx="2"/>
          </p:nvPr>
        </p:nvSpPr>
        <p:spPr>
          <a:xfrm>
            <a:off x="566738" y="4114800"/>
            <a:ext cx="8001000" cy="2057400"/>
          </a:xfrm>
        </p:spPr>
        <p:txBody>
          <a:bodyPr/>
          <a:lstStyle/>
          <a:p>
            <a:pPr eaLnBrk="1" hangingPunct="1"/>
            <a:r>
              <a:rPr lang="en-US" altLang="en-US" sz="2600" dirty="0"/>
              <a:t>2,142 students</a:t>
            </a:r>
          </a:p>
          <a:p>
            <a:pPr eaLnBrk="1" hangingPunct="1"/>
            <a:r>
              <a:rPr lang="en-US" altLang="en-US" sz="2600" dirty="0"/>
              <a:t>102 Black (non-Hispanic) (5%)</a:t>
            </a:r>
          </a:p>
          <a:p>
            <a:pPr eaLnBrk="1" hangingPunct="1"/>
            <a:r>
              <a:rPr lang="en-US" altLang="en-US" sz="2600" dirty="0"/>
              <a:t>91 Hispanic (incl. 41 at one </a:t>
            </a:r>
            <a:r>
              <a:rPr lang="en-US" altLang="en-US" sz="2600" dirty="0" err="1"/>
              <a:t>instit</a:t>
            </a:r>
            <a:r>
              <a:rPr lang="en-US" altLang="en-US" sz="2600" dirty="0"/>
              <a:t>.) (4%)</a:t>
            </a:r>
          </a:p>
          <a:p>
            <a:pPr eaLnBrk="1" hangingPunct="1"/>
            <a:r>
              <a:rPr lang="en-US" altLang="en-US" sz="2600" dirty="0"/>
              <a:t>4 American Indians / Native Americans</a:t>
            </a:r>
          </a:p>
        </p:txBody>
      </p:sp>
      <p:pic>
        <p:nvPicPr>
          <p:cNvPr id="34820" name="Picture 6" descr="Annals1994-Survey1-Table2">
            <a:extLst>
              <a:ext uri="{FF2B5EF4-FFF2-40B4-BE49-F238E27FC236}">
                <a16:creationId xmlns:a16="http://schemas.microsoft.com/office/drawing/2014/main" id="{56860C61-6411-4947-A253-D55112A5BC1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63588" y="1816100"/>
            <a:ext cx="7694612" cy="2222500"/>
          </a:xfrm>
          <a:noFill/>
        </p:spPr>
      </p:pic>
      <p:sp>
        <p:nvSpPr>
          <p:cNvPr id="2" name="Slide Number Placeholder 1">
            <a:extLst>
              <a:ext uri="{FF2B5EF4-FFF2-40B4-BE49-F238E27FC236}">
                <a16:creationId xmlns:a16="http://schemas.microsoft.com/office/drawing/2014/main" id="{2C338182-EA96-4054-80C9-1D50778F5274}"/>
              </a:ext>
            </a:extLst>
          </p:cNvPr>
          <p:cNvSpPr>
            <a:spLocks noGrp="1"/>
          </p:cNvSpPr>
          <p:nvPr>
            <p:ph type="sldNum" sz="quarter" idx="12"/>
          </p:nvPr>
        </p:nvSpPr>
        <p:spPr/>
        <p:txBody>
          <a:bodyPr/>
          <a:lstStyle/>
          <a:p>
            <a:pPr>
              <a:defRPr/>
            </a:pPr>
            <a:fld id="{87E44A2C-87E0-4BF6-8B28-A81C6A9346DF}" type="slidenum">
              <a:rPr lang="en-US" altLang="en-US" smtClean="0"/>
              <a:pPr>
                <a:defRPr/>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F0227CCC-955B-4DC6-891F-1AD5D25428B9}"/>
              </a:ext>
            </a:extLst>
          </p:cNvPr>
          <p:cNvSpPr>
            <a:spLocks noGrp="1" noChangeArrowheads="1"/>
          </p:cNvSpPr>
          <p:nvPr>
            <p:ph type="title"/>
          </p:nvPr>
        </p:nvSpPr>
        <p:spPr/>
        <p:txBody>
          <a:bodyPr/>
          <a:lstStyle/>
          <a:p>
            <a:pPr eaLnBrk="1" hangingPunct="1"/>
            <a:r>
              <a:rPr lang="en-US" altLang="en-US" dirty="0"/>
              <a:t>Survey recommendations</a:t>
            </a:r>
          </a:p>
        </p:txBody>
      </p:sp>
      <p:sp>
        <p:nvSpPr>
          <p:cNvPr id="36867" name="Rectangle 5">
            <a:extLst>
              <a:ext uri="{FF2B5EF4-FFF2-40B4-BE49-F238E27FC236}">
                <a16:creationId xmlns:a16="http://schemas.microsoft.com/office/drawing/2014/main" id="{B34A48DF-16F7-43FF-8E4B-EFC79AA5D705}"/>
              </a:ext>
            </a:extLst>
          </p:cNvPr>
          <p:cNvSpPr>
            <a:spLocks noGrp="1" noChangeArrowheads="1"/>
          </p:cNvSpPr>
          <p:nvPr>
            <p:ph type="body" sz="half" idx="2"/>
          </p:nvPr>
        </p:nvSpPr>
        <p:spPr>
          <a:xfrm>
            <a:off x="533400" y="1752600"/>
            <a:ext cx="8001000" cy="5105400"/>
          </a:xfrm>
        </p:spPr>
        <p:txBody>
          <a:bodyPr>
            <a:normAutofit fontScale="55000" lnSpcReduction="20000"/>
          </a:bodyPr>
          <a:lstStyle/>
          <a:p>
            <a:pPr marL="571500" indent="-571500" eaLnBrk="1" hangingPunct="1">
              <a:lnSpc>
                <a:spcPct val="120000"/>
              </a:lnSpc>
              <a:spcBef>
                <a:spcPts val="900"/>
              </a:spcBef>
              <a:buFont typeface="Wingdings" panose="05000000000000000000" pitchFamily="2" charset="2"/>
              <a:buAutoNum type="arabicPeriod"/>
            </a:pPr>
            <a:r>
              <a:rPr lang="en-US" altLang="en-US" sz="2600" dirty="0"/>
              <a:t>Epidemiology’s </a:t>
            </a:r>
            <a:r>
              <a:rPr lang="en-US" altLang="en-US" sz="2600" b="1" dirty="0"/>
              <a:t>mission should include advancement</a:t>
            </a:r>
            <a:r>
              <a:rPr lang="en-US" altLang="en-US" sz="2600" dirty="0"/>
              <a:t> of minority health / minority epidemiologists.</a:t>
            </a:r>
          </a:p>
          <a:p>
            <a:pPr marL="571500" indent="-571500" eaLnBrk="1" hangingPunct="1">
              <a:lnSpc>
                <a:spcPct val="120000"/>
              </a:lnSpc>
              <a:spcBef>
                <a:spcPts val="900"/>
              </a:spcBef>
              <a:buFont typeface="Wingdings" panose="05000000000000000000" pitchFamily="2" charset="2"/>
              <a:buAutoNum type="arabicPeriod"/>
            </a:pPr>
            <a:r>
              <a:rPr lang="en-US" altLang="en-US" sz="2600" dirty="0"/>
              <a:t>Study minority health problems and solutions; </a:t>
            </a:r>
            <a:r>
              <a:rPr lang="en-US" altLang="en-US" sz="2600" b="1" dirty="0"/>
              <a:t>study racism</a:t>
            </a:r>
            <a:r>
              <a:rPr lang="en-US" altLang="en-US" sz="2600" dirty="0"/>
              <a:t>.</a:t>
            </a:r>
          </a:p>
          <a:p>
            <a:pPr marL="571500" indent="-571500" eaLnBrk="1" hangingPunct="1">
              <a:lnSpc>
                <a:spcPct val="120000"/>
              </a:lnSpc>
              <a:spcBef>
                <a:spcPts val="900"/>
              </a:spcBef>
              <a:buFont typeface="Wingdings" panose="05000000000000000000" pitchFamily="2" charset="2"/>
              <a:buAutoNum type="arabicPeriod"/>
            </a:pPr>
            <a:r>
              <a:rPr lang="en-US" altLang="en-US" sz="2600" dirty="0"/>
              <a:t>Conduct </a:t>
            </a:r>
            <a:r>
              <a:rPr lang="en-US" altLang="en-US" sz="2600" b="1" dirty="0"/>
              <a:t>vigorous outreach</a:t>
            </a:r>
            <a:r>
              <a:rPr lang="en-US" altLang="en-US" sz="2600" dirty="0"/>
              <a:t> to make epidemiology careers and financial aid opportunities more visible to minorities.</a:t>
            </a:r>
          </a:p>
          <a:p>
            <a:pPr marL="571500" indent="-571500">
              <a:lnSpc>
                <a:spcPct val="120000"/>
              </a:lnSpc>
              <a:spcBef>
                <a:spcPts val="900"/>
              </a:spcBef>
              <a:buFont typeface="Wingdings" panose="05000000000000000000" pitchFamily="2" charset="2"/>
              <a:buAutoNum type="arabicPeriod"/>
            </a:pPr>
            <a:r>
              <a:rPr lang="en-US" altLang="en-US" sz="2600" dirty="0"/>
              <a:t>Provide </a:t>
            </a:r>
            <a:r>
              <a:rPr lang="en-US" altLang="en-US" sz="2600" b="1" dirty="0"/>
              <a:t>ample, stable funding</a:t>
            </a:r>
            <a:r>
              <a:rPr lang="en-US" altLang="en-US" sz="2600" dirty="0"/>
              <a:t> for minority training and supportive  educational environments, plus networks of minority epidemiologists.</a:t>
            </a:r>
          </a:p>
          <a:p>
            <a:pPr marL="571500" indent="-571500">
              <a:lnSpc>
                <a:spcPct val="120000"/>
              </a:lnSpc>
              <a:spcBef>
                <a:spcPts val="900"/>
              </a:spcBef>
              <a:buFont typeface="Wingdings" panose="05000000000000000000" pitchFamily="2" charset="2"/>
              <a:buAutoNum type="arabicPeriod"/>
            </a:pPr>
            <a:r>
              <a:rPr lang="en-US" altLang="en-US" sz="2600" dirty="0"/>
              <a:t>Federal programs (e.g., MARC, MBRS, HCOP) should expand their coverage of epidemiology research and training; </a:t>
            </a:r>
            <a:r>
              <a:rPr lang="en-US" altLang="en-US" sz="2600" b="1" dirty="0"/>
              <a:t>more programs should be created like the CDC's Project IMHOTEP</a:t>
            </a:r>
            <a:r>
              <a:rPr lang="en-US" altLang="en-US" sz="2600" dirty="0"/>
              <a:t>.</a:t>
            </a:r>
          </a:p>
          <a:p>
            <a:pPr marL="571500" indent="-571500">
              <a:lnSpc>
                <a:spcPct val="120000"/>
              </a:lnSpc>
              <a:spcBef>
                <a:spcPts val="900"/>
              </a:spcBef>
              <a:buFont typeface="Wingdings" panose="05000000000000000000" pitchFamily="2" charset="2"/>
              <a:buAutoNum type="arabicPeriod"/>
            </a:pPr>
            <a:r>
              <a:rPr lang="en-US" altLang="en-US" sz="2600" dirty="0"/>
              <a:t>Professional development opportunities should include </a:t>
            </a:r>
            <a:r>
              <a:rPr lang="en-US" altLang="en-US" sz="2600" b="1" dirty="0"/>
              <a:t>diversity training</a:t>
            </a:r>
            <a:r>
              <a:rPr lang="en-US" altLang="en-US" sz="2600" dirty="0"/>
              <a:t> related to the review of applications for admission, applications for grants, submitted manuscripts, etc.</a:t>
            </a:r>
          </a:p>
          <a:p>
            <a:pPr marL="571500" indent="-571500">
              <a:lnSpc>
                <a:spcPct val="120000"/>
              </a:lnSpc>
              <a:spcBef>
                <a:spcPts val="900"/>
              </a:spcBef>
              <a:buFont typeface="Wingdings" panose="05000000000000000000" pitchFamily="2" charset="2"/>
              <a:buAutoNum type="arabicPeriod"/>
            </a:pPr>
            <a:r>
              <a:rPr lang="en-US" altLang="en-US" sz="2600" dirty="0"/>
              <a:t>A body analogous to the AAMC Division of Minority Health, Education, and Prevention should be provided a mandate and resources to </a:t>
            </a:r>
            <a:r>
              <a:rPr lang="en-US" altLang="en-US" sz="2600" b="1" dirty="0"/>
              <a:t>monitor progress in increasing the role of underrepresented minorities in epidemiology</a:t>
            </a:r>
            <a:r>
              <a:rPr lang="en-US" altLang="en-US" sz="2600" dirty="0"/>
              <a:t>.  Recognize/support/reward epidemiologists who make exceptional contributions.</a:t>
            </a:r>
          </a:p>
          <a:p>
            <a:pPr marL="0" indent="0" eaLnBrk="1" hangingPunct="1">
              <a:lnSpc>
                <a:spcPct val="120000"/>
              </a:lnSpc>
              <a:spcBef>
                <a:spcPts val="1600"/>
              </a:spcBef>
              <a:buNone/>
            </a:pPr>
            <a:endParaRPr lang="en-US" altLang="en-US" sz="2400" dirty="0"/>
          </a:p>
        </p:txBody>
      </p:sp>
      <p:sp>
        <p:nvSpPr>
          <p:cNvPr id="2" name="Slide Number Placeholder 1">
            <a:extLst>
              <a:ext uri="{FF2B5EF4-FFF2-40B4-BE49-F238E27FC236}">
                <a16:creationId xmlns:a16="http://schemas.microsoft.com/office/drawing/2014/main" id="{CA6A69A2-BA04-41E4-B290-F05B2F39B11E}"/>
              </a:ext>
            </a:extLst>
          </p:cNvPr>
          <p:cNvSpPr>
            <a:spLocks noGrp="1"/>
          </p:cNvSpPr>
          <p:nvPr>
            <p:ph type="sldNum" sz="quarter" idx="12"/>
          </p:nvPr>
        </p:nvSpPr>
        <p:spPr/>
        <p:txBody>
          <a:bodyPr/>
          <a:lstStyle/>
          <a:p>
            <a:pPr>
              <a:defRPr/>
            </a:pPr>
            <a:fld id="{87E44A2C-87E0-4BF6-8B28-A81C6A9346DF}" type="slidenum">
              <a:rPr lang="en-US" altLang="en-US" smtClean="0"/>
              <a:pPr>
                <a:defRPr/>
              </a:pPr>
              <a:t>17</a:t>
            </a:fld>
            <a:endParaRPr lang="en-US" altLang="en-US"/>
          </a:p>
        </p:txBody>
      </p:sp>
    </p:spTree>
    <p:extLst>
      <p:ext uri="{BB962C8B-B14F-4D97-AF65-F5344CB8AC3E}">
        <p14:creationId xmlns:p14="http://schemas.microsoft.com/office/powerpoint/2010/main" val="1576727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F0227CCC-955B-4DC6-891F-1AD5D25428B9}"/>
              </a:ext>
            </a:extLst>
          </p:cNvPr>
          <p:cNvSpPr>
            <a:spLocks noGrp="1" noChangeArrowheads="1"/>
          </p:cNvSpPr>
          <p:nvPr>
            <p:ph type="title"/>
          </p:nvPr>
        </p:nvSpPr>
        <p:spPr/>
        <p:txBody>
          <a:bodyPr/>
          <a:lstStyle/>
          <a:p>
            <a:pPr eaLnBrk="1" hangingPunct="1"/>
            <a:r>
              <a:rPr lang="en-US" altLang="en-US" dirty="0"/>
              <a:t>Survey recommendations</a:t>
            </a:r>
          </a:p>
        </p:txBody>
      </p:sp>
      <p:sp>
        <p:nvSpPr>
          <p:cNvPr id="36867" name="Rectangle 5">
            <a:extLst>
              <a:ext uri="{FF2B5EF4-FFF2-40B4-BE49-F238E27FC236}">
                <a16:creationId xmlns:a16="http://schemas.microsoft.com/office/drawing/2014/main" id="{B34A48DF-16F7-43FF-8E4B-EFC79AA5D705}"/>
              </a:ext>
            </a:extLst>
          </p:cNvPr>
          <p:cNvSpPr>
            <a:spLocks noGrp="1" noChangeArrowheads="1"/>
          </p:cNvSpPr>
          <p:nvPr>
            <p:ph type="body" idx="1"/>
          </p:nvPr>
        </p:nvSpPr>
        <p:spPr>
          <a:xfrm>
            <a:off x="566738" y="1752600"/>
            <a:ext cx="8001000" cy="4724400"/>
          </a:xfrm>
        </p:spPr>
        <p:txBody>
          <a:bodyPr/>
          <a:lstStyle/>
          <a:p>
            <a:pPr marL="571500" indent="-571500" eaLnBrk="1" hangingPunct="1">
              <a:spcBef>
                <a:spcPts val="1600"/>
              </a:spcBef>
              <a:buFont typeface="Wingdings" panose="05000000000000000000" pitchFamily="2" charset="2"/>
              <a:buAutoNum type="arabicPeriod"/>
            </a:pPr>
            <a:r>
              <a:rPr lang="en-US" altLang="en-US" sz="2800" dirty="0"/>
              <a:t>Epidemiology’s mission should include advancement of minority health / minority epidemiologists.</a:t>
            </a:r>
          </a:p>
          <a:p>
            <a:pPr marL="571500" indent="-571500" eaLnBrk="1" hangingPunct="1">
              <a:spcBef>
                <a:spcPts val="1600"/>
              </a:spcBef>
              <a:buFont typeface="Wingdings" panose="05000000000000000000" pitchFamily="2" charset="2"/>
              <a:buAutoNum type="arabicPeriod"/>
            </a:pPr>
            <a:r>
              <a:rPr lang="en-US" altLang="en-US" sz="2800" dirty="0"/>
              <a:t>Study minority health problems and solutions; study racism.</a:t>
            </a:r>
          </a:p>
          <a:p>
            <a:pPr marL="571500" indent="-571500" eaLnBrk="1" hangingPunct="1">
              <a:spcBef>
                <a:spcPts val="1600"/>
              </a:spcBef>
              <a:buFont typeface="Wingdings" panose="05000000000000000000" pitchFamily="2" charset="2"/>
              <a:buAutoNum type="arabicPeriod"/>
            </a:pPr>
            <a:r>
              <a:rPr lang="en-US" altLang="en-US" sz="2800" dirty="0"/>
              <a:t>Conduct vigorous outreach to make epidemiology careers and financial aid opportunities more visible to minorities.</a:t>
            </a:r>
          </a:p>
          <a:p>
            <a:pPr marL="571500" indent="-571500" eaLnBrk="1" hangingPunct="1">
              <a:spcBef>
                <a:spcPts val="1600"/>
              </a:spcBef>
              <a:buFont typeface="Wingdings" panose="05000000000000000000" pitchFamily="2" charset="2"/>
              <a:buAutoNum type="arabicPeriod"/>
            </a:pPr>
            <a:endParaRPr lang="en-US" altLang="en-US" sz="2400" dirty="0"/>
          </a:p>
        </p:txBody>
      </p:sp>
      <p:sp>
        <p:nvSpPr>
          <p:cNvPr id="2" name="Slide Number Placeholder 1">
            <a:extLst>
              <a:ext uri="{FF2B5EF4-FFF2-40B4-BE49-F238E27FC236}">
                <a16:creationId xmlns:a16="http://schemas.microsoft.com/office/drawing/2014/main" id="{CA6A69A2-BA04-41E4-B290-F05B2F39B11E}"/>
              </a:ext>
            </a:extLst>
          </p:cNvPr>
          <p:cNvSpPr>
            <a:spLocks noGrp="1"/>
          </p:cNvSpPr>
          <p:nvPr>
            <p:ph type="sldNum" sz="quarter" idx="12"/>
          </p:nvPr>
        </p:nvSpPr>
        <p:spPr/>
        <p:txBody>
          <a:bodyPr/>
          <a:lstStyle/>
          <a:p>
            <a:pPr>
              <a:defRPr/>
            </a:pPr>
            <a:fld id="{87E44A2C-87E0-4BF6-8B28-A81C6A9346DF}" type="slidenum">
              <a:rPr lang="en-US" altLang="en-US" smtClean="0"/>
              <a:pPr>
                <a:defRPr/>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B088C81A-7429-43DE-BCBF-FF0FEE39A3AF}"/>
              </a:ext>
            </a:extLst>
          </p:cNvPr>
          <p:cNvSpPr>
            <a:spLocks noGrp="1" noChangeArrowheads="1"/>
          </p:cNvSpPr>
          <p:nvPr>
            <p:ph type="title"/>
          </p:nvPr>
        </p:nvSpPr>
        <p:spPr/>
        <p:txBody>
          <a:bodyPr/>
          <a:lstStyle/>
          <a:p>
            <a:pPr eaLnBrk="1" hangingPunct="1"/>
            <a:r>
              <a:rPr lang="en-US" altLang="en-US" dirty="0"/>
              <a:t>Survey recommendations</a:t>
            </a:r>
          </a:p>
        </p:txBody>
      </p:sp>
      <p:sp>
        <p:nvSpPr>
          <p:cNvPr id="38915" name="Rectangle 5">
            <a:extLst>
              <a:ext uri="{FF2B5EF4-FFF2-40B4-BE49-F238E27FC236}">
                <a16:creationId xmlns:a16="http://schemas.microsoft.com/office/drawing/2014/main" id="{3F88E7BE-3CD4-4D96-B515-FB4D79B9E425}"/>
              </a:ext>
            </a:extLst>
          </p:cNvPr>
          <p:cNvSpPr>
            <a:spLocks noGrp="1" noChangeArrowheads="1"/>
          </p:cNvSpPr>
          <p:nvPr>
            <p:ph type="body" idx="1"/>
          </p:nvPr>
        </p:nvSpPr>
        <p:spPr>
          <a:xfrm>
            <a:off x="566738" y="1752600"/>
            <a:ext cx="8001000" cy="4724400"/>
          </a:xfrm>
        </p:spPr>
        <p:txBody>
          <a:bodyPr/>
          <a:lstStyle/>
          <a:p>
            <a:pPr marL="571500" indent="-571500" eaLnBrk="1" hangingPunct="1">
              <a:spcBef>
                <a:spcPts val="1600"/>
              </a:spcBef>
              <a:buFont typeface="Verdana" panose="020B0604030504040204" pitchFamily="34" charset="0"/>
              <a:buAutoNum type="arabicPeriod" startAt="4"/>
            </a:pPr>
            <a:r>
              <a:rPr lang="en-US" altLang="en-US" sz="2800" dirty="0"/>
              <a:t>Provide ample, stable funding for minority training and supportive  educational environments, plus networks of minority epidemiologists.</a:t>
            </a:r>
          </a:p>
          <a:p>
            <a:pPr marL="571500" indent="-571500" eaLnBrk="1" hangingPunct="1">
              <a:spcBef>
                <a:spcPts val="1600"/>
              </a:spcBef>
              <a:buFont typeface="Wingdings" panose="05000000000000000000" pitchFamily="2" charset="2"/>
              <a:buAutoNum type="arabicPeriod" startAt="4"/>
            </a:pPr>
            <a:r>
              <a:rPr lang="en-US" altLang="en-US" sz="2800" dirty="0"/>
              <a:t>Federal programs (e.g., MARC, MBRS, HCOP) should expand their coverage of epidemiology research and training; more programs should be created like the CDC's Project IMHOTEP.</a:t>
            </a:r>
          </a:p>
          <a:p>
            <a:pPr marL="571500" indent="-571500" eaLnBrk="1" hangingPunct="1">
              <a:spcBef>
                <a:spcPts val="1600"/>
              </a:spcBef>
              <a:buFont typeface="Wingdings" panose="05000000000000000000" pitchFamily="2" charset="2"/>
              <a:buNone/>
            </a:pPr>
            <a:endParaRPr lang="en-US" altLang="en-US" sz="2800" dirty="0"/>
          </a:p>
        </p:txBody>
      </p:sp>
      <p:sp>
        <p:nvSpPr>
          <p:cNvPr id="2" name="Slide Number Placeholder 1">
            <a:extLst>
              <a:ext uri="{FF2B5EF4-FFF2-40B4-BE49-F238E27FC236}">
                <a16:creationId xmlns:a16="http://schemas.microsoft.com/office/drawing/2014/main" id="{FD26743C-E6B6-4B53-A1B0-E63A219F109C}"/>
              </a:ext>
            </a:extLst>
          </p:cNvPr>
          <p:cNvSpPr>
            <a:spLocks noGrp="1"/>
          </p:cNvSpPr>
          <p:nvPr>
            <p:ph type="sldNum" sz="quarter" idx="12"/>
          </p:nvPr>
        </p:nvSpPr>
        <p:spPr/>
        <p:txBody>
          <a:bodyPr/>
          <a:lstStyle/>
          <a:p>
            <a:pPr>
              <a:defRPr/>
            </a:pPr>
            <a:fld id="{87E44A2C-87E0-4BF6-8B28-A81C6A9346DF}" type="slidenum">
              <a:rPr lang="en-US" altLang="en-US" smtClean="0"/>
              <a:pPr>
                <a:defRPr/>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2BAF6DA-DF75-4190-86E0-29BCC24E44FA}"/>
              </a:ext>
            </a:extLst>
          </p:cNvPr>
          <p:cNvSpPr>
            <a:spLocks noGrp="1" noChangeArrowheads="1"/>
          </p:cNvSpPr>
          <p:nvPr>
            <p:ph type="title"/>
          </p:nvPr>
        </p:nvSpPr>
        <p:spPr/>
        <p:txBody>
          <a:bodyPr/>
          <a:lstStyle/>
          <a:p>
            <a:pPr eaLnBrk="1" hangingPunct="1"/>
            <a:r>
              <a:rPr lang="en-US" altLang="en-US" dirty="0"/>
              <a:t>Outline</a:t>
            </a:r>
          </a:p>
        </p:txBody>
      </p:sp>
      <p:sp>
        <p:nvSpPr>
          <p:cNvPr id="8195" name="Rectangle 3">
            <a:extLst>
              <a:ext uri="{FF2B5EF4-FFF2-40B4-BE49-F238E27FC236}">
                <a16:creationId xmlns:a16="http://schemas.microsoft.com/office/drawing/2014/main" id="{53A954B8-BF27-4337-BCFB-3E875340D87F}"/>
              </a:ext>
            </a:extLst>
          </p:cNvPr>
          <p:cNvSpPr>
            <a:spLocks noGrp="1" noChangeArrowheads="1"/>
          </p:cNvSpPr>
          <p:nvPr>
            <p:ph type="body" idx="1"/>
          </p:nvPr>
        </p:nvSpPr>
        <p:spPr>
          <a:xfrm>
            <a:off x="566738" y="2057400"/>
            <a:ext cx="8001000" cy="4267200"/>
          </a:xfrm>
        </p:spPr>
        <p:txBody>
          <a:bodyPr/>
          <a:lstStyle/>
          <a:p>
            <a:pPr eaLnBrk="1" hangingPunct="1">
              <a:spcBef>
                <a:spcPts val="2000"/>
              </a:spcBef>
            </a:pPr>
            <a:r>
              <a:rPr lang="en-US" altLang="en-US" sz="2600" dirty="0"/>
              <a:t>*History of the Minority Affairs Committee</a:t>
            </a:r>
          </a:p>
          <a:p>
            <a:pPr eaLnBrk="1" hangingPunct="1">
              <a:spcBef>
                <a:spcPts val="2000"/>
              </a:spcBef>
            </a:pPr>
            <a:r>
              <a:rPr lang="en-US" altLang="en-US" sz="2600" dirty="0"/>
              <a:t>Diversity in the epidemiology profession</a:t>
            </a:r>
          </a:p>
          <a:p>
            <a:pPr eaLnBrk="1" hangingPunct="1">
              <a:spcBef>
                <a:spcPts val="2000"/>
              </a:spcBef>
            </a:pPr>
            <a:r>
              <a:rPr lang="en-US" altLang="en-US" sz="2600" dirty="0"/>
              <a:t>A few thoughts on the current situation and challenges in definition and measurement</a:t>
            </a:r>
          </a:p>
          <a:p>
            <a:pPr eaLnBrk="1" hangingPunct="1">
              <a:spcBef>
                <a:spcPts val="2000"/>
              </a:spcBef>
            </a:pPr>
            <a:r>
              <a:rPr lang="en-US" altLang="en-US" sz="2600" dirty="0"/>
              <a:t>Ideas for the next quarter century</a:t>
            </a:r>
          </a:p>
        </p:txBody>
      </p:sp>
      <p:sp>
        <p:nvSpPr>
          <p:cNvPr id="2" name="Slide Number Placeholder 1">
            <a:extLst>
              <a:ext uri="{FF2B5EF4-FFF2-40B4-BE49-F238E27FC236}">
                <a16:creationId xmlns:a16="http://schemas.microsoft.com/office/drawing/2014/main" id="{5ECDB10F-4CB2-447C-9116-D0421BF1706E}"/>
              </a:ext>
            </a:extLst>
          </p:cNvPr>
          <p:cNvSpPr>
            <a:spLocks noGrp="1"/>
          </p:cNvSpPr>
          <p:nvPr>
            <p:ph type="sldNum" sz="quarter" idx="12"/>
          </p:nvPr>
        </p:nvSpPr>
        <p:spPr/>
        <p:txBody>
          <a:bodyPr/>
          <a:lstStyle/>
          <a:p>
            <a:pPr>
              <a:defRPr/>
            </a:pPr>
            <a:fld id="{A92E4B53-3F1F-44C3-9F96-3ACD6CB8E378}" type="slidenum">
              <a:rPr lang="en-US" altLang="en-US" smtClean="0"/>
              <a:pPr>
                <a:defRPr/>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9F342C72-AC3B-48CB-B62A-D8FD1B3CEB8F}"/>
              </a:ext>
            </a:extLst>
          </p:cNvPr>
          <p:cNvSpPr>
            <a:spLocks noGrp="1" noChangeArrowheads="1"/>
          </p:cNvSpPr>
          <p:nvPr>
            <p:ph type="title"/>
          </p:nvPr>
        </p:nvSpPr>
        <p:spPr/>
        <p:txBody>
          <a:bodyPr/>
          <a:lstStyle/>
          <a:p>
            <a:pPr eaLnBrk="1" hangingPunct="1"/>
            <a:r>
              <a:rPr lang="en-US" altLang="en-US" dirty="0"/>
              <a:t>Survey recommendations</a:t>
            </a:r>
          </a:p>
        </p:txBody>
      </p:sp>
      <p:sp>
        <p:nvSpPr>
          <p:cNvPr id="40963" name="Rectangle 5">
            <a:extLst>
              <a:ext uri="{FF2B5EF4-FFF2-40B4-BE49-F238E27FC236}">
                <a16:creationId xmlns:a16="http://schemas.microsoft.com/office/drawing/2014/main" id="{45136636-3921-4A0A-B05D-4CC119615887}"/>
              </a:ext>
            </a:extLst>
          </p:cNvPr>
          <p:cNvSpPr>
            <a:spLocks noGrp="1" noChangeArrowheads="1"/>
          </p:cNvSpPr>
          <p:nvPr>
            <p:ph type="body" idx="1"/>
          </p:nvPr>
        </p:nvSpPr>
        <p:spPr>
          <a:xfrm>
            <a:off x="566738" y="1752600"/>
            <a:ext cx="8001000" cy="4724400"/>
          </a:xfrm>
        </p:spPr>
        <p:txBody>
          <a:bodyPr/>
          <a:lstStyle/>
          <a:p>
            <a:pPr marL="571500" indent="-571500" eaLnBrk="1" hangingPunct="1">
              <a:buFont typeface="Verdana" panose="020B0604030504040204" pitchFamily="34" charset="0"/>
              <a:buAutoNum type="arabicPeriod" startAt="6"/>
            </a:pPr>
            <a:r>
              <a:rPr lang="en-US" altLang="en-US" sz="2400" dirty="0"/>
              <a:t>Professional development opportunities should include diversity training related to the review of applications for admission, applications for grants, submitted manuscripts, etc.</a:t>
            </a:r>
          </a:p>
          <a:p>
            <a:pPr marL="571500" indent="-571500" eaLnBrk="1" hangingPunct="1">
              <a:spcBef>
                <a:spcPts val="1600"/>
              </a:spcBef>
              <a:buFont typeface="Wingdings" panose="05000000000000000000" pitchFamily="2" charset="2"/>
              <a:buAutoNum type="arabicPeriod" startAt="6"/>
            </a:pPr>
            <a:r>
              <a:rPr lang="en-US" altLang="en-US" sz="2400" dirty="0"/>
              <a:t>A body analogous to the AAMC Division of Minority Health, Education, and Prevention should be provided a mandate and resources to monitor progress in increasing the role of underrepresented minorities in epidemiology.  Recognize/support/reward epidemiologists who make exceptional contributions.</a:t>
            </a:r>
          </a:p>
          <a:p>
            <a:pPr marL="571500" indent="-571500" eaLnBrk="1" hangingPunct="1">
              <a:buFont typeface="Wingdings" panose="05000000000000000000" pitchFamily="2" charset="2"/>
              <a:buAutoNum type="arabicPeriod" startAt="6"/>
            </a:pPr>
            <a:endParaRPr lang="en-US" altLang="en-US" sz="2400" dirty="0"/>
          </a:p>
        </p:txBody>
      </p:sp>
      <p:sp>
        <p:nvSpPr>
          <p:cNvPr id="2" name="Slide Number Placeholder 1">
            <a:extLst>
              <a:ext uri="{FF2B5EF4-FFF2-40B4-BE49-F238E27FC236}">
                <a16:creationId xmlns:a16="http://schemas.microsoft.com/office/drawing/2014/main" id="{1A3AD351-76B6-447B-AF72-3A9FACEBFF1C}"/>
              </a:ext>
            </a:extLst>
          </p:cNvPr>
          <p:cNvSpPr>
            <a:spLocks noGrp="1"/>
          </p:cNvSpPr>
          <p:nvPr>
            <p:ph type="sldNum" sz="quarter" idx="12"/>
          </p:nvPr>
        </p:nvSpPr>
        <p:spPr/>
        <p:txBody>
          <a:bodyPr/>
          <a:lstStyle/>
          <a:p>
            <a:pPr>
              <a:defRPr/>
            </a:pPr>
            <a:fld id="{87E44A2C-87E0-4BF6-8B28-A81C6A9346DF}" type="slidenum">
              <a:rPr lang="en-US" altLang="en-US" smtClean="0"/>
              <a:pPr>
                <a:defRPr/>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08F51D9-7B8F-4133-BA27-712DDB50E0E4}"/>
              </a:ext>
            </a:extLst>
          </p:cNvPr>
          <p:cNvSpPr>
            <a:spLocks noGrp="1" noChangeArrowheads="1"/>
          </p:cNvSpPr>
          <p:nvPr>
            <p:ph type="title"/>
          </p:nvPr>
        </p:nvSpPr>
        <p:spPr/>
        <p:txBody>
          <a:bodyPr/>
          <a:lstStyle/>
          <a:p>
            <a:pPr eaLnBrk="1" hangingPunct="1"/>
            <a:r>
              <a:rPr lang="en-US" altLang="en-US" i="1"/>
              <a:t>Annals of Epidemiology</a:t>
            </a:r>
            <a:r>
              <a:rPr lang="en-US" altLang="en-US"/>
              <a:t> editorial by Ray Greenberg</a:t>
            </a:r>
          </a:p>
        </p:txBody>
      </p:sp>
      <p:sp>
        <p:nvSpPr>
          <p:cNvPr id="43011" name="Rectangle 4">
            <a:extLst>
              <a:ext uri="{FF2B5EF4-FFF2-40B4-BE49-F238E27FC236}">
                <a16:creationId xmlns:a16="http://schemas.microsoft.com/office/drawing/2014/main" id="{6B4FF598-0757-46B8-AC6A-D8EDB98EF364}"/>
              </a:ext>
            </a:extLst>
          </p:cNvPr>
          <p:cNvSpPr>
            <a:spLocks noGrp="1" noChangeArrowheads="1"/>
          </p:cNvSpPr>
          <p:nvPr>
            <p:ph type="body" sz="half" idx="2"/>
          </p:nvPr>
        </p:nvSpPr>
        <p:spPr>
          <a:xfrm>
            <a:off x="4648200" y="1752600"/>
            <a:ext cx="4038600" cy="4267200"/>
          </a:xfrm>
        </p:spPr>
        <p:txBody>
          <a:bodyPr/>
          <a:lstStyle/>
          <a:p>
            <a:pPr marL="12700" indent="-12700" eaLnBrk="1" hangingPunct="1">
              <a:buFont typeface="Wingdings" panose="05000000000000000000" pitchFamily="2" charset="2"/>
              <a:buNone/>
            </a:pPr>
            <a:r>
              <a:rPr lang="en-US" altLang="en-US" sz="2600" dirty="0"/>
              <a:t>“These proposals  would make our profession more accessible to a wider range of people, and as a result, would build a broader and stronger foundation for the future of epidemiology.”</a:t>
            </a:r>
          </a:p>
        </p:txBody>
      </p:sp>
      <p:pic>
        <p:nvPicPr>
          <p:cNvPr id="43012" name="Picture 5" descr="Annals1994-Editorial-RayGreenberg-Annals1994">
            <a:extLst>
              <a:ext uri="{FF2B5EF4-FFF2-40B4-BE49-F238E27FC236}">
                <a16:creationId xmlns:a16="http://schemas.microsoft.com/office/drawing/2014/main" id="{3AB3D667-5B17-4401-9527-FE688059308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14400" y="1828800"/>
            <a:ext cx="3349625" cy="4267200"/>
          </a:xfrm>
          <a:noFill/>
        </p:spPr>
      </p:pic>
      <p:sp>
        <p:nvSpPr>
          <p:cNvPr id="2" name="Slide Number Placeholder 1">
            <a:extLst>
              <a:ext uri="{FF2B5EF4-FFF2-40B4-BE49-F238E27FC236}">
                <a16:creationId xmlns:a16="http://schemas.microsoft.com/office/drawing/2014/main" id="{38314BC8-FD8F-4BA4-B131-FE526B26AA96}"/>
              </a:ext>
            </a:extLst>
          </p:cNvPr>
          <p:cNvSpPr>
            <a:spLocks noGrp="1"/>
          </p:cNvSpPr>
          <p:nvPr>
            <p:ph type="sldNum" sz="quarter" idx="12"/>
          </p:nvPr>
        </p:nvSpPr>
        <p:spPr/>
        <p:txBody>
          <a:bodyPr/>
          <a:lstStyle/>
          <a:p>
            <a:pPr>
              <a:defRPr/>
            </a:pPr>
            <a:fld id="{73F7D3B6-A39F-41D3-B727-976DB68B7267}" type="slidenum">
              <a:rPr lang="en-US" altLang="en-US" smtClean="0"/>
              <a:pPr>
                <a:defRPr/>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BF39F-6E86-48A3-80D9-10B2D880A7CC}"/>
              </a:ext>
            </a:extLst>
          </p:cNvPr>
          <p:cNvSpPr>
            <a:spLocks noGrp="1"/>
          </p:cNvSpPr>
          <p:nvPr>
            <p:ph type="title"/>
          </p:nvPr>
        </p:nvSpPr>
        <p:spPr/>
        <p:txBody>
          <a:bodyPr/>
          <a:lstStyle/>
          <a:p>
            <a:r>
              <a:rPr lang="en-US" dirty="0"/>
              <a:t>Recommendations to the ACE Board of Directors</a:t>
            </a:r>
          </a:p>
        </p:txBody>
      </p:sp>
      <p:sp>
        <p:nvSpPr>
          <p:cNvPr id="3" name="Content Placeholder 2">
            <a:extLst>
              <a:ext uri="{FF2B5EF4-FFF2-40B4-BE49-F238E27FC236}">
                <a16:creationId xmlns:a16="http://schemas.microsoft.com/office/drawing/2014/main" id="{5C378C64-A316-4D5B-A835-BEC13C9B90BB}"/>
              </a:ext>
            </a:extLst>
          </p:cNvPr>
          <p:cNvSpPr>
            <a:spLocks noGrp="1"/>
          </p:cNvSpPr>
          <p:nvPr>
            <p:ph sz="half" idx="1"/>
          </p:nvPr>
        </p:nvSpPr>
        <p:spPr>
          <a:xfrm>
            <a:off x="566738" y="1850196"/>
            <a:ext cx="7891462" cy="4703004"/>
          </a:xfrm>
        </p:spPr>
        <p:txBody>
          <a:bodyPr>
            <a:normAutofit/>
          </a:bodyPr>
          <a:lstStyle/>
          <a:p>
            <a:pPr marL="0" indent="0">
              <a:lnSpc>
                <a:spcPct val="110000"/>
              </a:lnSpc>
              <a:buNone/>
            </a:pPr>
            <a:r>
              <a:rPr lang="en-US" sz="2400" dirty="0"/>
              <a:t>“Vic, this is a very powerful statement. I never imagined (in my more than 20 </a:t>
            </a:r>
            <a:r>
              <a:rPr lang="en-US" sz="2400" dirty="0" err="1"/>
              <a:t>yrs</a:t>
            </a:r>
            <a:r>
              <a:rPr lang="en-US" sz="2400" dirty="0"/>
              <a:t> in epidemiology) that I would see such a powerful statement emerging from an Epid organization. It will be more than just a little interesting to see the Board's reactions.”</a:t>
            </a:r>
          </a:p>
        </p:txBody>
      </p:sp>
      <p:sp>
        <p:nvSpPr>
          <p:cNvPr id="5" name="Slide Number Placeholder 4">
            <a:extLst>
              <a:ext uri="{FF2B5EF4-FFF2-40B4-BE49-F238E27FC236}">
                <a16:creationId xmlns:a16="http://schemas.microsoft.com/office/drawing/2014/main" id="{914FBAEA-65EA-44F1-9B61-A6A3FEE83F13}"/>
              </a:ext>
            </a:extLst>
          </p:cNvPr>
          <p:cNvSpPr>
            <a:spLocks noGrp="1"/>
          </p:cNvSpPr>
          <p:nvPr>
            <p:ph type="sldNum" sz="quarter" idx="12"/>
          </p:nvPr>
        </p:nvSpPr>
        <p:spPr/>
        <p:txBody>
          <a:bodyPr/>
          <a:lstStyle/>
          <a:p>
            <a:pPr>
              <a:defRPr/>
            </a:pPr>
            <a:fld id="{0C5887E4-5B7C-4949-9E59-DC5FDE9F6B45}" type="slidenum">
              <a:rPr lang="en-US" altLang="en-US" smtClean="0"/>
              <a:pPr>
                <a:defRPr/>
              </a:pPr>
              <a:t>22</a:t>
            </a:fld>
            <a:endParaRPr lang="en-US" altLang="en-US"/>
          </a:p>
        </p:txBody>
      </p:sp>
    </p:spTree>
    <p:extLst>
      <p:ext uri="{BB962C8B-B14F-4D97-AF65-F5344CB8AC3E}">
        <p14:creationId xmlns:p14="http://schemas.microsoft.com/office/powerpoint/2010/main" val="1693339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82B78E3-B0EC-4B62-BCB3-4B6CE3A74CE3}"/>
              </a:ext>
            </a:extLst>
          </p:cNvPr>
          <p:cNvSpPr>
            <a:spLocks noGrp="1" noChangeArrowheads="1"/>
          </p:cNvSpPr>
          <p:nvPr>
            <p:ph type="title"/>
          </p:nvPr>
        </p:nvSpPr>
        <p:spPr/>
        <p:txBody>
          <a:bodyPr/>
          <a:lstStyle/>
          <a:p>
            <a:pPr eaLnBrk="1" hangingPunct="1"/>
            <a:r>
              <a:rPr lang="en-US" altLang="en-US"/>
              <a:t>Recommendations* to the ACE Board of Directors, March 1994</a:t>
            </a:r>
          </a:p>
        </p:txBody>
      </p:sp>
      <p:sp>
        <p:nvSpPr>
          <p:cNvPr id="45059" name="Rectangle 5">
            <a:extLst>
              <a:ext uri="{FF2B5EF4-FFF2-40B4-BE49-F238E27FC236}">
                <a16:creationId xmlns:a16="http://schemas.microsoft.com/office/drawing/2014/main" id="{E8EDF155-BB0D-4872-8AF6-DB9ED2C09082}"/>
              </a:ext>
            </a:extLst>
          </p:cNvPr>
          <p:cNvSpPr>
            <a:spLocks noGrp="1" noChangeArrowheads="1"/>
          </p:cNvSpPr>
          <p:nvPr>
            <p:ph type="body" idx="1"/>
          </p:nvPr>
        </p:nvSpPr>
        <p:spPr>
          <a:xfrm>
            <a:off x="566738" y="1752600"/>
            <a:ext cx="8001000" cy="4724400"/>
          </a:xfrm>
        </p:spPr>
        <p:txBody>
          <a:bodyPr/>
          <a:lstStyle/>
          <a:p>
            <a:pPr marL="571500" indent="-571500" eaLnBrk="1" hangingPunct="1">
              <a:buFont typeface="Wingdings" panose="05000000000000000000" pitchFamily="2" charset="2"/>
              <a:buAutoNum type="arabicPeriod"/>
            </a:pPr>
            <a:r>
              <a:rPr lang="en-US" altLang="en-US" sz="2800" dirty="0"/>
              <a:t>The Board of Directors should publish a statement of principles recognizing (a) the importance of minority health and (b) the need  for diversity.  The statement should commit the Board to reporting annually on progress.</a:t>
            </a:r>
          </a:p>
          <a:p>
            <a:pPr marL="571500" indent="-571500" eaLnBrk="1" hangingPunct="1">
              <a:buFont typeface="Wingdings" panose="05000000000000000000" pitchFamily="2" charset="2"/>
              <a:buNone/>
            </a:pPr>
            <a:endParaRPr lang="en-US" altLang="en-US" sz="1600" dirty="0"/>
          </a:p>
          <a:p>
            <a:pPr marL="571500" indent="-571500" eaLnBrk="1" hangingPunct="1">
              <a:buFont typeface="Wingdings" panose="05000000000000000000" pitchFamily="2" charset="2"/>
              <a:buNone/>
            </a:pPr>
            <a:r>
              <a:rPr lang="en-US" altLang="en-US" sz="1600" dirty="0"/>
              <a:t>	* The recommendations were presented to the Board at their </a:t>
            </a:r>
            <a:br>
              <a:rPr lang="en-US" altLang="en-US" sz="1600" dirty="0"/>
            </a:br>
            <a:r>
              <a:rPr lang="en-US" altLang="en-US" sz="1600" dirty="0"/>
              <a:t>March 6, 1994 meeting and modified to the ones presented here.  </a:t>
            </a:r>
            <a:br>
              <a:rPr lang="en-US" altLang="en-US" sz="1600" dirty="0"/>
            </a:br>
            <a:r>
              <a:rPr lang="en-US" altLang="en-US" sz="1600" dirty="0"/>
              <a:t>The text has been abbreviated for the slides.  See the speaker notes for the full text.</a:t>
            </a:r>
          </a:p>
        </p:txBody>
      </p:sp>
      <p:sp>
        <p:nvSpPr>
          <p:cNvPr id="2" name="Slide Number Placeholder 1">
            <a:extLst>
              <a:ext uri="{FF2B5EF4-FFF2-40B4-BE49-F238E27FC236}">
                <a16:creationId xmlns:a16="http://schemas.microsoft.com/office/drawing/2014/main" id="{C5EB6265-BF38-4AE9-A72A-245CA4427E3E}"/>
              </a:ext>
            </a:extLst>
          </p:cNvPr>
          <p:cNvSpPr>
            <a:spLocks noGrp="1"/>
          </p:cNvSpPr>
          <p:nvPr>
            <p:ph type="sldNum" sz="quarter" idx="12"/>
          </p:nvPr>
        </p:nvSpPr>
        <p:spPr/>
        <p:txBody>
          <a:bodyPr/>
          <a:lstStyle/>
          <a:p>
            <a:pPr>
              <a:defRPr/>
            </a:pPr>
            <a:fld id="{A92E4B53-3F1F-44C3-9F96-3ACD6CB8E378}" type="slidenum">
              <a:rPr lang="en-US" altLang="en-US" smtClean="0"/>
              <a:pPr>
                <a:defRPr/>
              </a:pPr>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872FC70-EF89-450A-AC99-868576933095}"/>
              </a:ext>
            </a:extLst>
          </p:cNvPr>
          <p:cNvSpPr>
            <a:spLocks noGrp="1" noChangeArrowheads="1"/>
          </p:cNvSpPr>
          <p:nvPr>
            <p:ph type="title"/>
          </p:nvPr>
        </p:nvSpPr>
        <p:spPr/>
        <p:txBody>
          <a:bodyPr/>
          <a:lstStyle/>
          <a:p>
            <a:pPr eaLnBrk="1" hangingPunct="1"/>
            <a:r>
              <a:rPr lang="en-US" altLang="en-US"/>
              <a:t>Recommendations to the ACE Board of Directors, March 1994</a:t>
            </a:r>
          </a:p>
        </p:txBody>
      </p:sp>
      <p:sp>
        <p:nvSpPr>
          <p:cNvPr id="47107" name="Rectangle 3">
            <a:extLst>
              <a:ext uri="{FF2B5EF4-FFF2-40B4-BE49-F238E27FC236}">
                <a16:creationId xmlns:a16="http://schemas.microsoft.com/office/drawing/2014/main" id="{C8EC7DA3-CC53-4C50-926E-3C3D86A91D5B}"/>
              </a:ext>
            </a:extLst>
          </p:cNvPr>
          <p:cNvSpPr>
            <a:spLocks noGrp="1" noChangeArrowheads="1"/>
          </p:cNvSpPr>
          <p:nvPr>
            <p:ph type="body" idx="1"/>
          </p:nvPr>
        </p:nvSpPr>
        <p:spPr/>
        <p:txBody>
          <a:bodyPr/>
          <a:lstStyle/>
          <a:p>
            <a:pPr marL="571500" indent="-571500" eaLnBrk="1" hangingPunct="1">
              <a:buFont typeface="Wingdings" panose="05000000000000000000" pitchFamily="2" charset="2"/>
              <a:buAutoNum type="arabicPeriod" startAt="2"/>
            </a:pPr>
            <a:r>
              <a:rPr lang="en-US" altLang="en-US" sz="2800" dirty="0"/>
              <a:t>Organizers, speakers, and participants in the Annual Meeting should reflect greater diversity; the program should regularly cover minority health.</a:t>
            </a:r>
          </a:p>
        </p:txBody>
      </p:sp>
      <p:sp>
        <p:nvSpPr>
          <p:cNvPr id="2" name="Slide Number Placeholder 1">
            <a:extLst>
              <a:ext uri="{FF2B5EF4-FFF2-40B4-BE49-F238E27FC236}">
                <a16:creationId xmlns:a16="http://schemas.microsoft.com/office/drawing/2014/main" id="{78CD2F32-2DB4-4854-837A-55E5EF9D3EE0}"/>
              </a:ext>
            </a:extLst>
          </p:cNvPr>
          <p:cNvSpPr>
            <a:spLocks noGrp="1"/>
          </p:cNvSpPr>
          <p:nvPr>
            <p:ph type="sldNum" sz="quarter" idx="12"/>
          </p:nvPr>
        </p:nvSpPr>
        <p:spPr/>
        <p:txBody>
          <a:bodyPr/>
          <a:lstStyle/>
          <a:p>
            <a:pPr>
              <a:defRPr/>
            </a:pPr>
            <a:fld id="{A92E4B53-3F1F-44C3-9F96-3ACD6CB8E378}" type="slidenum">
              <a:rPr lang="en-US" altLang="en-US" smtClean="0"/>
              <a:pPr>
                <a:defRPr/>
              </a:pPr>
              <a:t>24</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8D6B732-AD1D-484A-91C1-9A415A03786D}"/>
              </a:ext>
            </a:extLst>
          </p:cNvPr>
          <p:cNvSpPr>
            <a:spLocks noGrp="1" noChangeArrowheads="1"/>
          </p:cNvSpPr>
          <p:nvPr>
            <p:ph type="title"/>
          </p:nvPr>
        </p:nvSpPr>
        <p:spPr/>
        <p:txBody>
          <a:bodyPr/>
          <a:lstStyle/>
          <a:p>
            <a:pPr eaLnBrk="1" hangingPunct="1"/>
            <a:r>
              <a:rPr lang="en-US" altLang="en-US"/>
              <a:t>Recommendations to the ACE Board of Directors, March 1994</a:t>
            </a:r>
          </a:p>
        </p:txBody>
      </p:sp>
      <p:sp>
        <p:nvSpPr>
          <p:cNvPr id="49155" name="Rectangle 3">
            <a:extLst>
              <a:ext uri="{FF2B5EF4-FFF2-40B4-BE49-F238E27FC236}">
                <a16:creationId xmlns:a16="http://schemas.microsoft.com/office/drawing/2014/main" id="{5C0D1768-3AF6-4916-A0D1-248E36FA9338}"/>
              </a:ext>
            </a:extLst>
          </p:cNvPr>
          <p:cNvSpPr>
            <a:spLocks noGrp="1" noChangeArrowheads="1"/>
          </p:cNvSpPr>
          <p:nvPr>
            <p:ph type="body" idx="1"/>
          </p:nvPr>
        </p:nvSpPr>
        <p:spPr/>
        <p:txBody>
          <a:bodyPr/>
          <a:lstStyle/>
          <a:p>
            <a:pPr marL="571500" indent="-571500" eaLnBrk="1" hangingPunct="1">
              <a:buFont typeface="Wingdings" panose="05000000000000000000" pitchFamily="2" charset="2"/>
              <a:buAutoNum type="arabicPeriod" startAt="3"/>
            </a:pPr>
            <a:r>
              <a:rPr lang="en-US" altLang="en-US" sz="2800" dirty="0"/>
              <a:t>The application fee should be discontinued for all applicants as it appears to be a disincentive for applying, particularly for persons who are ambivalent about joining or uncertain about their prospects for acceptance.</a:t>
            </a:r>
          </a:p>
        </p:txBody>
      </p:sp>
      <p:sp>
        <p:nvSpPr>
          <p:cNvPr id="2" name="Slide Number Placeholder 1">
            <a:extLst>
              <a:ext uri="{FF2B5EF4-FFF2-40B4-BE49-F238E27FC236}">
                <a16:creationId xmlns:a16="http://schemas.microsoft.com/office/drawing/2014/main" id="{954DDEA3-3286-454D-BFE8-309DF37A4F98}"/>
              </a:ext>
            </a:extLst>
          </p:cNvPr>
          <p:cNvSpPr>
            <a:spLocks noGrp="1"/>
          </p:cNvSpPr>
          <p:nvPr>
            <p:ph type="sldNum" sz="quarter" idx="12"/>
          </p:nvPr>
        </p:nvSpPr>
        <p:spPr/>
        <p:txBody>
          <a:bodyPr/>
          <a:lstStyle/>
          <a:p>
            <a:pPr>
              <a:defRPr/>
            </a:pPr>
            <a:fld id="{A92E4B53-3F1F-44C3-9F96-3ACD6CB8E378}" type="slidenum">
              <a:rPr lang="en-US" altLang="en-US" smtClean="0"/>
              <a:pPr>
                <a:defRPr/>
              </a:pPr>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2E4FA67-0514-455D-BA3B-6181CB3A7AF5}"/>
              </a:ext>
            </a:extLst>
          </p:cNvPr>
          <p:cNvSpPr>
            <a:spLocks noGrp="1" noChangeArrowheads="1"/>
          </p:cNvSpPr>
          <p:nvPr>
            <p:ph type="title"/>
          </p:nvPr>
        </p:nvSpPr>
        <p:spPr/>
        <p:txBody>
          <a:bodyPr/>
          <a:lstStyle/>
          <a:p>
            <a:pPr eaLnBrk="1" hangingPunct="1"/>
            <a:r>
              <a:rPr lang="en-US" altLang="en-US"/>
              <a:t>Recommendations to the ACE Board of Directors, March 1994</a:t>
            </a:r>
          </a:p>
        </p:txBody>
      </p:sp>
      <p:sp>
        <p:nvSpPr>
          <p:cNvPr id="51203" name="Rectangle 3">
            <a:extLst>
              <a:ext uri="{FF2B5EF4-FFF2-40B4-BE49-F238E27FC236}">
                <a16:creationId xmlns:a16="http://schemas.microsoft.com/office/drawing/2014/main" id="{B3E95526-0DF0-412C-B47F-EA21545667A9}"/>
              </a:ext>
            </a:extLst>
          </p:cNvPr>
          <p:cNvSpPr>
            <a:spLocks noGrp="1" noChangeArrowheads="1"/>
          </p:cNvSpPr>
          <p:nvPr>
            <p:ph type="body" idx="1"/>
          </p:nvPr>
        </p:nvSpPr>
        <p:spPr>
          <a:xfrm>
            <a:off x="576263" y="1752600"/>
            <a:ext cx="8186737" cy="4267200"/>
          </a:xfrm>
        </p:spPr>
        <p:txBody>
          <a:bodyPr/>
          <a:lstStyle/>
          <a:p>
            <a:pPr marL="571500" indent="-571500" eaLnBrk="1" hangingPunct="1">
              <a:buFont typeface="Wingdings" panose="05000000000000000000" pitchFamily="2" charset="2"/>
              <a:buAutoNum type="arabicPeriod" startAt="4"/>
            </a:pPr>
            <a:r>
              <a:rPr lang="en-US" altLang="en-US" sz="2800" dirty="0"/>
              <a:t>The dearth of minorities at all levels of the College should be rectified.  The College should work actively to sensitize the membership to the issues of racism, sexism, homophobia, xenophobia, and classism.</a:t>
            </a:r>
          </a:p>
        </p:txBody>
      </p:sp>
      <p:sp>
        <p:nvSpPr>
          <p:cNvPr id="2" name="Slide Number Placeholder 1">
            <a:extLst>
              <a:ext uri="{FF2B5EF4-FFF2-40B4-BE49-F238E27FC236}">
                <a16:creationId xmlns:a16="http://schemas.microsoft.com/office/drawing/2014/main" id="{082E1C8B-8A4F-4580-8AEB-8F07C7667BE4}"/>
              </a:ext>
            </a:extLst>
          </p:cNvPr>
          <p:cNvSpPr>
            <a:spLocks noGrp="1"/>
          </p:cNvSpPr>
          <p:nvPr>
            <p:ph type="sldNum" sz="quarter" idx="12"/>
          </p:nvPr>
        </p:nvSpPr>
        <p:spPr/>
        <p:txBody>
          <a:bodyPr/>
          <a:lstStyle/>
          <a:p>
            <a:pPr>
              <a:defRPr/>
            </a:pPr>
            <a:fld id="{A92E4B53-3F1F-44C3-9F96-3ACD6CB8E378}" type="slidenum">
              <a:rPr lang="en-US" altLang="en-US" smtClean="0"/>
              <a:pPr>
                <a:defRPr/>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26AA00B-EF00-4214-97DD-23E736F4CB1D}"/>
              </a:ext>
            </a:extLst>
          </p:cNvPr>
          <p:cNvSpPr>
            <a:spLocks noGrp="1" noChangeArrowheads="1"/>
          </p:cNvSpPr>
          <p:nvPr>
            <p:ph type="title"/>
          </p:nvPr>
        </p:nvSpPr>
        <p:spPr/>
        <p:txBody>
          <a:bodyPr/>
          <a:lstStyle/>
          <a:p>
            <a:pPr eaLnBrk="1" hangingPunct="1"/>
            <a:r>
              <a:rPr lang="en-US" altLang="en-US"/>
              <a:t>Recommendations to the ACE Board of Directors, March 1994</a:t>
            </a:r>
          </a:p>
        </p:txBody>
      </p:sp>
      <p:sp>
        <p:nvSpPr>
          <p:cNvPr id="53251" name="Rectangle 3">
            <a:extLst>
              <a:ext uri="{FF2B5EF4-FFF2-40B4-BE49-F238E27FC236}">
                <a16:creationId xmlns:a16="http://schemas.microsoft.com/office/drawing/2014/main" id="{057EAC68-8C3F-45C9-B899-CD40CEBA21C5}"/>
              </a:ext>
            </a:extLst>
          </p:cNvPr>
          <p:cNvSpPr>
            <a:spLocks noGrp="1" noChangeArrowheads="1"/>
          </p:cNvSpPr>
          <p:nvPr>
            <p:ph type="body" idx="1"/>
          </p:nvPr>
        </p:nvSpPr>
        <p:spPr/>
        <p:txBody>
          <a:bodyPr/>
          <a:lstStyle/>
          <a:p>
            <a:pPr marL="571500" indent="-571500" eaLnBrk="1" hangingPunct="1">
              <a:buFont typeface="Wingdings" panose="05000000000000000000" pitchFamily="2" charset="2"/>
              <a:buAutoNum type="arabicPeriod" startAt="5"/>
            </a:pPr>
            <a:r>
              <a:rPr lang="en-US" altLang="en-US" sz="2800" dirty="0"/>
              <a:t>The Committee on Minority Affairs should become a standing committee of the College, to contribute to the realization of the statement of principles and the Committee’s original charge.</a:t>
            </a:r>
          </a:p>
        </p:txBody>
      </p:sp>
      <p:sp>
        <p:nvSpPr>
          <p:cNvPr id="2" name="Slide Number Placeholder 1">
            <a:extLst>
              <a:ext uri="{FF2B5EF4-FFF2-40B4-BE49-F238E27FC236}">
                <a16:creationId xmlns:a16="http://schemas.microsoft.com/office/drawing/2014/main" id="{FCB89D22-5EC0-461B-9459-2710BDD70A7A}"/>
              </a:ext>
            </a:extLst>
          </p:cNvPr>
          <p:cNvSpPr>
            <a:spLocks noGrp="1"/>
          </p:cNvSpPr>
          <p:nvPr>
            <p:ph type="sldNum" sz="quarter" idx="12"/>
          </p:nvPr>
        </p:nvSpPr>
        <p:spPr/>
        <p:txBody>
          <a:bodyPr/>
          <a:lstStyle/>
          <a:p>
            <a:pPr>
              <a:defRPr/>
            </a:pPr>
            <a:fld id="{A92E4B53-3F1F-44C3-9F96-3ACD6CB8E378}" type="slidenum">
              <a:rPr lang="en-US" altLang="en-US" smtClean="0"/>
              <a:pPr>
                <a:defRPr/>
              </a:pPr>
              <a:t>27</a:t>
            </a:fld>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9A4D6F63-565C-47CC-8D85-D59E6DD2B4CF}"/>
              </a:ext>
            </a:extLst>
          </p:cNvPr>
          <p:cNvSpPr>
            <a:spLocks noGrp="1" noChangeArrowheads="1"/>
          </p:cNvSpPr>
          <p:nvPr>
            <p:ph type="title"/>
          </p:nvPr>
        </p:nvSpPr>
        <p:spPr/>
        <p:txBody>
          <a:bodyPr/>
          <a:lstStyle/>
          <a:p>
            <a:pPr eaLnBrk="1" hangingPunct="1"/>
            <a:r>
              <a:rPr lang="en-US" altLang="en-US"/>
              <a:t>Recommendations to the ACE Board of Directors, March 1994</a:t>
            </a:r>
          </a:p>
        </p:txBody>
      </p:sp>
      <p:sp>
        <p:nvSpPr>
          <p:cNvPr id="55299" name="Rectangle 3">
            <a:extLst>
              <a:ext uri="{FF2B5EF4-FFF2-40B4-BE49-F238E27FC236}">
                <a16:creationId xmlns:a16="http://schemas.microsoft.com/office/drawing/2014/main" id="{CF26E7F7-198F-417C-BA18-B848E5C9EC3F}"/>
              </a:ext>
            </a:extLst>
          </p:cNvPr>
          <p:cNvSpPr>
            <a:spLocks noGrp="1" noChangeArrowheads="1"/>
          </p:cNvSpPr>
          <p:nvPr>
            <p:ph type="body" idx="1"/>
          </p:nvPr>
        </p:nvSpPr>
        <p:spPr/>
        <p:txBody>
          <a:bodyPr/>
          <a:lstStyle/>
          <a:p>
            <a:pPr marL="571500" indent="-571500" eaLnBrk="1" hangingPunct="1">
              <a:buFont typeface="Wingdings" panose="05000000000000000000" pitchFamily="2" charset="2"/>
              <a:buAutoNum type="arabicPeriod" startAt="6"/>
            </a:pPr>
            <a:r>
              <a:rPr lang="en-US" altLang="en-US" sz="2800" dirty="0"/>
              <a:t>The Committee on Minority Affairs should establish and maintain liaisons with SER, the epidemiology sections of APHA and ASA, the AHA Council on Epidemiology and Prevention, other committees of the College, and other agencies.</a:t>
            </a:r>
          </a:p>
        </p:txBody>
      </p:sp>
      <p:sp>
        <p:nvSpPr>
          <p:cNvPr id="2" name="Slide Number Placeholder 1">
            <a:extLst>
              <a:ext uri="{FF2B5EF4-FFF2-40B4-BE49-F238E27FC236}">
                <a16:creationId xmlns:a16="http://schemas.microsoft.com/office/drawing/2014/main" id="{20D8A91E-FFD4-4DFF-8DDA-2B76F880745F}"/>
              </a:ext>
            </a:extLst>
          </p:cNvPr>
          <p:cNvSpPr>
            <a:spLocks noGrp="1"/>
          </p:cNvSpPr>
          <p:nvPr>
            <p:ph type="sldNum" sz="quarter" idx="12"/>
          </p:nvPr>
        </p:nvSpPr>
        <p:spPr/>
        <p:txBody>
          <a:bodyPr/>
          <a:lstStyle/>
          <a:p>
            <a:pPr>
              <a:defRPr/>
            </a:pPr>
            <a:fld id="{A92E4B53-3F1F-44C3-9F96-3ACD6CB8E378}" type="slidenum">
              <a:rPr lang="en-US" altLang="en-US" smtClean="0"/>
              <a:pPr>
                <a:defRPr/>
              </a:pPr>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407C07A-16D0-43A0-96B9-7413BF62C860}"/>
              </a:ext>
            </a:extLst>
          </p:cNvPr>
          <p:cNvSpPr>
            <a:spLocks noGrp="1" noChangeArrowheads="1"/>
          </p:cNvSpPr>
          <p:nvPr>
            <p:ph type="title"/>
          </p:nvPr>
        </p:nvSpPr>
        <p:spPr/>
        <p:txBody>
          <a:bodyPr/>
          <a:lstStyle/>
          <a:p>
            <a:pPr eaLnBrk="1" hangingPunct="1"/>
            <a:r>
              <a:rPr lang="en-US" altLang="en-US"/>
              <a:t>Draft Statement of Principles, proposed to Board, Sept 1994</a:t>
            </a:r>
          </a:p>
        </p:txBody>
      </p:sp>
      <p:sp>
        <p:nvSpPr>
          <p:cNvPr id="57347" name="Rectangle 3">
            <a:extLst>
              <a:ext uri="{FF2B5EF4-FFF2-40B4-BE49-F238E27FC236}">
                <a16:creationId xmlns:a16="http://schemas.microsoft.com/office/drawing/2014/main" id="{1F69BE27-53B3-49B0-9DDB-FF4319BFB507}"/>
              </a:ext>
            </a:extLst>
          </p:cNvPr>
          <p:cNvSpPr>
            <a:spLocks noGrp="1" noChangeArrowheads="1"/>
          </p:cNvSpPr>
          <p:nvPr>
            <p:ph type="body" idx="1"/>
          </p:nvPr>
        </p:nvSpPr>
        <p:spPr/>
        <p:txBody>
          <a:bodyPr/>
          <a:lstStyle/>
          <a:p>
            <a:pPr eaLnBrk="1" hangingPunct="1"/>
            <a:r>
              <a:rPr lang="en-US" altLang="en-US" sz="2800" dirty="0"/>
              <a:t>Board accepts the recommendations.</a:t>
            </a:r>
          </a:p>
          <a:p>
            <a:pPr eaLnBrk="1" hangingPunct="1">
              <a:spcBef>
                <a:spcPts val="2000"/>
              </a:spcBef>
            </a:pPr>
            <a:r>
              <a:rPr lang="en-US" altLang="en-US" sz="2800" dirty="0"/>
              <a:t>President G. Marie Swanson invites the Committee on Minority Affairs to draft the Statement of Principles.</a:t>
            </a:r>
          </a:p>
        </p:txBody>
      </p:sp>
      <p:sp>
        <p:nvSpPr>
          <p:cNvPr id="2" name="Slide Number Placeholder 1">
            <a:extLst>
              <a:ext uri="{FF2B5EF4-FFF2-40B4-BE49-F238E27FC236}">
                <a16:creationId xmlns:a16="http://schemas.microsoft.com/office/drawing/2014/main" id="{FCAA6649-99C4-4D75-B07C-4850115C6536}"/>
              </a:ext>
            </a:extLst>
          </p:cNvPr>
          <p:cNvSpPr>
            <a:spLocks noGrp="1"/>
          </p:cNvSpPr>
          <p:nvPr>
            <p:ph type="sldNum" sz="quarter" idx="12"/>
          </p:nvPr>
        </p:nvSpPr>
        <p:spPr/>
        <p:txBody>
          <a:bodyPr/>
          <a:lstStyle/>
          <a:p>
            <a:pPr>
              <a:defRPr/>
            </a:pPr>
            <a:fld id="{A92E4B53-3F1F-44C3-9F96-3ACD6CB8E378}" type="slidenum">
              <a:rPr lang="en-US" altLang="en-US" smtClean="0"/>
              <a:pPr>
                <a:defRPr/>
              </a:pPr>
              <a:t>29</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5105E-EAFF-4CDE-80DE-713D1DA0E664}"/>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00E2F1B2-AA30-48BC-A513-E6ADC905BBFF}"/>
              </a:ext>
            </a:extLst>
          </p:cNvPr>
          <p:cNvPicPr>
            <a:picLocks noGrp="1" noChangeAspect="1"/>
          </p:cNvPicPr>
          <p:nvPr>
            <p:ph idx="1"/>
          </p:nvPr>
        </p:nvPicPr>
        <p:blipFill>
          <a:blip r:embed="rId3"/>
          <a:stretch>
            <a:fillRect/>
          </a:stretch>
        </p:blipFill>
        <p:spPr>
          <a:xfrm>
            <a:off x="1073206" y="533400"/>
            <a:ext cx="6997588" cy="4525963"/>
          </a:xfrm>
          <a:prstGeom prst="rect">
            <a:avLst/>
          </a:prstGeom>
        </p:spPr>
      </p:pic>
      <p:sp>
        <p:nvSpPr>
          <p:cNvPr id="5" name="TextBox 4">
            <a:extLst>
              <a:ext uri="{FF2B5EF4-FFF2-40B4-BE49-F238E27FC236}">
                <a16:creationId xmlns:a16="http://schemas.microsoft.com/office/drawing/2014/main" id="{19F38911-A73E-4FE5-8668-CE9DE6BA6C19}"/>
              </a:ext>
            </a:extLst>
          </p:cNvPr>
          <p:cNvSpPr txBox="1"/>
          <p:nvPr/>
        </p:nvSpPr>
        <p:spPr>
          <a:xfrm>
            <a:off x="990600" y="5712023"/>
            <a:ext cx="7315200" cy="307777"/>
          </a:xfrm>
          <a:prstGeom prst="rect">
            <a:avLst/>
          </a:prstGeom>
          <a:noFill/>
        </p:spPr>
        <p:txBody>
          <a:bodyPr wrap="square" rtlCol="0">
            <a:spAutoFit/>
          </a:bodyPr>
          <a:lstStyle/>
          <a:p>
            <a:r>
              <a:rPr lang="en-US" sz="1400" dirty="0"/>
              <a:t>https://ww2.amstat.org/about/statisticiansinhistory/bios/reynoldsgladys.pdf</a:t>
            </a:r>
          </a:p>
        </p:txBody>
      </p:sp>
      <p:sp>
        <p:nvSpPr>
          <p:cNvPr id="3" name="Slide Number Placeholder 2">
            <a:extLst>
              <a:ext uri="{FF2B5EF4-FFF2-40B4-BE49-F238E27FC236}">
                <a16:creationId xmlns:a16="http://schemas.microsoft.com/office/drawing/2014/main" id="{F7D83DAE-46DB-4985-B45A-CD695993A60A}"/>
              </a:ext>
            </a:extLst>
          </p:cNvPr>
          <p:cNvSpPr>
            <a:spLocks noGrp="1"/>
          </p:cNvSpPr>
          <p:nvPr>
            <p:ph type="sldNum" sz="quarter" idx="12"/>
          </p:nvPr>
        </p:nvSpPr>
        <p:spPr/>
        <p:txBody>
          <a:bodyPr/>
          <a:lstStyle/>
          <a:p>
            <a:pPr>
              <a:defRPr/>
            </a:pPr>
            <a:fld id="{DAFBF4F7-EDCD-474C-9B5B-75BE0AAE4A3F}" type="slidenum">
              <a:rPr lang="en-US" smtClean="0"/>
              <a:pPr>
                <a:defRPr/>
              </a:pPr>
              <a:t>3</a:t>
            </a:fld>
            <a:endParaRPr lang="en-US"/>
          </a:p>
        </p:txBody>
      </p:sp>
    </p:spTree>
    <p:extLst>
      <p:ext uri="{BB962C8B-B14F-4D97-AF65-F5344CB8AC3E}">
        <p14:creationId xmlns:p14="http://schemas.microsoft.com/office/powerpoint/2010/main" val="2706770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407C07A-16D0-43A0-96B9-7413BF62C860}"/>
              </a:ext>
            </a:extLst>
          </p:cNvPr>
          <p:cNvSpPr>
            <a:spLocks noGrp="1" noChangeArrowheads="1"/>
          </p:cNvSpPr>
          <p:nvPr>
            <p:ph type="title"/>
          </p:nvPr>
        </p:nvSpPr>
        <p:spPr/>
        <p:txBody>
          <a:bodyPr/>
          <a:lstStyle/>
          <a:p>
            <a:pPr eaLnBrk="1" hangingPunct="1"/>
            <a:r>
              <a:rPr lang="en-US" altLang="en-US" dirty="0"/>
              <a:t>Draft Statement of Principles, Sept 1994 – Synopsis - 1</a:t>
            </a:r>
          </a:p>
        </p:txBody>
      </p:sp>
      <p:sp>
        <p:nvSpPr>
          <p:cNvPr id="57347" name="Rectangle 3">
            <a:extLst>
              <a:ext uri="{FF2B5EF4-FFF2-40B4-BE49-F238E27FC236}">
                <a16:creationId xmlns:a16="http://schemas.microsoft.com/office/drawing/2014/main" id="{1F69BE27-53B3-49B0-9DDB-FF4319BFB507}"/>
              </a:ext>
            </a:extLst>
          </p:cNvPr>
          <p:cNvSpPr>
            <a:spLocks noGrp="1" noChangeArrowheads="1"/>
          </p:cNvSpPr>
          <p:nvPr>
            <p:ph type="body" idx="1"/>
          </p:nvPr>
        </p:nvSpPr>
        <p:spPr>
          <a:xfrm>
            <a:off x="304800" y="1752600"/>
            <a:ext cx="8196262" cy="4267200"/>
          </a:xfrm>
        </p:spPr>
        <p:txBody>
          <a:bodyPr/>
          <a:lstStyle/>
          <a:p>
            <a:pPr eaLnBrk="1" hangingPunct="1"/>
            <a:r>
              <a:rPr lang="en-US" altLang="en-US" sz="2800" dirty="0"/>
              <a:t>Health and life for any group increasingly depend upon health and wellbeing of all.</a:t>
            </a:r>
          </a:p>
          <a:p>
            <a:pPr eaLnBrk="1" hangingPunct="1"/>
            <a:r>
              <a:rPr lang="en-US" altLang="en-US" sz="2800" dirty="0"/>
              <a:t>Epidemiology remains largely the province of men of European descent and has a long distance to travel toward diversity, with important obstacles and barriers.</a:t>
            </a:r>
          </a:p>
          <a:p>
            <a:pPr eaLnBrk="1" hangingPunct="1"/>
            <a:r>
              <a:rPr lang="en-US" altLang="en-US" sz="2800" dirty="0"/>
              <a:t>Forces that maintain dominance are numerous, deeply embedded, and unseen by many, including psychological racism.</a:t>
            </a:r>
          </a:p>
        </p:txBody>
      </p:sp>
      <p:sp>
        <p:nvSpPr>
          <p:cNvPr id="2" name="Slide Number Placeholder 1">
            <a:extLst>
              <a:ext uri="{FF2B5EF4-FFF2-40B4-BE49-F238E27FC236}">
                <a16:creationId xmlns:a16="http://schemas.microsoft.com/office/drawing/2014/main" id="{FCAA6649-99C4-4D75-B07C-4850115C6536}"/>
              </a:ext>
            </a:extLst>
          </p:cNvPr>
          <p:cNvSpPr>
            <a:spLocks noGrp="1"/>
          </p:cNvSpPr>
          <p:nvPr>
            <p:ph type="sldNum" sz="quarter" idx="12"/>
          </p:nvPr>
        </p:nvSpPr>
        <p:spPr/>
        <p:txBody>
          <a:bodyPr/>
          <a:lstStyle/>
          <a:p>
            <a:pPr>
              <a:defRPr/>
            </a:pPr>
            <a:fld id="{A92E4B53-3F1F-44C3-9F96-3ACD6CB8E378}" type="slidenum">
              <a:rPr lang="en-US" altLang="en-US" smtClean="0"/>
              <a:pPr>
                <a:defRPr/>
              </a:pPr>
              <a:t>30</a:t>
            </a:fld>
            <a:endParaRPr lang="en-US" altLang="en-US"/>
          </a:p>
        </p:txBody>
      </p:sp>
    </p:spTree>
    <p:extLst>
      <p:ext uri="{BB962C8B-B14F-4D97-AF65-F5344CB8AC3E}">
        <p14:creationId xmlns:p14="http://schemas.microsoft.com/office/powerpoint/2010/main" val="1240829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1C00E318-1CBA-41C7-A560-5576174F7BC1}"/>
              </a:ext>
            </a:extLst>
          </p:cNvPr>
          <p:cNvSpPr>
            <a:spLocks noGrp="1" noChangeArrowheads="1"/>
          </p:cNvSpPr>
          <p:nvPr>
            <p:ph type="title"/>
          </p:nvPr>
        </p:nvSpPr>
        <p:spPr/>
        <p:txBody>
          <a:bodyPr/>
          <a:lstStyle/>
          <a:p>
            <a:pPr eaLnBrk="1" hangingPunct="1"/>
            <a:r>
              <a:rPr lang="en-US" altLang="en-US" dirty="0"/>
              <a:t>Draft Statement of Principles, Sept 1994 – Synopsis - 2</a:t>
            </a:r>
          </a:p>
        </p:txBody>
      </p:sp>
      <p:sp>
        <p:nvSpPr>
          <p:cNvPr id="59395" name="Rectangle 3">
            <a:extLst>
              <a:ext uri="{FF2B5EF4-FFF2-40B4-BE49-F238E27FC236}">
                <a16:creationId xmlns:a16="http://schemas.microsoft.com/office/drawing/2014/main" id="{B9A6CCE3-4556-4752-B0B6-10812576B7D6}"/>
              </a:ext>
            </a:extLst>
          </p:cNvPr>
          <p:cNvSpPr>
            <a:spLocks noGrp="1" noChangeArrowheads="1"/>
          </p:cNvSpPr>
          <p:nvPr>
            <p:ph type="body" idx="1"/>
          </p:nvPr>
        </p:nvSpPr>
        <p:spPr/>
        <p:txBody>
          <a:bodyPr/>
          <a:lstStyle/>
          <a:p>
            <a:pPr eaLnBrk="1" hangingPunct="1"/>
            <a:r>
              <a:rPr lang="en-US" altLang="en-US" sz="2800" dirty="0"/>
              <a:t>. . . Competitive meritocracy presupposes adequate access to the means to compete, reinforces past advantages, and tends to preserve historic inequity.</a:t>
            </a:r>
          </a:p>
          <a:p>
            <a:pPr eaLnBrk="1" hangingPunct="1"/>
            <a:r>
              <a:rPr lang="en-US" altLang="en-US" sz="2800" dirty="0"/>
              <a:t>. . . In view of pervasive, longstanding, disadvantage, “equal opportunity / affirmative action” could not possibly be expected to achieve full diversity.</a:t>
            </a:r>
          </a:p>
        </p:txBody>
      </p:sp>
      <p:sp>
        <p:nvSpPr>
          <p:cNvPr id="2" name="Slide Number Placeholder 1">
            <a:extLst>
              <a:ext uri="{FF2B5EF4-FFF2-40B4-BE49-F238E27FC236}">
                <a16:creationId xmlns:a16="http://schemas.microsoft.com/office/drawing/2014/main" id="{C71C8C33-8EAD-4F82-9083-8B9CB17B97C9}"/>
              </a:ext>
            </a:extLst>
          </p:cNvPr>
          <p:cNvSpPr>
            <a:spLocks noGrp="1"/>
          </p:cNvSpPr>
          <p:nvPr>
            <p:ph type="sldNum" sz="quarter" idx="12"/>
          </p:nvPr>
        </p:nvSpPr>
        <p:spPr/>
        <p:txBody>
          <a:bodyPr/>
          <a:lstStyle/>
          <a:p>
            <a:pPr>
              <a:defRPr/>
            </a:pPr>
            <a:fld id="{A92E4B53-3F1F-44C3-9F96-3ACD6CB8E378}" type="slidenum">
              <a:rPr lang="en-US" altLang="en-US" smtClean="0"/>
              <a:pPr>
                <a:defRPr/>
              </a:pPr>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6397E24D-4990-453A-8037-A4E6795BB770}"/>
              </a:ext>
            </a:extLst>
          </p:cNvPr>
          <p:cNvSpPr>
            <a:spLocks noGrp="1" noChangeArrowheads="1"/>
          </p:cNvSpPr>
          <p:nvPr>
            <p:ph type="title"/>
          </p:nvPr>
        </p:nvSpPr>
        <p:spPr/>
        <p:txBody>
          <a:bodyPr/>
          <a:lstStyle/>
          <a:p>
            <a:pPr eaLnBrk="1" hangingPunct="1"/>
            <a:r>
              <a:rPr lang="en-US" altLang="en-US" dirty="0"/>
              <a:t>Draft Statement of Principles, Declarations - 1</a:t>
            </a:r>
          </a:p>
        </p:txBody>
      </p:sp>
      <p:sp>
        <p:nvSpPr>
          <p:cNvPr id="61443" name="Rectangle 3">
            <a:extLst>
              <a:ext uri="{FF2B5EF4-FFF2-40B4-BE49-F238E27FC236}">
                <a16:creationId xmlns:a16="http://schemas.microsoft.com/office/drawing/2014/main" id="{C3603D73-5018-4391-AA38-FCA4CEB28809}"/>
              </a:ext>
            </a:extLst>
          </p:cNvPr>
          <p:cNvSpPr>
            <a:spLocks noGrp="1" noChangeArrowheads="1"/>
          </p:cNvSpPr>
          <p:nvPr>
            <p:ph type="body" idx="1"/>
          </p:nvPr>
        </p:nvSpPr>
        <p:spPr/>
        <p:txBody>
          <a:bodyPr/>
          <a:lstStyle/>
          <a:p>
            <a:pPr marL="404813" indent="-404813" eaLnBrk="1" hangingPunct="1">
              <a:buFont typeface="Wingdings" panose="05000000000000000000" pitchFamily="2" charset="2"/>
              <a:buNone/>
            </a:pPr>
            <a:r>
              <a:rPr lang="en-US" altLang="en-US" sz="2800" dirty="0"/>
              <a:t>The American College of Epidemiology declares that:</a:t>
            </a:r>
          </a:p>
          <a:p>
            <a:pPr marL="404813" indent="-404813" eaLnBrk="1" hangingPunct="1">
              <a:spcBef>
                <a:spcPts val="1600"/>
              </a:spcBef>
              <a:buFont typeface="Wingdings" panose="05000000000000000000" pitchFamily="2" charset="2"/>
              <a:buAutoNum type="arabicPeriod"/>
            </a:pPr>
            <a:r>
              <a:rPr lang="en-US" altLang="en-US" sz="2800" dirty="0"/>
              <a:t>The health of all, especially the disadvantaged, is of critical importance for public health.</a:t>
            </a:r>
          </a:p>
          <a:p>
            <a:pPr marL="404813" indent="-404813" eaLnBrk="1" hangingPunct="1">
              <a:spcBef>
                <a:spcPts val="1600"/>
              </a:spcBef>
              <a:buFont typeface="Wingdings" panose="05000000000000000000" pitchFamily="2" charset="2"/>
              <a:buAutoNum type="arabicPeriod"/>
            </a:pPr>
            <a:r>
              <a:rPr lang="en-US" altLang="en-US" sz="2800" dirty="0"/>
              <a:t>The epidemiology profession must achieve true diversity at all levels in order to contribute effectively.</a:t>
            </a:r>
          </a:p>
          <a:p>
            <a:pPr marL="0" indent="0" eaLnBrk="1" hangingPunct="1">
              <a:buNone/>
            </a:pPr>
            <a:endParaRPr lang="en-US" altLang="en-US" sz="2800" dirty="0"/>
          </a:p>
        </p:txBody>
      </p:sp>
      <p:sp>
        <p:nvSpPr>
          <p:cNvPr id="2" name="Slide Number Placeholder 1">
            <a:extLst>
              <a:ext uri="{FF2B5EF4-FFF2-40B4-BE49-F238E27FC236}">
                <a16:creationId xmlns:a16="http://schemas.microsoft.com/office/drawing/2014/main" id="{F56C8F3C-64B8-41F7-9139-522C2AF363ED}"/>
              </a:ext>
            </a:extLst>
          </p:cNvPr>
          <p:cNvSpPr>
            <a:spLocks noGrp="1"/>
          </p:cNvSpPr>
          <p:nvPr>
            <p:ph type="sldNum" sz="quarter" idx="12"/>
          </p:nvPr>
        </p:nvSpPr>
        <p:spPr/>
        <p:txBody>
          <a:bodyPr/>
          <a:lstStyle/>
          <a:p>
            <a:pPr>
              <a:defRPr/>
            </a:pPr>
            <a:fld id="{A92E4B53-3F1F-44C3-9F96-3ACD6CB8E378}" type="slidenum">
              <a:rPr lang="en-US" altLang="en-US" smtClean="0"/>
              <a:pPr>
                <a:defRPr/>
              </a:pPr>
              <a:t>32</a:t>
            </a:fld>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3AF2DECD-F9E3-4E36-9A02-463B2EE0681C}"/>
              </a:ext>
            </a:extLst>
          </p:cNvPr>
          <p:cNvSpPr>
            <a:spLocks noGrp="1" noChangeArrowheads="1"/>
          </p:cNvSpPr>
          <p:nvPr>
            <p:ph type="title"/>
          </p:nvPr>
        </p:nvSpPr>
        <p:spPr/>
        <p:txBody>
          <a:bodyPr/>
          <a:lstStyle/>
          <a:p>
            <a:pPr eaLnBrk="1" hangingPunct="1"/>
            <a:r>
              <a:rPr lang="en-US" altLang="en-US" dirty="0"/>
              <a:t>Draft Statement of Principles, Declarations - 2</a:t>
            </a:r>
          </a:p>
        </p:txBody>
      </p:sp>
      <p:sp>
        <p:nvSpPr>
          <p:cNvPr id="63491" name="Rectangle 3">
            <a:extLst>
              <a:ext uri="{FF2B5EF4-FFF2-40B4-BE49-F238E27FC236}">
                <a16:creationId xmlns:a16="http://schemas.microsoft.com/office/drawing/2014/main" id="{0F4845AE-E7A9-4DDC-A09C-BE3B99D3A2A4}"/>
              </a:ext>
            </a:extLst>
          </p:cNvPr>
          <p:cNvSpPr>
            <a:spLocks noGrp="1" noChangeArrowheads="1"/>
          </p:cNvSpPr>
          <p:nvPr>
            <p:ph type="body" idx="1"/>
          </p:nvPr>
        </p:nvSpPr>
        <p:spPr/>
        <p:txBody>
          <a:bodyPr/>
          <a:lstStyle/>
          <a:p>
            <a:pPr marL="571500" indent="-571500" eaLnBrk="1" hangingPunct="1">
              <a:buFont typeface="Wingdings" panose="05000000000000000000" pitchFamily="2" charset="2"/>
              <a:buAutoNum type="arabicPeriod" startAt="3"/>
            </a:pPr>
            <a:r>
              <a:rPr lang="en-US" altLang="en-US" sz="2800" dirty="0"/>
              <a:t>Universities have a special responsibility to recruit students from disadvantaged backgrounds, to diversity their faculties, to teach their students about minority health.</a:t>
            </a:r>
          </a:p>
          <a:p>
            <a:pPr marL="571500" indent="-571500" eaLnBrk="1" hangingPunct="1">
              <a:spcBef>
                <a:spcPts val="1600"/>
              </a:spcBef>
              <a:buFont typeface="Wingdings" panose="05000000000000000000" pitchFamily="2" charset="2"/>
              <a:buAutoNum type="arabicPeriod" startAt="3"/>
            </a:pPr>
            <a:r>
              <a:rPr lang="en-US" altLang="en-US" sz="2800" dirty="0"/>
              <a:t>Funders should support students from disadvantaged backgrounds and also programs for undergraduate and precollege levels.</a:t>
            </a:r>
          </a:p>
          <a:p>
            <a:pPr marL="0" indent="0" eaLnBrk="1" hangingPunct="1">
              <a:buNone/>
            </a:pPr>
            <a:endParaRPr lang="en-US" altLang="en-US" sz="2800" dirty="0"/>
          </a:p>
        </p:txBody>
      </p:sp>
      <p:sp>
        <p:nvSpPr>
          <p:cNvPr id="2" name="Slide Number Placeholder 1">
            <a:extLst>
              <a:ext uri="{FF2B5EF4-FFF2-40B4-BE49-F238E27FC236}">
                <a16:creationId xmlns:a16="http://schemas.microsoft.com/office/drawing/2014/main" id="{A804E837-F201-4C04-8E1E-DF2F32A22625}"/>
              </a:ext>
            </a:extLst>
          </p:cNvPr>
          <p:cNvSpPr>
            <a:spLocks noGrp="1"/>
          </p:cNvSpPr>
          <p:nvPr>
            <p:ph type="sldNum" sz="quarter" idx="12"/>
          </p:nvPr>
        </p:nvSpPr>
        <p:spPr/>
        <p:txBody>
          <a:bodyPr/>
          <a:lstStyle/>
          <a:p>
            <a:pPr>
              <a:defRPr/>
            </a:pPr>
            <a:fld id="{A92E4B53-3F1F-44C3-9F96-3ACD6CB8E378}" type="slidenum">
              <a:rPr lang="en-US" altLang="en-US" smtClean="0"/>
              <a:pPr>
                <a:defRPr/>
              </a:pPr>
              <a:t>33</a:t>
            </a:fld>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A737DD5F-3A8A-4A8E-A6F6-01CCF1425744}"/>
              </a:ext>
            </a:extLst>
          </p:cNvPr>
          <p:cNvSpPr>
            <a:spLocks noGrp="1" noChangeArrowheads="1"/>
          </p:cNvSpPr>
          <p:nvPr>
            <p:ph type="title"/>
          </p:nvPr>
        </p:nvSpPr>
        <p:spPr/>
        <p:txBody>
          <a:bodyPr/>
          <a:lstStyle/>
          <a:p>
            <a:pPr eaLnBrk="1" hangingPunct="1"/>
            <a:r>
              <a:rPr lang="en-US" altLang="en-US" dirty="0"/>
              <a:t>Draft Statement of Principles, Declarations - 3</a:t>
            </a:r>
          </a:p>
        </p:txBody>
      </p:sp>
      <p:sp>
        <p:nvSpPr>
          <p:cNvPr id="65539" name="Rectangle 3">
            <a:extLst>
              <a:ext uri="{FF2B5EF4-FFF2-40B4-BE49-F238E27FC236}">
                <a16:creationId xmlns:a16="http://schemas.microsoft.com/office/drawing/2014/main" id="{109BDAC6-24D0-4143-830A-7E9C347AD7B5}"/>
              </a:ext>
            </a:extLst>
          </p:cNvPr>
          <p:cNvSpPr>
            <a:spLocks noGrp="1" noChangeArrowheads="1"/>
          </p:cNvSpPr>
          <p:nvPr>
            <p:ph type="body" idx="1"/>
          </p:nvPr>
        </p:nvSpPr>
        <p:spPr/>
        <p:txBody>
          <a:bodyPr/>
          <a:lstStyle/>
          <a:p>
            <a:pPr marL="571500" indent="-571500" eaLnBrk="1" hangingPunct="1">
              <a:buFont typeface="Wingdings" panose="05000000000000000000" pitchFamily="2" charset="2"/>
              <a:buAutoNum type="arabicPeriod" startAt="5"/>
            </a:pPr>
            <a:r>
              <a:rPr lang="en-US" altLang="en-US" sz="2800" dirty="0"/>
              <a:t>Organizations should sensitize their constituencies on issues of racism, fairness, diversity; all actions should be evaluated in respect to diversity.</a:t>
            </a:r>
          </a:p>
          <a:p>
            <a:pPr marL="571500" indent="-571500" eaLnBrk="1" hangingPunct="1">
              <a:spcBef>
                <a:spcPts val="1600"/>
              </a:spcBef>
              <a:buFont typeface="Wingdings" panose="05000000000000000000" pitchFamily="2" charset="2"/>
              <a:buAutoNum type="arabicPeriod" startAt="5"/>
            </a:pPr>
            <a:r>
              <a:rPr lang="en-US" altLang="en-US" sz="2800" dirty="0"/>
              <a:t>The College is committed to diversity in its membership, all committees, and the Board.  The President will report annually. The Annual Meeting will incorporate greater diversity.</a:t>
            </a:r>
          </a:p>
        </p:txBody>
      </p:sp>
      <p:sp>
        <p:nvSpPr>
          <p:cNvPr id="2" name="Slide Number Placeholder 1">
            <a:extLst>
              <a:ext uri="{FF2B5EF4-FFF2-40B4-BE49-F238E27FC236}">
                <a16:creationId xmlns:a16="http://schemas.microsoft.com/office/drawing/2014/main" id="{B8863E44-C1F5-42B1-8258-B97CADA76E78}"/>
              </a:ext>
            </a:extLst>
          </p:cNvPr>
          <p:cNvSpPr>
            <a:spLocks noGrp="1"/>
          </p:cNvSpPr>
          <p:nvPr>
            <p:ph type="sldNum" sz="quarter" idx="12"/>
          </p:nvPr>
        </p:nvSpPr>
        <p:spPr/>
        <p:txBody>
          <a:bodyPr/>
          <a:lstStyle/>
          <a:p>
            <a:pPr>
              <a:defRPr/>
            </a:pPr>
            <a:fld id="{A92E4B53-3F1F-44C3-9F96-3ACD6CB8E378}" type="slidenum">
              <a:rPr lang="en-US" altLang="en-US" smtClean="0"/>
              <a:pPr>
                <a:defRPr/>
              </a:pPr>
              <a:t>34</a:t>
            </a:fld>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8A91A086-ABB4-4D58-BEE9-499EC2A2FA06}"/>
              </a:ext>
            </a:extLst>
          </p:cNvPr>
          <p:cNvSpPr>
            <a:spLocks noGrp="1" noChangeArrowheads="1"/>
          </p:cNvSpPr>
          <p:nvPr>
            <p:ph type="title"/>
          </p:nvPr>
        </p:nvSpPr>
        <p:spPr/>
        <p:txBody>
          <a:bodyPr/>
          <a:lstStyle/>
          <a:p>
            <a:pPr eaLnBrk="1" hangingPunct="1"/>
            <a:r>
              <a:rPr lang="en-US" altLang="en-US"/>
              <a:t>Approval history</a:t>
            </a:r>
          </a:p>
        </p:txBody>
      </p:sp>
      <p:sp>
        <p:nvSpPr>
          <p:cNvPr id="69635" name="Rectangle 3">
            <a:extLst>
              <a:ext uri="{FF2B5EF4-FFF2-40B4-BE49-F238E27FC236}">
                <a16:creationId xmlns:a16="http://schemas.microsoft.com/office/drawing/2014/main" id="{C109F2EC-4C6C-4B12-A941-A986BED628A4}"/>
              </a:ext>
            </a:extLst>
          </p:cNvPr>
          <p:cNvSpPr>
            <a:spLocks noGrp="1" noChangeArrowheads="1"/>
          </p:cNvSpPr>
          <p:nvPr>
            <p:ph type="body" idx="1"/>
          </p:nvPr>
        </p:nvSpPr>
        <p:spPr/>
        <p:txBody>
          <a:bodyPr/>
          <a:lstStyle/>
          <a:p>
            <a:pPr eaLnBrk="1" hangingPunct="1">
              <a:spcBef>
                <a:spcPts val="1600"/>
              </a:spcBef>
            </a:pPr>
            <a:r>
              <a:rPr lang="en-US" altLang="en-US" sz="2800" dirty="0"/>
              <a:t>September 1994 – approved in principle</a:t>
            </a:r>
          </a:p>
          <a:p>
            <a:pPr eaLnBrk="1" hangingPunct="1">
              <a:spcBef>
                <a:spcPts val="1600"/>
              </a:spcBef>
            </a:pPr>
            <a:r>
              <a:rPr lang="en-US" altLang="en-US" sz="2800" dirty="0"/>
              <a:t>January 1995 – endorsed, pending editorial comment</a:t>
            </a:r>
          </a:p>
          <a:p>
            <a:pPr eaLnBrk="1" hangingPunct="1">
              <a:spcBef>
                <a:spcPts val="1600"/>
              </a:spcBef>
            </a:pPr>
            <a:r>
              <a:rPr lang="en-US" altLang="en-US" sz="2800" dirty="0"/>
              <a:t>March 1995 – final version adopted with publication in the College’s pages in the Annals of Epidemiology.</a:t>
            </a:r>
          </a:p>
        </p:txBody>
      </p:sp>
      <p:sp>
        <p:nvSpPr>
          <p:cNvPr id="2" name="Slide Number Placeholder 1">
            <a:extLst>
              <a:ext uri="{FF2B5EF4-FFF2-40B4-BE49-F238E27FC236}">
                <a16:creationId xmlns:a16="http://schemas.microsoft.com/office/drawing/2014/main" id="{BB13C3A7-ED09-41EE-8C7E-9EC92F3A44FE}"/>
              </a:ext>
            </a:extLst>
          </p:cNvPr>
          <p:cNvSpPr>
            <a:spLocks noGrp="1"/>
          </p:cNvSpPr>
          <p:nvPr>
            <p:ph type="sldNum" sz="quarter" idx="12"/>
          </p:nvPr>
        </p:nvSpPr>
        <p:spPr/>
        <p:txBody>
          <a:bodyPr/>
          <a:lstStyle/>
          <a:p>
            <a:pPr>
              <a:defRPr/>
            </a:pPr>
            <a:fld id="{A92E4B53-3F1F-44C3-9F96-3ACD6CB8E378}" type="slidenum">
              <a:rPr lang="en-US" altLang="en-US" smtClean="0"/>
              <a:pPr>
                <a:defRPr/>
              </a:pPr>
              <a:t>35</a:t>
            </a:fld>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216F7792-5557-4318-A43B-37E9C402514B}"/>
              </a:ext>
            </a:extLst>
          </p:cNvPr>
          <p:cNvSpPr>
            <a:spLocks noGrp="1" noChangeArrowheads="1"/>
          </p:cNvSpPr>
          <p:nvPr>
            <p:ph type="title"/>
          </p:nvPr>
        </p:nvSpPr>
        <p:spPr/>
        <p:txBody>
          <a:bodyPr/>
          <a:lstStyle/>
          <a:p>
            <a:pPr eaLnBrk="1" hangingPunct="1"/>
            <a:r>
              <a:rPr lang="en-US" altLang="en-US"/>
              <a:t>Declarations</a:t>
            </a:r>
          </a:p>
        </p:txBody>
      </p:sp>
      <p:sp>
        <p:nvSpPr>
          <p:cNvPr id="40963" name="Rectangle 3">
            <a:extLst>
              <a:ext uri="{FF2B5EF4-FFF2-40B4-BE49-F238E27FC236}">
                <a16:creationId xmlns:a16="http://schemas.microsoft.com/office/drawing/2014/main" id="{F6835F10-3947-479B-BDDF-45A55642ED95}"/>
              </a:ext>
            </a:extLst>
          </p:cNvPr>
          <p:cNvSpPr>
            <a:spLocks noGrp="1" noChangeArrowheads="1"/>
          </p:cNvSpPr>
          <p:nvPr>
            <p:ph type="body" idx="1"/>
          </p:nvPr>
        </p:nvSpPr>
        <p:spPr/>
        <p:txBody>
          <a:bodyPr/>
          <a:lstStyle/>
          <a:p>
            <a:pPr marL="6350" indent="-6350" eaLnBrk="1" hangingPunct="1">
              <a:spcBef>
                <a:spcPts val="1600"/>
              </a:spcBef>
              <a:buFont typeface="Wingdings" panose="05000000000000000000" pitchFamily="2" charset="2"/>
              <a:buNone/>
              <a:defRPr/>
            </a:pPr>
            <a:r>
              <a:rPr lang="en-US" sz="2800" dirty="0"/>
              <a:t>Final version - five declarations, followed by background and rationale, and actions to be taken by the College:  Declarations:</a:t>
            </a:r>
          </a:p>
          <a:p>
            <a:pPr marL="228600" indent="-228600" eaLnBrk="1" hangingPunct="1">
              <a:spcBef>
                <a:spcPts val="1600"/>
              </a:spcBef>
              <a:buFont typeface="+mj-lt"/>
              <a:buAutoNum type="arabicPeriod"/>
              <a:defRPr/>
            </a:pPr>
            <a:r>
              <a:rPr lang="en-US" sz="2800" dirty="0"/>
              <a:t>The of epidemiology needs racial, ethnic health of all racial and ethnic groups, is of critical importance.</a:t>
            </a:r>
          </a:p>
          <a:p>
            <a:pPr marL="228600" indent="-228600" eaLnBrk="1" hangingPunct="1">
              <a:spcBef>
                <a:spcPts val="1600"/>
              </a:spcBef>
              <a:buFont typeface="+mj-lt"/>
              <a:buAutoNum type="arabicPeriod"/>
              <a:defRPr/>
            </a:pPr>
            <a:r>
              <a:rPr lang="en-US" sz="2800" dirty="0"/>
              <a:t>The profession and cultural diversity.</a:t>
            </a:r>
          </a:p>
        </p:txBody>
      </p:sp>
      <p:sp>
        <p:nvSpPr>
          <p:cNvPr id="2" name="Slide Number Placeholder 1">
            <a:extLst>
              <a:ext uri="{FF2B5EF4-FFF2-40B4-BE49-F238E27FC236}">
                <a16:creationId xmlns:a16="http://schemas.microsoft.com/office/drawing/2014/main" id="{80DC285F-3011-4AAD-8599-4D995E6A0928}"/>
              </a:ext>
            </a:extLst>
          </p:cNvPr>
          <p:cNvSpPr>
            <a:spLocks noGrp="1"/>
          </p:cNvSpPr>
          <p:nvPr>
            <p:ph type="sldNum" sz="quarter" idx="12"/>
          </p:nvPr>
        </p:nvSpPr>
        <p:spPr/>
        <p:txBody>
          <a:bodyPr/>
          <a:lstStyle/>
          <a:p>
            <a:pPr>
              <a:defRPr/>
            </a:pPr>
            <a:fld id="{A92E4B53-3F1F-44C3-9F96-3ACD6CB8E378}" type="slidenum">
              <a:rPr lang="en-US" altLang="en-US" smtClean="0"/>
              <a:pPr>
                <a:defRPr/>
              </a:pPr>
              <a:t>36</a:t>
            </a:fld>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77FC347A-5277-4223-8DA0-0A758F90793F}"/>
              </a:ext>
            </a:extLst>
          </p:cNvPr>
          <p:cNvSpPr>
            <a:spLocks noGrp="1" noChangeArrowheads="1"/>
          </p:cNvSpPr>
          <p:nvPr>
            <p:ph type="title"/>
          </p:nvPr>
        </p:nvSpPr>
        <p:spPr/>
        <p:txBody>
          <a:bodyPr/>
          <a:lstStyle/>
          <a:p>
            <a:pPr eaLnBrk="1" hangingPunct="1"/>
            <a:r>
              <a:rPr lang="en-US" altLang="en-US"/>
              <a:t>Declarations</a:t>
            </a:r>
          </a:p>
        </p:txBody>
      </p:sp>
      <p:sp>
        <p:nvSpPr>
          <p:cNvPr id="40963" name="Rectangle 3">
            <a:extLst>
              <a:ext uri="{FF2B5EF4-FFF2-40B4-BE49-F238E27FC236}">
                <a16:creationId xmlns:a16="http://schemas.microsoft.com/office/drawing/2014/main" id="{5649E644-6916-46DB-BD19-130B80760831}"/>
              </a:ext>
            </a:extLst>
          </p:cNvPr>
          <p:cNvSpPr>
            <a:spLocks noGrp="1" noChangeArrowheads="1"/>
          </p:cNvSpPr>
          <p:nvPr>
            <p:ph type="body" idx="1"/>
          </p:nvPr>
        </p:nvSpPr>
        <p:spPr/>
        <p:txBody>
          <a:bodyPr/>
          <a:lstStyle/>
          <a:p>
            <a:pPr marL="514350" indent="-514350" eaLnBrk="1" hangingPunct="1">
              <a:buFont typeface="+mj-lt"/>
              <a:buAutoNum type="arabicPeriod" startAt="3"/>
              <a:defRPr/>
            </a:pPr>
            <a:r>
              <a:rPr lang="en-US" sz="2800" dirty="0"/>
              <a:t>[Educational organizations] . . . have a special responsibility to seek out and support, diversity, inform.</a:t>
            </a:r>
          </a:p>
          <a:p>
            <a:pPr marL="514350" indent="-514350" eaLnBrk="1" hangingPunct="1">
              <a:spcBef>
                <a:spcPts val="1600"/>
              </a:spcBef>
              <a:buFont typeface="+mj-lt"/>
              <a:buAutoNum type="arabicPeriod" startAt="3"/>
              <a:defRPr/>
            </a:pPr>
            <a:r>
              <a:rPr lang="en-US" sz="2800" dirty="0"/>
              <a:t>Sponsors of public health should ensure that funding is available.</a:t>
            </a:r>
          </a:p>
          <a:p>
            <a:pPr marL="514350" indent="-514350" eaLnBrk="1" hangingPunct="1">
              <a:spcBef>
                <a:spcPts val="1600"/>
              </a:spcBef>
              <a:buFont typeface="+mj-lt"/>
              <a:buAutoNum type="arabicPeriod" startAt="3"/>
              <a:defRPr/>
            </a:pPr>
            <a:r>
              <a:rPr lang="en-US" sz="2800" dirty="0"/>
              <a:t>Organizations should work actively to sensitize their constituencies to the issues of racism, sexism, religious favoritism, homophobia, …</a:t>
            </a:r>
          </a:p>
          <a:p>
            <a:pPr marL="0" indent="0" eaLnBrk="1" hangingPunct="1">
              <a:buNone/>
              <a:defRPr/>
            </a:pPr>
            <a:endParaRPr lang="en-US" sz="2800" dirty="0"/>
          </a:p>
        </p:txBody>
      </p:sp>
      <p:sp>
        <p:nvSpPr>
          <p:cNvPr id="2" name="Slide Number Placeholder 1">
            <a:extLst>
              <a:ext uri="{FF2B5EF4-FFF2-40B4-BE49-F238E27FC236}">
                <a16:creationId xmlns:a16="http://schemas.microsoft.com/office/drawing/2014/main" id="{7E415E0F-86B1-4A68-8E6F-224ABA2A8695}"/>
              </a:ext>
            </a:extLst>
          </p:cNvPr>
          <p:cNvSpPr>
            <a:spLocks noGrp="1"/>
          </p:cNvSpPr>
          <p:nvPr>
            <p:ph type="sldNum" sz="quarter" idx="12"/>
          </p:nvPr>
        </p:nvSpPr>
        <p:spPr/>
        <p:txBody>
          <a:bodyPr/>
          <a:lstStyle/>
          <a:p>
            <a:pPr>
              <a:defRPr/>
            </a:pPr>
            <a:fld id="{A92E4B53-3F1F-44C3-9F96-3ACD6CB8E378}" type="slidenum">
              <a:rPr lang="en-US" altLang="en-US" smtClean="0"/>
              <a:pPr>
                <a:defRPr/>
              </a:pPr>
              <a:t>37</a:t>
            </a:fld>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02F357D9-5423-43B1-9BDD-707178E74AAB}"/>
              </a:ext>
            </a:extLst>
          </p:cNvPr>
          <p:cNvSpPr>
            <a:spLocks noGrp="1" noChangeArrowheads="1"/>
          </p:cNvSpPr>
          <p:nvPr>
            <p:ph type="title"/>
          </p:nvPr>
        </p:nvSpPr>
        <p:spPr/>
        <p:txBody>
          <a:bodyPr/>
          <a:lstStyle/>
          <a:p>
            <a:pPr eaLnBrk="1" hangingPunct="1"/>
            <a:r>
              <a:rPr lang="en-US" altLang="en-US"/>
              <a:t>Actions by the College</a:t>
            </a:r>
          </a:p>
        </p:txBody>
      </p:sp>
      <p:sp>
        <p:nvSpPr>
          <p:cNvPr id="75779" name="Rectangle 3">
            <a:extLst>
              <a:ext uri="{FF2B5EF4-FFF2-40B4-BE49-F238E27FC236}">
                <a16:creationId xmlns:a16="http://schemas.microsoft.com/office/drawing/2014/main" id="{F1C82B7D-F4BA-4981-B3D3-19881010472D}"/>
              </a:ext>
            </a:extLst>
          </p:cNvPr>
          <p:cNvSpPr>
            <a:spLocks noGrp="1" noChangeArrowheads="1"/>
          </p:cNvSpPr>
          <p:nvPr>
            <p:ph type="body" idx="1"/>
          </p:nvPr>
        </p:nvSpPr>
        <p:spPr/>
        <p:txBody>
          <a:bodyPr/>
          <a:lstStyle/>
          <a:p>
            <a:pPr marL="6350" indent="-6350" eaLnBrk="1" hangingPunct="1">
              <a:buFont typeface="Wingdings" panose="05000000000000000000" pitchFamily="2" charset="2"/>
              <a:buNone/>
            </a:pPr>
            <a:r>
              <a:rPr lang="en-US" altLang="en-US" sz="2800" dirty="0"/>
              <a:t>The President of the College will report annually to the Board of Directors and to the membership on progress in diversifying the College and will recommend measures to accelerate progress where it is inadequate.</a:t>
            </a:r>
          </a:p>
        </p:txBody>
      </p:sp>
      <p:sp>
        <p:nvSpPr>
          <p:cNvPr id="2" name="Slide Number Placeholder 1">
            <a:extLst>
              <a:ext uri="{FF2B5EF4-FFF2-40B4-BE49-F238E27FC236}">
                <a16:creationId xmlns:a16="http://schemas.microsoft.com/office/drawing/2014/main" id="{42153BFC-98B3-4C2A-BDAF-9900110712B9}"/>
              </a:ext>
            </a:extLst>
          </p:cNvPr>
          <p:cNvSpPr>
            <a:spLocks noGrp="1"/>
          </p:cNvSpPr>
          <p:nvPr>
            <p:ph type="sldNum" sz="quarter" idx="12"/>
          </p:nvPr>
        </p:nvSpPr>
        <p:spPr/>
        <p:txBody>
          <a:bodyPr/>
          <a:lstStyle/>
          <a:p>
            <a:pPr>
              <a:defRPr/>
            </a:pPr>
            <a:fld id="{A92E4B53-3F1F-44C3-9F96-3ACD6CB8E378}" type="slidenum">
              <a:rPr lang="en-US" altLang="en-US" smtClean="0"/>
              <a:pPr>
                <a:defRPr/>
              </a:pPr>
              <a:t>38</a:t>
            </a:fld>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4CADE983-2641-412F-965E-1768883A62A4}"/>
              </a:ext>
            </a:extLst>
          </p:cNvPr>
          <p:cNvSpPr>
            <a:spLocks noGrp="1" noChangeArrowheads="1"/>
          </p:cNvSpPr>
          <p:nvPr>
            <p:ph type="title"/>
          </p:nvPr>
        </p:nvSpPr>
        <p:spPr/>
        <p:txBody>
          <a:bodyPr/>
          <a:lstStyle/>
          <a:p>
            <a:pPr eaLnBrk="1" hangingPunct="1"/>
            <a:r>
              <a:rPr lang="en-US" altLang="en-US"/>
              <a:t>More actions by the College</a:t>
            </a:r>
          </a:p>
        </p:txBody>
      </p:sp>
      <p:sp>
        <p:nvSpPr>
          <p:cNvPr id="40963" name="Rectangle 3">
            <a:extLst>
              <a:ext uri="{FF2B5EF4-FFF2-40B4-BE49-F238E27FC236}">
                <a16:creationId xmlns:a16="http://schemas.microsoft.com/office/drawing/2014/main" id="{FD82FF17-0709-45A0-804D-820CEA62328E}"/>
              </a:ext>
            </a:extLst>
          </p:cNvPr>
          <p:cNvSpPr>
            <a:spLocks noGrp="1" noChangeArrowheads="1"/>
          </p:cNvSpPr>
          <p:nvPr>
            <p:ph type="body" idx="1"/>
          </p:nvPr>
        </p:nvSpPr>
        <p:spPr/>
        <p:txBody>
          <a:bodyPr/>
          <a:lstStyle/>
          <a:p>
            <a:pPr marL="514350" indent="-514350" eaLnBrk="1" hangingPunct="1">
              <a:buFont typeface="+mj-lt"/>
              <a:buAutoNum type="arabicPeriod"/>
              <a:defRPr/>
            </a:pPr>
            <a:r>
              <a:rPr lang="en-US" sz="2800" dirty="0"/>
              <a:t>Annual Scientific Meeting will reflect diversity and regularly include topics concerning health of minorities.</a:t>
            </a:r>
          </a:p>
          <a:p>
            <a:pPr marL="514350" indent="-514350" eaLnBrk="1" hangingPunct="1">
              <a:spcBef>
                <a:spcPts val="1600"/>
              </a:spcBef>
              <a:buFont typeface="+mj-lt"/>
              <a:buAutoNum type="arabicPeriod"/>
              <a:defRPr/>
            </a:pPr>
            <a:r>
              <a:rPr lang="en-US" sz="2800" dirty="0"/>
              <a:t>Dearth of minorities at all levels of the College will be rectified.</a:t>
            </a:r>
          </a:p>
          <a:p>
            <a:pPr marL="514350" indent="-514350" eaLnBrk="1" hangingPunct="1">
              <a:spcBef>
                <a:spcPts val="1600"/>
              </a:spcBef>
              <a:buFont typeface="+mj-lt"/>
              <a:buAutoNum type="arabicPeriod"/>
              <a:defRPr/>
            </a:pPr>
            <a:r>
              <a:rPr lang="en-US" sz="2800" dirty="0"/>
              <a:t>College has created Committee on Minority Affairs to contribute to the realization of the Statement and to establish and maintain liaisons.</a:t>
            </a:r>
          </a:p>
          <a:p>
            <a:pPr marL="0" indent="0" eaLnBrk="1" hangingPunct="1">
              <a:buNone/>
              <a:defRPr/>
            </a:pPr>
            <a:endParaRPr lang="en-US" sz="2800" dirty="0"/>
          </a:p>
        </p:txBody>
      </p:sp>
      <p:sp>
        <p:nvSpPr>
          <p:cNvPr id="2" name="Slide Number Placeholder 1">
            <a:extLst>
              <a:ext uri="{FF2B5EF4-FFF2-40B4-BE49-F238E27FC236}">
                <a16:creationId xmlns:a16="http://schemas.microsoft.com/office/drawing/2014/main" id="{EEBEFB14-CBCC-4D45-8DE7-18DD12BCCF06}"/>
              </a:ext>
            </a:extLst>
          </p:cNvPr>
          <p:cNvSpPr>
            <a:spLocks noGrp="1"/>
          </p:cNvSpPr>
          <p:nvPr>
            <p:ph type="sldNum" sz="quarter" idx="12"/>
          </p:nvPr>
        </p:nvSpPr>
        <p:spPr/>
        <p:txBody>
          <a:bodyPr/>
          <a:lstStyle/>
          <a:p>
            <a:pPr>
              <a:defRPr/>
            </a:pPr>
            <a:fld id="{A92E4B53-3F1F-44C3-9F96-3ACD6CB8E378}" type="slidenum">
              <a:rPr lang="en-US" altLang="en-US" smtClean="0"/>
              <a:pPr>
                <a:defRPr/>
              </a:pPr>
              <a:t>39</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7C51A-FC6E-4E7F-926C-8107FD14C2D5}"/>
              </a:ext>
            </a:extLst>
          </p:cNvPr>
          <p:cNvSpPr>
            <a:spLocks noGrp="1"/>
          </p:cNvSpPr>
          <p:nvPr>
            <p:ph type="title"/>
          </p:nvPr>
        </p:nvSpPr>
        <p:spPr/>
        <p:txBody>
          <a:bodyPr rtlCol="0">
            <a:normAutofit fontScale="90000"/>
          </a:bodyPr>
          <a:lstStyle/>
          <a:p>
            <a:pPr eaLnBrk="1" fontAlgn="auto" hangingPunct="1">
              <a:spcAft>
                <a:spcPts val="0"/>
              </a:spcAft>
              <a:defRPr/>
            </a:pPr>
            <a:r>
              <a:rPr lang="en-US" dirty="0"/>
              <a:t>Bill Jenkins joins the Public Health Service Commissioned Corps in 1967</a:t>
            </a:r>
            <a:endParaRPr lang="en-US" sz="4000" dirty="0"/>
          </a:p>
        </p:txBody>
      </p:sp>
      <p:pic>
        <p:nvPicPr>
          <p:cNvPr id="12291" name="Content Placeholder 3">
            <a:extLst>
              <a:ext uri="{FF2B5EF4-FFF2-40B4-BE49-F238E27FC236}">
                <a16:creationId xmlns:a16="http://schemas.microsoft.com/office/drawing/2014/main" id="{0034D0EB-F0F9-4359-BDA9-1203EFE762E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1931987"/>
            <a:ext cx="6702425" cy="4240213"/>
          </a:xfrm>
        </p:spPr>
      </p:pic>
      <p:sp>
        <p:nvSpPr>
          <p:cNvPr id="5" name="Rectangle 4">
            <a:extLst>
              <a:ext uri="{FF2B5EF4-FFF2-40B4-BE49-F238E27FC236}">
                <a16:creationId xmlns:a16="http://schemas.microsoft.com/office/drawing/2014/main" id="{215D725D-71D2-43F6-AE46-DA36CEC78B5B}"/>
              </a:ext>
            </a:extLst>
          </p:cNvPr>
          <p:cNvSpPr/>
          <p:nvPr/>
        </p:nvSpPr>
        <p:spPr>
          <a:xfrm>
            <a:off x="5181600" y="5068888"/>
            <a:ext cx="1752600" cy="341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Slide Number Placeholder 2">
            <a:extLst>
              <a:ext uri="{FF2B5EF4-FFF2-40B4-BE49-F238E27FC236}">
                <a16:creationId xmlns:a16="http://schemas.microsoft.com/office/drawing/2014/main" id="{AAC1A717-B231-4A76-96C4-74D482B63C38}"/>
              </a:ext>
            </a:extLst>
          </p:cNvPr>
          <p:cNvSpPr>
            <a:spLocks noGrp="1"/>
          </p:cNvSpPr>
          <p:nvPr>
            <p:ph type="sldNum" sz="quarter" idx="12"/>
          </p:nvPr>
        </p:nvSpPr>
        <p:spPr/>
        <p:txBody>
          <a:bodyPr/>
          <a:lstStyle/>
          <a:p>
            <a:pPr>
              <a:defRPr/>
            </a:pPr>
            <a:fld id="{DAFBF4F7-EDCD-474C-9B5B-75BE0AAE4A3F}" type="slidenum">
              <a:rPr lang="en-US" smtClean="0"/>
              <a:pPr>
                <a:defRPr/>
              </a:pPr>
              <a:t>4</a:t>
            </a:fld>
            <a:endParaRPr lang="en-US"/>
          </a:p>
        </p:txBody>
      </p:sp>
    </p:spTree>
    <p:extLst>
      <p:ext uri="{BB962C8B-B14F-4D97-AF65-F5344CB8AC3E}">
        <p14:creationId xmlns:p14="http://schemas.microsoft.com/office/powerpoint/2010/main" val="1109208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scan0005-StatementOfPrinciplesInAnnals">
            <a:extLst>
              <a:ext uri="{FF2B5EF4-FFF2-40B4-BE49-F238E27FC236}">
                <a16:creationId xmlns:a16="http://schemas.microsoft.com/office/drawing/2014/main" id="{B8D09BDF-4BAB-4887-934A-CCF74DBD0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963" y="76200"/>
            <a:ext cx="6950075" cy="970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3F1900B-E055-4E65-8675-BDBA95582237}"/>
              </a:ext>
            </a:extLst>
          </p:cNvPr>
          <p:cNvSpPr>
            <a:spLocks noGrp="1"/>
          </p:cNvSpPr>
          <p:nvPr>
            <p:ph type="sldNum" sz="quarter" idx="12"/>
          </p:nvPr>
        </p:nvSpPr>
        <p:spPr/>
        <p:txBody>
          <a:bodyPr/>
          <a:lstStyle/>
          <a:p>
            <a:pPr>
              <a:defRPr/>
            </a:pPr>
            <a:fld id="{BF3EB96F-5943-4642-9BE8-C538F76E01FC}" type="slidenum">
              <a:rPr lang="en-US" altLang="en-US" smtClean="0"/>
              <a:pPr>
                <a:defRPr/>
              </a:pPr>
              <a:t>40</a:t>
            </a:fld>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 descr="scan0015-Commentary">
            <a:extLst>
              <a:ext uri="{FF2B5EF4-FFF2-40B4-BE49-F238E27FC236}">
                <a16:creationId xmlns:a16="http://schemas.microsoft.com/office/drawing/2014/main" id="{4633C5CE-E343-4C33-8B39-B5A76A21B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8750"/>
            <a:ext cx="7145337" cy="974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74E8F72-8AA3-47CB-A3A5-F87594BFA671}"/>
              </a:ext>
            </a:extLst>
          </p:cNvPr>
          <p:cNvSpPr>
            <a:spLocks noGrp="1"/>
          </p:cNvSpPr>
          <p:nvPr>
            <p:ph type="sldNum" sz="quarter" idx="12"/>
          </p:nvPr>
        </p:nvSpPr>
        <p:spPr/>
        <p:txBody>
          <a:bodyPr/>
          <a:lstStyle/>
          <a:p>
            <a:pPr>
              <a:defRPr/>
            </a:pPr>
            <a:fld id="{BF3EB96F-5943-4642-9BE8-C538F76E01FC}" type="slidenum">
              <a:rPr lang="en-US" altLang="en-US" smtClean="0"/>
              <a:pPr>
                <a:defRPr/>
              </a:pPr>
              <a:t>41</a:t>
            </a:fld>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descr="scan0017-Commentary2">
            <a:extLst>
              <a:ext uri="{FF2B5EF4-FFF2-40B4-BE49-F238E27FC236}">
                <a16:creationId xmlns:a16="http://schemas.microsoft.com/office/drawing/2014/main" id="{9BE6CC59-BF6E-4F14-969E-AAC4E7D82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1828800"/>
            <a:ext cx="7096125"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4">
            <a:extLst>
              <a:ext uri="{FF2B5EF4-FFF2-40B4-BE49-F238E27FC236}">
                <a16:creationId xmlns:a16="http://schemas.microsoft.com/office/drawing/2014/main" id="{76359DD8-3D22-42A3-A746-B08C8F4EBF9A}"/>
              </a:ext>
            </a:extLst>
          </p:cNvPr>
          <p:cNvSpPr>
            <a:spLocks noGrp="1" noChangeArrowheads="1"/>
          </p:cNvSpPr>
          <p:nvPr>
            <p:ph type="title"/>
          </p:nvPr>
        </p:nvSpPr>
        <p:spPr/>
        <p:txBody>
          <a:bodyPr/>
          <a:lstStyle/>
          <a:p>
            <a:pPr eaLnBrk="1" hangingPunct="1"/>
            <a:r>
              <a:rPr lang="en-US" altLang="en-US"/>
              <a:t>Signed by 7 ACE presidents</a:t>
            </a:r>
          </a:p>
        </p:txBody>
      </p:sp>
      <p:sp>
        <p:nvSpPr>
          <p:cNvPr id="2" name="Slide Number Placeholder 1">
            <a:extLst>
              <a:ext uri="{FF2B5EF4-FFF2-40B4-BE49-F238E27FC236}">
                <a16:creationId xmlns:a16="http://schemas.microsoft.com/office/drawing/2014/main" id="{66FD0EC7-950C-47B4-B3AE-75974EACC80C}"/>
              </a:ext>
            </a:extLst>
          </p:cNvPr>
          <p:cNvSpPr>
            <a:spLocks noGrp="1"/>
          </p:cNvSpPr>
          <p:nvPr>
            <p:ph type="sldNum" sz="quarter" idx="12"/>
          </p:nvPr>
        </p:nvSpPr>
        <p:spPr/>
        <p:txBody>
          <a:bodyPr/>
          <a:lstStyle/>
          <a:p>
            <a:pPr>
              <a:defRPr/>
            </a:pPr>
            <a:fld id="{EBCB0F98-D297-4217-9C01-27A17804EB11}" type="slidenum">
              <a:rPr lang="en-US" altLang="en-US" smtClean="0"/>
              <a:pPr>
                <a:defRPr/>
              </a:pPr>
              <a:t>42</a:t>
            </a:fld>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9E9E354-A9AE-4A06-AC8D-9B314B14E475}"/>
              </a:ext>
            </a:extLst>
          </p:cNvPr>
          <p:cNvSpPr>
            <a:spLocks noGrp="1" noChangeArrowheads="1"/>
          </p:cNvSpPr>
          <p:nvPr>
            <p:ph type="title"/>
          </p:nvPr>
        </p:nvSpPr>
        <p:spPr>
          <a:xfrm>
            <a:off x="857250" y="167640"/>
            <a:ext cx="7406640" cy="1356360"/>
          </a:xfrm>
        </p:spPr>
        <p:txBody>
          <a:bodyPr/>
          <a:lstStyle/>
          <a:p>
            <a:pPr algn="ctr" eaLnBrk="1" hangingPunct="1"/>
            <a:r>
              <a:rPr lang="en-US" altLang="en-US" dirty="0"/>
              <a:t>Outreach</a:t>
            </a:r>
          </a:p>
        </p:txBody>
      </p:sp>
      <p:sp>
        <p:nvSpPr>
          <p:cNvPr id="40963" name="Rectangle 3">
            <a:extLst>
              <a:ext uri="{FF2B5EF4-FFF2-40B4-BE49-F238E27FC236}">
                <a16:creationId xmlns:a16="http://schemas.microsoft.com/office/drawing/2014/main" id="{F6835F10-3947-479B-BDDF-45A55642ED95}"/>
              </a:ext>
            </a:extLst>
          </p:cNvPr>
          <p:cNvSpPr>
            <a:spLocks noGrp="1" noChangeArrowheads="1"/>
          </p:cNvSpPr>
          <p:nvPr>
            <p:ph idx="1"/>
          </p:nvPr>
        </p:nvSpPr>
        <p:spPr>
          <a:xfrm>
            <a:off x="609600" y="1905000"/>
            <a:ext cx="7753349" cy="4038600"/>
          </a:xfrm>
        </p:spPr>
        <p:txBody>
          <a:bodyPr>
            <a:noAutofit/>
          </a:bodyPr>
          <a:lstStyle/>
          <a:p>
            <a:pPr marL="342900" indent="-342900">
              <a:defRPr/>
            </a:pPr>
            <a:r>
              <a:rPr lang="en-US" sz="2400" dirty="0"/>
              <a:t>“I've read the Statement, and I'm very impressed, both with it and the activities planned to implement it.  It is remarkably consistent with a Statement on Discrimination in the Workplace, recently adopted by AAAS.”</a:t>
            </a:r>
          </a:p>
        </p:txBody>
      </p:sp>
      <p:sp>
        <p:nvSpPr>
          <p:cNvPr id="2" name="Slide Number Placeholder 1">
            <a:extLst>
              <a:ext uri="{FF2B5EF4-FFF2-40B4-BE49-F238E27FC236}">
                <a16:creationId xmlns:a16="http://schemas.microsoft.com/office/drawing/2014/main" id="{8E7C1B82-D0A0-4A6E-B96F-0D8622B9578E}"/>
              </a:ext>
            </a:extLst>
          </p:cNvPr>
          <p:cNvSpPr>
            <a:spLocks noGrp="1"/>
          </p:cNvSpPr>
          <p:nvPr>
            <p:ph type="sldNum" sz="quarter" idx="12"/>
          </p:nvPr>
        </p:nvSpPr>
        <p:spPr/>
        <p:txBody>
          <a:bodyPr/>
          <a:lstStyle/>
          <a:p>
            <a:pPr>
              <a:defRPr/>
            </a:pPr>
            <a:fld id="{A5FDEF12-F04C-4F64-B3D3-BA25FF3E21B4}" type="slidenum">
              <a:rPr lang="en-US" altLang="en-US" smtClean="0"/>
              <a:pPr>
                <a:defRPr/>
              </a:pPr>
              <a:t>43</a:t>
            </a:fld>
            <a:endParaRPr lang="en-US" altLang="en-US"/>
          </a:p>
        </p:txBody>
      </p:sp>
    </p:spTree>
    <p:extLst>
      <p:ext uri="{BB962C8B-B14F-4D97-AF65-F5344CB8AC3E}">
        <p14:creationId xmlns:p14="http://schemas.microsoft.com/office/powerpoint/2010/main" val="271295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9E9E354-A9AE-4A06-AC8D-9B314B14E475}"/>
              </a:ext>
            </a:extLst>
          </p:cNvPr>
          <p:cNvSpPr>
            <a:spLocks noGrp="1" noChangeArrowheads="1"/>
          </p:cNvSpPr>
          <p:nvPr>
            <p:ph type="title"/>
          </p:nvPr>
        </p:nvSpPr>
        <p:spPr>
          <a:xfrm>
            <a:off x="857250" y="167640"/>
            <a:ext cx="7406640" cy="1356360"/>
          </a:xfrm>
        </p:spPr>
        <p:txBody>
          <a:bodyPr/>
          <a:lstStyle/>
          <a:p>
            <a:pPr algn="ctr" eaLnBrk="1" hangingPunct="1"/>
            <a:r>
              <a:rPr lang="en-US" altLang="en-US" dirty="0"/>
              <a:t>Outreach</a:t>
            </a:r>
          </a:p>
        </p:txBody>
      </p:sp>
      <p:sp>
        <p:nvSpPr>
          <p:cNvPr id="40963" name="Rectangle 3">
            <a:extLst>
              <a:ext uri="{FF2B5EF4-FFF2-40B4-BE49-F238E27FC236}">
                <a16:creationId xmlns:a16="http://schemas.microsoft.com/office/drawing/2014/main" id="{F6835F10-3947-479B-BDDF-45A55642ED95}"/>
              </a:ext>
            </a:extLst>
          </p:cNvPr>
          <p:cNvSpPr>
            <a:spLocks noGrp="1" noChangeArrowheads="1"/>
          </p:cNvSpPr>
          <p:nvPr>
            <p:ph idx="1"/>
          </p:nvPr>
        </p:nvSpPr>
        <p:spPr>
          <a:xfrm>
            <a:off x="609600" y="1905000"/>
            <a:ext cx="7753349" cy="4038600"/>
          </a:xfrm>
        </p:spPr>
        <p:txBody>
          <a:bodyPr>
            <a:noAutofit/>
          </a:bodyPr>
          <a:lstStyle/>
          <a:p>
            <a:pPr marL="342900" indent="-342900">
              <a:defRPr/>
            </a:pPr>
            <a:r>
              <a:rPr lang="en-US" sz="2400" dirty="0"/>
              <a:t>“I have just been elected President-Elect of the Society for Pediatric Epidemiologic Research (SPER). My term as President will be from June 1996 to June 1997.  I agree whole-heartedly with the ACE recommendations.  One of my major concerns as SPER president will be affirmative action for the recruitment of minorities into reproductive, perinatal, and pediatric epidemiology.” John L. Kiely (5/26/1995 email)</a:t>
            </a:r>
          </a:p>
        </p:txBody>
      </p:sp>
      <p:sp>
        <p:nvSpPr>
          <p:cNvPr id="2" name="Slide Number Placeholder 1">
            <a:extLst>
              <a:ext uri="{FF2B5EF4-FFF2-40B4-BE49-F238E27FC236}">
                <a16:creationId xmlns:a16="http://schemas.microsoft.com/office/drawing/2014/main" id="{8E7C1B82-D0A0-4A6E-B96F-0D8622B9578E}"/>
              </a:ext>
            </a:extLst>
          </p:cNvPr>
          <p:cNvSpPr>
            <a:spLocks noGrp="1"/>
          </p:cNvSpPr>
          <p:nvPr>
            <p:ph type="sldNum" sz="quarter" idx="12"/>
          </p:nvPr>
        </p:nvSpPr>
        <p:spPr/>
        <p:txBody>
          <a:bodyPr/>
          <a:lstStyle/>
          <a:p>
            <a:pPr>
              <a:defRPr/>
            </a:pPr>
            <a:fld id="{A5FDEF12-F04C-4F64-B3D3-BA25FF3E21B4}" type="slidenum">
              <a:rPr lang="en-US" altLang="en-US" smtClean="0"/>
              <a:pPr>
                <a:defRPr/>
              </a:pPr>
              <a:t>44</a:t>
            </a:fld>
            <a:endParaRPr lang="en-US" altLang="en-US"/>
          </a:p>
        </p:txBody>
      </p:sp>
    </p:spTree>
    <p:extLst>
      <p:ext uri="{BB962C8B-B14F-4D97-AF65-F5344CB8AC3E}">
        <p14:creationId xmlns:p14="http://schemas.microsoft.com/office/powerpoint/2010/main" val="3689442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9E9E354-A9AE-4A06-AC8D-9B314B14E475}"/>
              </a:ext>
            </a:extLst>
          </p:cNvPr>
          <p:cNvSpPr>
            <a:spLocks noGrp="1" noChangeArrowheads="1"/>
          </p:cNvSpPr>
          <p:nvPr>
            <p:ph type="title"/>
          </p:nvPr>
        </p:nvSpPr>
        <p:spPr>
          <a:xfrm>
            <a:off x="857250" y="167640"/>
            <a:ext cx="7406640" cy="1356360"/>
          </a:xfrm>
        </p:spPr>
        <p:txBody>
          <a:bodyPr/>
          <a:lstStyle/>
          <a:p>
            <a:pPr algn="ctr" eaLnBrk="1" hangingPunct="1"/>
            <a:r>
              <a:rPr lang="en-US" altLang="en-US" dirty="0"/>
              <a:t>Outreach</a:t>
            </a:r>
          </a:p>
        </p:txBody>
      </p:sp>
      <p:sp>
        <p:nvSpPr>
          <p:cNvPr id="40963" name="Rectangle 3">
            <a:extLst>
              <a:ext uri="{FF2B5EF4-FFF2-40B4-BE49-F238E27FC236}">
                <a16:creationId xmlns:a16="http://schemas.microsoft.com/office/drawing/2014/main" id="{F6835F10-3947-479B-BDDF-45A55642ED95}"/>
              </a:ext>
            </a:extLst>
          </p:cNvPr>
          <p:cNvSpPr>
            <a:spLocks noGrp="1" noChangeArrowheads="1"/>
          </p:cNvSpPr>
          <p:nvPr>
            <p:ph idx="1"/>
          </p:nvPr>
        </p:nvSpPr>
        <p:spPr>
          <a:xfrm>
            <a:off x="609600" y="1905000"/>
            <a:ext cx="7753349" cy="4038600"/>
          </a:xfrm>
        </p:spPr>
        <p:txBody>
          <a:bodyPr>
            <a:noAutofit/>
          </a:bodyPr>
          <a:lstStyle/>
          <a:p>
            <a:pPr marL="342900" indent="-342900">
              <a:defRPr/>
            </a:pPr>
            <a:r>
              <a:rPr lang="en-US" sz="2400" dirty="0"/>
              <a:t>“I read with interest the recommendation from ACE Committee on Minority Affairs.  This is a huge important step </a:t>
            </a:r>
            <a:r>
              <a:rPr lang="en-US" sz="2400" dirty="0" err="1"/>
              <a:t>foward</a:t>
            </a:r>
            <a:r>
              <a:rPr lang="en-US" sz="2400" dirty="0"/>
              <a:t>.  I would like to receive a copy of the Statement of Principles and also info on applying to the College.” Helene Gayle (6/28/1995 email)</a:t>
            </a:r>
          </a:p>
        </p:txBody>
      </p:sp>
      <p:sp>
        <p:nvSpPr>
          <p:cNvPr id="2" name="Slide Number Placeholder 1">
            <a:extLst>
              <a:ext uri="{FF2B5EF4-FFF2-40B4-BE49-F238E27FC236}">
                <a16:creationId xmlns:a16="http://schemas.microsoft.com/office/drawing/2014/main" id="{8E7C1B82-D0A0-4A6E-B96F-0D8622B9578E}"/>
              </a:ext>
            </a:extLst>
          </p:cNvPr>
          <p:cNvSpPr>
            <a:spLocks noGrp="1"/>
          </p:cNvSpPr>
          <p:nvPr>
            <p:ph type="sldNum" sz="quarter" idx="12"/>
          </p:nvPr>
        </p:nvSpPr>
        <p:spPr/>
        <p:txBody>
          <a:bodyPr/>
          <a:lstStyle/>
          <a:p>
            <a:pPr>
              <a:defRPr/>
            </a:pPr>
            <a:fld id="{A5FDEF12-F04C-4F64-B3D3-BA25FF3E21B4}" type="slidenum">
              <a:rPr lang="en-US" altLang="en-US" smtClean="0"/>
              <a:pPr>
                <a:defRPr/>
              </a:pPr>
              <a:t>45</a:t>
            </a:fld>
            <a:endParaRPr lang="en-US" altLang="en-US"/>
          </a:p>
        </p:txBody>
      </p:sp>
    </p:spTree>
    <p:extLst>
      <p:ext uri="{BB962C8B-B14F-4D97-AF65-F5344CB8AC3E}">
        <p14:creationId xmlns:p14="http://schemas.microsoft.com/office/powerpoint/2010/main" val="20153087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63710756-36DD-4C59-AAC0-4648EA100EBE}"/>
              </a:ext>
            </a:extLst>
          </p:cNvPr>
          <p:cNvSpPr>
            <a:spLocks noGrp="1" noChangeArrowheads="1"/>
          </p:cNvSpPr>
          <p:nvPr>
            <p:ph type="title" idx="4294967295"/>
          </p:nvPr>
        </p:nvSpPr>
        <p:spPr>
          <a:xfrm>
            <a:off x="1143000" y="304800"/>
            <a:ext cx="8001000" cy="1216025"/>
          </a:xfrm>
        </p:spPr>
        <p:txBody>
          <a:bodyPr/>
          <a:lstStyle/>
          <a:p>
            <a:pPr eaLnBrk="1" hangingPunct="1"/>
            <a:endParaRPr lang="en-US" altLang="en-US"/>
          </a:p>
        </p:txBody>
      </p:sp>
      <p:pic>
        <p:nvPicPr>
          <p:cNvPr id="83971" name="Picture 5">
            <a:extLst>
              <a:ext uri="{FF2B5EF4-FFF2-40B4-BE49-F238E27FC236}">
                <a16:creationId xmlns:a16="http://schemas.microsoft.com/office/drawing/2014/main" id="{F93AD033-7EEE-472D-BFAA-3818CE6BD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76200"/>
            <a:ext cx="7345363"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7">
            <a:extLst>
              <a:ext uri="{FF2B5EF4-FFF2-40B4-BE49-F238E27FC236}">
                <a16:creationId xmlns:a16="http://schemas.microsoft.com/office/drawing/2014/main" id="{5551A7CA-F3AE-4628-A35C-DE752C0A8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50" y="5257800"/>
            <a:ext cx="732631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7602B83-F335-481F-9CC8-5EAD6C084CBA}"/>
              </a:ext>
            </a:extLst>
          </p:cNvPr>
          <p:cNvSpPr>
            <a:spLocks noGrp="1"/>
          </p:cNvSpPr>
          <p:nvPr>
            <p:ph type="sldNum" sz="quarter" idx="12"/>
          </p:nvPr>
        </p:nvSpPr>
        <p:spPr/>
        <p:txBody>
          <a:bodyPr/>
          <a:lstStyle/>
          <a:p>
            <a:pPr>
              <a:defRPr/>
            </a:pPr>
            <a:fld id="{BF3EB96F-5943-4642-9BE8-C538F76E01FC}" type="slidenum">
              <a:rPr lang="en-US" altLang="en-US" smtClean="0"/>
              <a:pPr>
                <a:defRPr/>
              </a:pPr>
              <a:t>46</a:t>
            </a:fld>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33FC3F95-B2D9-41FC-89A4-FD587241EBAF}"/>
              </a:ext>
            </a:extLst>
          </p:cNvPr>
          <p:cNvSpPr>
            <a:spLocks noGrp="1" noChangeArrowheads="1"/>
          </p:cNvSpPr>
          <p:nvPr>
            <p:ph type="title"/>
          </p:nvPr>
        </p:nvSpPr>
        <p:spPr/>
        <p:txBody>
          <a:bodyPr/>
          <a:lstStyle/>
          <a:p>
            <a:pPr eaLnBrk="1" hangingPunct="1"/>
            <a:r>
              <a:rPr lang="en-US" altLang="en-US" sz="2800" dirty="0"/>
              <a:t>Endorsements from Professional Societies and Departments of Epidemiology</a:t>
            </a:r>
            <a:endParaRPr lang="en-US" altLang="en-US" sz="2000" dirty="0"/>
          </a:p>
        </p:txBody>
      </p:sp>
      <p:sp>
        <p:nvSpPr>
          <p:cNvPr id="86019" name="Rectangle 3">
            <a:extLst>
              <a:ext uri="{FF2B5EF4-FFF2-40B4-BE49-F238E27FC236}">
                <a16:creationId xmlns:a16="http://schemas.microsoft.com/office/drawing/2014/main" id="{9A2B01AF-CEE7-4D83-AFD9-656D15952D72}"/>
              </a:ext>
            </a:extLst>
          </p:cNvPr>
          <p:cNvSpPr>
            <a:spLocks noGrp="1" noChangeArrowheads="1"/>
          </p:cNvSpPr>
          <p:nvPr>
            <p:ph type="body" idx="1"/>
          </p:nvPr>
        </p:nvSpPr>
        <p:spPr>
          <a:xfrm>
            <a:off x="152400" y="1752600"/>
            <a:ext cx="8763000" cy="4267200"/>
          </a:xfrm>
        </p:spPr>
        <p:txBody>
          <a:bodyPr/>
          <a:lstStyle/>
          <a:p>
            <a:pPr eaLnBrk="1" hangingPunct="1"/>
            <a:r>
              <a:rPr lang="en-US" altLang="en-US" sz="1200" dirty="0"/>
              <a:t>American College of Preventive Medicine</a:t>
            </a:r>
          </a:p>
          <a:p>
            <a:pPr eaLnBrk="1" hangingPunct="1"/>
            <a:r>
              <a:rPr lang="en-US" altLang="en-US" sz="1200" dirty="0"/>
              <a:t>American Heart Association - Council on Epidemiology and Prevention</a:t>
            </a:r>
          </a:p>
          <a:p>
            <a:pPr eaLnBrk="1" hangingPunct="1"/>
            <a:r>
              <a:rPr lang="en-US" altLang="en-US" sz="1200" dirty="0"/>
              <a:t>American Public Health Association</a:t>
            </a:r>
          </a:p>
          <a:p>
            <a:pPr eaLnBrk="1" hangingPunct="1"/>
            <a:r>
              <a:rPr lang="en-US" altLang="en-US" sz="1200" dirty="0"/>
              <a:t>American Statistical Association - Section on Statistics in Epidemiology</a:t>
            </a:r>
          </a:p>
          <a:p>
            <a:pPr eaLnBrk="1" hangingPunct="1"/>
            <a:r>
              <a:rPr lang="en-US" altLang="en-US" sz="1200" dirty="0"/>
              <a:t>Association of Schools of Public Health - Epidemiology Council</a:t>
            </a:r>
          </a:p>
          <a:p>
            <a:pPr eaLnBrk="1" hangingPunct="1"/>
            <a:r>
              <a:rPr lang="en-US" altLang="en-US" sz="1200" dirty="0"/>
              <a:t>Association of Teachers of Preventive Medicine</a:t>
            </a:r>
          </a:p>
          <a:p>
            <a:pPr eaLnBrk="1" hangingPunct="1"/>
            <a:r>
              <a:rPr lang="en-US" altLang="en-US" sz="1200" dirty="0"/>
              <a:t>Black Caucus of Health Workers</a:t>
            </a:r>
          </a:p>
          <a:p>
            <a:pPr eaLnBrk="1" hangingPunct="1"/>
            <a:r>
              <a:rPr lang="en-US" altLang="en-US" sz="1200" dirty="0"/>
              <a:t>North American Association of Central Cancer Registries</a:t>
            </a:r>
          </a:p>
          <a:p>
            <a:pPr eaLnBrk="1" hangingPunct="1"/>
            <a:r>
              <a:rPr lang="en-US" altLang="en-US" sz="1200" dirty="0"/>
              <a:t>Department of Biometry and Epidemiology, Medical University of South Carolina</a:t>
            </a:r>
          </a:p>
          <a:p>
            <a:pPr eaLnBrk="1" hangingPunct="1"/>
            <a:r>
              <a:rPr lang="en-US" altLang="en-US" sz="1200" dirty="0"/>
              <a:t>Department of Biostatistics and Epidemiology, University of Massachusetts, Amherst</a:t>
            </a:r>
          </a:p>
          <a:p>
            <a:pPr eaLnBrk="1" hangingPunct="1"/>
            <a:r>
              <a:rPr lang="en-US" altLang="en-US" sz="1200" dirty="0"/>
              <a:t>Department of Biostatistics and Epidemiology, University of Oklahoma Health Sciences Center</a:t>
            </a:r>
          </a:p>
          <a:p>
            <a:pPr eaLnBrk="1" hangingPunct="1"/>
            <a:r>
              <a:rPr lang="en-US" altLang="en-US" sz="1200" dirty="0"/>
              <a:t>Department of Epidemiology and Preventive Medicine, School of Medicine, University of Maryland</a:t>
            </a:r>
          </a:p>
          <a:p>
            <a:pPr eaLnBrk="1" hangingPunct="1"/>
            <a:r>
              <a:rPr lang="en-US" altLang="en-US" sz="1200" dirty="0"/>
              <a:t>Department of Epidemiology, School of Public Health, University of Michigan</a:t>
            </a:r>
          </a:p>
          <a:p>
            <a:pPr eaLnBrk="1" hangingPunct="1"/>
            <a:r>
              <a:rPr lang="en-US" altLang="en-US" sz="1200" dirty="0"/>
              <a:t>Department of Epidemiology, School of Public Health, Harvard University</a:t>
            </a:r>
          </a:p>
          <a:p>
            <a:pPr eaLnBrk="1" hangingPunct="1"/>
            <a:r>
              <a:rPr lang="en-US" altLang="en-US" sz="1200" dirty="0"/>
              <a:t>Department of Epidemiology, School of Public Health, University of California, Los Angeles</a:t>
            </a:r>
          </a:p>
          <a:p>
            <a:pPr eaLnBrk="1" hangingPunct="1"/>
            <a:r>
              <a:rPr lang="en-US" altLang="en-US" sz="1200" dirty="0"/>
              <a:t>Department of Epidemiology, School of Public Health, UNC at Chapel Hill</a:t>
            </a:r>
          </a:p>
          <a:p>
            <a:pPr eaLnBrk="1" hangingPunct="1"/>
            <a:r>
              <a:rPr lang="en-US" altLang="en-US" sz="1200" dirty="0"/>
              <a:t>Department of Epidemiology, School of Public Health and Community Medicine, University of Washington</a:t>
            </a:r>
          </a:p>
          <a:p>
            <a:pPr eaLnBrk="1" hangingPunct="1"/>
            <a:r>
              <a:rPr lang="en-US" altLang="en-US" sz="1200" dirty="0"/>
              <a:t>Division of Chronic Disease Epidemiology, Epidemiology and Public Health, Yale University</a:t>
            </a:r>
          </a:p>
          <a:p>
            <a:pPr eaLnBrk="1" hangingPunct="1"/>
            <a:r>
              <a:rPr lang="en-US" altLang="en-US" sz="1200" dirty="0"/>
              <a:t>Division of Epidemiology, Department of Health Research and Policy and Stanford Center for Research in Disease Prevention, Stanford University School of Medicine</a:t>
            </a:r>
          </a:p>
          <a:p>
            <a:pPr eaLnBrk="1" hangingPunct="1"/>
            <a:r>
              <a:rPr lang="en-US" altLang="en-US" sz="1200" dirty="0"/>
              <a:t>Epidemiology Discipline, School of Public Health, University of Texas at Houston</a:t>
            </a:r>
          </a:p>
        </p:txBody>
      </p:sp>
      <p:sp>
        <p:nvSpPr>
          <p:cNvPr id="2" name="Slide Number Placeholder 1">
            <a:extLst>
              <a:ext uri="{FF2B5EF4-FFF2-40B4-BE49-F238E27FC236}">
                <a16:creationId xmlns:a16="http://schemas.microsoft.com/office/drawing/2014/main" id="{3E63F460-2425-4A51-AE07-61CDE4E78D49}"/>
              </a:ext>
            </a:extLst>
          </p:cNvPr>
          <p:cNvSpPr>
            <a:spLocks noGrp="1"/>
          </p:cNvSpPr>
          <p:nvPr>
            <p:ph type="sldNum" sz="quarter" idx="12"/>
          </p:nvPr>
        </p:nvSpPr>
        <p:spPr/>
        <p:txBody>
          <a:bodyPr/>
          <a:lstStyle/>
          <a:p>
            <a:pPr>
              <a:defRPr/>
            </a:pPr>
            <a:fld id="{A92E4B53-3F1F-44C3-9F96-3ACD6CB8E378}" type="slidenum">
              <a:rPr lang="en-US" altLang="en-US" smtClean="0"/>
              <a:pPr>
                <a:defRPr/>
              </a:pPr>
              <a:t>47</a:t>
            </a:fld>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28BFB73-2654-4E0B-8E7B-EBCFA2210BF8}"/>
              </a:ext>
            </a:extLst>
          </p:cNvPr>
          <p:cNvSpPr>
            <a:spLocks noGrp="1" noChangeArrowheads="1"/>
          </p:cNvSpPr>
          <p:nvPr>
            <p:ph type="title"/>
          </p:nvPr>
        </p:nvSpPr>
        <p:spPr/>
        <p:txBody>
          <a:bodyPr/>
          <a:lstStyle/>
          <a:p>
            <a:pPr eaLnBrk="1" hangingPunct="1"/>
            <a:r>
              <a:rPr lang="en-US" altLang="en-US" dirty="0"/>
              <a:t>Study #2 - Content analysis of recruitment materials</a:t>
            </a:r>
          </a:p>
        </p:txBody>
      </p:sp>
      <p:sp>
        <p:nvSpPr>
          <p:cNvPr id="88067" name="Rectangle 3">
            <a:extLst>
              <a:ext uri="{FF2B5EF4-FFF2-40B4-BE49-F238E27FC236}">
                <a16:creationId xmlns:a16="http://schemas.microsoft.com/office/drawing/2014/main" id="{F4F68403-565D-449F-B26D-C1E2C891DF7F}"/>
              </a:ext>
            </a:extLst>
          </p:cNvPr>
          <p:cNvSpPr>
            <a:spLocks noGrp="1" noChangeArrowheads="1"/>
          </p:cNvSpPr>
          <p:nvPr>
            <p:ph type="body" idx="1"/>
          </p:nvPr>
        </p:nvSpPr>
        <p:spPr/>
        <p:txBody>
          <a:bodyPr/>
          <a:lstStyle/>
          <a:p>
            <a:pPr eaLnBrk="1" hangingPunct="1"/>
            <a:r>
              <a:rPr lang="en-US" altLang="en-US" sz="2800" dirty="0"/>
              <a:t>Christiaan </a:t>
            </a:r>
            <a:r>
              <a:rPr lang="en-US" altLang="en-US" sz="2800" dirty="0" err="1"/>
              <a:t>Morssink</a:t>
            </a:r>
            <a:br>
              <a:rPr lang="en-US" altLang="en-US" sz="2800" dirty="0"/>
            </a:br>
            <a:r>
              <a:rPr lang="en-US" altLang="en-US" sz="2800" dirty="0"/>
              <a:t>Shiriki Kumanyika</a:t>
            </a:r>
            <a:br>
              <a:rPr lang="en-US" altLang="en-US" sz="2800" dirty="0"/>
            </a:br>
            <a:r>
              <a:rPr lang="en-US" altLang="en-US" sz="2800" dirty="0" err="1"/>
              <a:t>Grethe</a:t>
            </a:r>
            <a:r>
              <a:rPr lang="en-US" altLang="en-US" sz="2800" dirty="0"/>
              <a:t> Tell</a:t>
            </a:r>
            <a:br>
              <a:rPr lang="en-US" altLang="en-US" sz="2800" dirty="0"/>
            </a:br>
            <a:r>
              <a:rPr lang="en-US" altLang="en-US" sz="2800" dirty="0"/>
              <a:t>Victor Schoenbach</a:t>
            </a:r>
          </a:p>
          <a:p>
            <a:pPr eaLnBrk="1" hangingPunct="1">
              <a:spcBef>
                <a:spcPts val="1600"/>
              </a:spcBef>
            </a:pPr>
            <a:r>
              <a:rPr lang="en-US" altLang="en-US" sz="2800" dirty="0"/>
              <a:t>Published in same issue of the </a:t>
            </a:r>
            <a:r>
              <a:rPr lang="en-US" altLang="en-US" sz="2800" i="1" dirty="0"/>
              <a:t>Annals </a:t>
            </a:r>
            <a:r>
              <a:rPr lang="en-US" altLang="en-US" sz="2800" dirty="0"/>
              <a:t>as the Statement of Principles (November 1995)</a:t>
            </a:r>
          </a:p>
        </p:txBody>
      </p:sp>
      <p:sp>
        <p:nvSpPr>
          <p:cNvPr id="2" name="Slide Number Placeholder 1">
            <a:extLst>
              <a:ext uri="{FF2B5EF4-FFF2-40B4-BE49-F238E27FC236}">
                <a16:creationId xmlns:a16="http://schemas.microsoft.com/office/drawing/2014/main" id="{3B0592EE-4892-48B1-9966-2BA8B69723EC}"/>
              </a:ext>
            </a:extLst>
          </p:cNvPr>
          <p:cNvSpPr>
            <a:spLocks noGrp="1"/>
          </p:cNvSpPr>
          <p:nvPr>
            <p:ph type="sldNum" sz="quarter" idx="12"/>
          </p:nvPr>
        </p:nvSpPr>
        <p:spPr/>
        <p:txBody>
          <a:bodyPr/>
          <a:lstStyle/>
          <a:p>
            <a:pPr>
              <a:defRPr/>
            </a:pPr>
            <a:fld id="{A92E4B53-3F1F-44C3-9F96-3ACD6CB8E378}" type="slidenum">
              <a:rPr lang="en-US" altLang="en-US" smtClean="0"/>
              <a:pPr>
                <a:defRPr/>
              </a:pPr>
              <a:t>48</a:t>
            </a:fld>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1F2C98D6-069B-4B18-9D4B-BF87BCF1391C}"/>
              </a:ext>
            </a:extLst>
          </p:cNvPr>
          <p:cNvSpPr>
            <a:spLocks noGrp="1" noChangeArrowheads="1"/>
          </p:cNvSpPr>
          <p:nvPr>
            <p:ph type="title"/>
          </p:nvPr>
        </p:nvSpPr>
        <p:spPr/>
        <p:txBody>
          <a:bodyPr/>
          <a:lstStyle/>
          <a:p>
            <a:pPr eaLnBrk="1" hangingPunct="1"/>
            <a:r>
              <a:rPr lang="en-US" altLang="en-US"/>
              <a:t>Content analysis of recruitment materials</a:t>
            </a:r>
          </a:p>
        </p:txBody>
      </p:sp>
      <p:sp>
        <p:nvSpPr>
          <p:cNvPr id="90115" name="Rectangle 3">
            <a:extLst>
              <a:ext uri="{FF2B5EF4-FFF2-40B4-BE49-F238E27FC236}">
                <a16:creationId xmlns:a16="http://schemas.microsoft.com/office/drawing/2014/main" id="{ED4BFE78-D67B-46B1-B324-88B40CFA6FAD}"/>
              </a:ext>
            </a:extLst>
          </p:cNvPr>
          <p:cNvSpPr>
            <a:spLocks noGrp="1" noChangeArrowheads="1"/>
          </p:cNvSpPr>
          <p:nvPr>
            <p:ph type="body" idx="1"/>
          </p:nvPr>
        </p:nvSpPr>
        <p:spPr/>
        <p:txBody>
          <a:bodyPr/>
          <a:lstStyle/>
          <a:p>
            <a:pPr marL="68263" indent="-4763" eaLnBrk="1" hangingPunct="1">
              <a:lnSpc>
                <a:spcPct val="110000"/>
              </a:lnSpc>
              <a:buFont typeface="Wingdings" panose="05000000000000000000" pitchFamily="2" charset="2"/>
              <a:buNone/>
            </a:pPr>
            <a:r>
              <a:rPr lang="en-US" altLang="en-US" sz="2400" dirty="0"/>
              <a:t>“The question posed in this analysis was whether the mainstream recruitment materials distributed by institutions where epidemiology degrees are offered include text or illustrations to either stimulate or reinforce an interest among prospective minority applicants in studying epidemiology. In general, these materials did not address minority-related issues, especially not on the epidemiology department level.”</a:t>
            </a:r>
          </a:p>
        </p:txBody>
      </p:sp>
      <p:sp>
        <p:nvSpPr>
          <p:cNvPr id="2" name="Slide Number Placeholder 1">
            <a:extLst>
              <a:ext uri="{FF2B5EF4-FFF2-40B4-BE49-F238E27FC236}">
                <a16:creationId xmlns:a16="http://schemas.microsoft.com/office/drawing/2014/main" id="{53217461-EC4D-4614-9673-14B3406BDCCD}"/>
              </a:ext>
            </a:extLst>
          </p:cNvPr>
          <p:cNvSpPr>
            <a:spLocks noGrp="1"/>
          </p:cNvSpPr>
          <p:nvPr>
            <p:ph type="sldNum" sz="quarter" idx="12"/>
          </p:nvPr>
        </p:nvSpPr>
        <p:spPr/>
        <p:txBody>
          <a:bodyPr/>
          <a:lstStyle/>
          <a:p>
            <a:pPr>
              <a:defRPr/>
            </a:pPr>
            <a:fld id="{A92E4B53-3F1F-44C3-9F96-3ACD6CB8E378}" type="slidenum">
              <a:rPr lang="en-US" altLang="en-US" smtClean="0"/>
              <a:pPr>
                <a:defRPr/>
              </a:pPr>
              <a:t>49</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BF3BA4F9-72D0-4268-A249-B932A275886F}"/>
              </a:ext>
            </a:extLst>
          </p:cNvPr>
          <p:cNvSpPr>
            <a:spLocks noGrp="1" noChangeArrowheads="1"/>
          </p:cNvSpPr>
          <p:nvPr>
            <p:ph type="title"/>
          </p:nvPr>
        </p:nvSpPr>
        <p:spPr/>
        <p:txBody>
          <a:bodyPr>
            <a:normAutofit fontScale="90000"/>
          </a:bodyPr>
          <a:lstStyle/>
          <a:p>
            <a:pPr eaLnBrk="1" hangingPunct="1"/>
            <a:r>
              <a:rPr lang="en-US" altLang="en-US" dirty="0"/>
              <a:t>Putting disparities on the national public health agenda</a:t>
            </a:r>
          </a:p>
        </p:txBody>
      </p:sp>
      <p:pic>
        <p:nvPicPr>
          <p:cNvPr id="10244" name="Picture 7" descr="ReportOfSecretarysTaskForce-Cover">
            <a:extLst>
              <a:ext uri="{FF2B5EF4-FFF2-40B4-BE49-F238E27FC236}">
                <a16:creationId xmlns:a16="http://schemas.microsoft.com/office/drawing/2014/main" id="{63E5F506-EBDE-454E-B6DB-2E09D2E3F21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1905000"/>
            <a:ext cx="3227388" cy="4267200"/>
          </a:xfrm>
          <a:noFill/>
        </p:spPr>
      </p:pic>
      <p:sp>
        <p:nvSpPr>
          <p:cNvPr id="10243" name="Rectangle 6">
            <a:extLst>
              <a:ext uri="{FF2B5EF4-FFF2-40B4-BE49-F238E27FC236}">
                <a16:creationId xmlns:a16="http://schemas.microsoft.com/office/drawing/2014/main" id="{E04676F7-6FA4-4507-A481-DEB8D89FA069}"/>
              </a:ext>
            </a:extLst>
          </p:cNvPr>
          <p:cNvSpPr>
            <a:spLocks noGrp="1" noChangeArrowheads="1"/>
          </p:cNvSpPr>
          <p:nvPr>
            <p:ph type="body" sz="half" idx="2"/>
          </p:nvPr>
        </p:nvSpPr>
        <p:spPr>
          <a:xfrm>
            <a:off x="3557588" y="1981200"/>
            <a:ext cx="5334000" cy="4267200"/>
          </a:xfrm>
        </p:spPr>
        <p:txBody>
          <a:bodyPr>
            <a:normAutofit/>
          </a:bodyPr>
          <a:lstStyle/>
          <a:p>
            <a:pPr eaLnBrk="1" hangingPunct="1"/>
            <a:r>
              <a:rPr lang="en-US" altLang="en-US" sz="2600" dirty="0"/>
              <a:t>W.E.B. Du </a:t>
            </a:r>
            <a:r>
              <a:rPr lang="en-US" altLang="en-US" sz="2600" dirty="0" err="1"/>
              <a:t>Bois</a:t>
            </a:r>
            <a:r>
              <a:rPr lang="en-US" altLang="en-US" sz="2600" dirty="0"/>
              <a:t> – The Philadelphia Negro</a:t>
            </a:r>
          </a:p>
          <a:p>
            <a:pPr eaLnBrk="1" hangingPunct="1"/>
            <a:r>
              <a:rPr lang="en-US" altLang="en-US" sz="2600" dirty="0"/>
              <a:t>Booker T. Washington, The Negro Health Movement</a:t>
            </a:r>
          </a:p>
          <a:p>
            <a:pPr eaLnBrk="1" hangingPunct="1"/>
            <a:r>
              <a:rPr lang="en-US" altLang="en-US" sz="2600" dirty="0"/>
              <a:t>Kerner Commission</a:t>
            </a:r>
          </a:p>
          <a:p>
            <a:pPr eaLnBrk="1" hangingPunct="1"/>
            <a:r>
              <a:rPr lang="en-US" altLang="en-US" sz="2600" dirty="0"/>
              <a:t>APHA policy statements</a:t>
            </a:r>
          </a:p>
          <a:p>
            <a:pPr eaLnBrk="1" hangingPunct="1"/>
            <a:r>
              <a:rPr lang="en-US" altLang="en-US" sz="2600" dirty="0"/>
              <a:t>Report of the Secretary’s Task Force (the “Heckler Report”)</a:t>
            </a:r>
          </a:p>
        </p:txBody>
      </p:sp>
      <p:sp>
        <p:nvSpPr>
          <p:cNvPr id="2" name="Slide Number Placeholder 1">
            <a:extLst>
              <a:ext uri="{FF2B5EF4-FFF2-40B4-BE49-F238E27FC236}">
                <a16:creationId xmlns:a16="http://schemas.microsoft.com/office/drawing/2014/main" id="{B048BAA6-54ED-4624-9100-1E12EAD12E94}"/>
              </a:ext>
            </a:extLst>
          </p:cNvPr>
          <p:cNvSpPr>
            <a:spLocks noGrp="1"/>
          </p:cNvSpPr>
          <p:nvPr>
            <p:ph type="sldNum" sz="quarter" idx="12"/>
          </p:nvPr>
        </p:nvSpPr>
        <p:spPr/>
        <p:txBody>
          <a:bodyPr/>
          <a:lstStyle/>
          <a:p>
            <a:pPr>
              <a:defRPr/>
            </a:pPr>
            <a:fld id="{0C5887E4-5B7C-4949-9E59-DC5FDE9F6B45}" type="slidenum">
              <a:rPr lang="en-US" altLang="en-US" smtClean="0"/>
              <a:pPr>
                <a:defRPr/>
              </a:pPr>
              <a:t>5</a:t>
            </a:fld>
            <a:endParaRPr lang="en-US" altLang="en-US"/>
          </a:p>
        </p:txBody>
      </p:sp>
    </p:spTree>
    <p:extLst>
      <p:ext uri="{BB962C8B-B14F-4D97-AF65-F5344CB8AC3E}">
        <p14:creationId xmlns:p14="http://schemas.microsoft.com/office/powerpoint/2010/main" val="30926870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E7D11832-D6C7-4E50-BBB3-50638815756F}"/>
              </a:ext>
            </a:extLst>
          </p:cNvPr>
          <p:cNvSpPr>
            <a:spLocks noGrp="1" noChangeArrowheads="1"/>
          </p:cNvSpPr>
          <p:nvPr>
            <p:ph type="title"/>
          </p:nvPr>
        </p:nvSpPr>
        <p:spPr/>
        <p:txBody>
          <a:bodyPr/>
          <a:lstStyle/>
          <a:p>
            <a:pPr eaLnBrk="1" hangingPunct="1"/>
            <a:r>
              <a:rPr lang="en-US" altLang="en-US"/>
              <a:t>Committee on Minority Affairs – Plans, November 1995</a:t>
            </a:r>
          </a:p>
        </p:txBody>
      </p:sp>
      <p:sp>
        <p:nvSpPr>
          <p:cNvPr id="92163" name="Rectangle 3">
            <a:extLst>
              <a:ext uri="{FF2B5EF4-FFF2-40B4-BE49-F238E27FC236}">
                <a16:creationId xmlns:a16="http://schemas.microsoft.com/office/drawing/2014/main" id="{F8E63279-236F-48C6-82D1-E732A20BFF16}"/>
              </a:ext>
            </a:extLst>
          </p:cNvPr>
          <p:cNvSpPr>
            <a:spLocks noGrp="1" noChangeArrowheads="1"/>
          </p:cNvSpPr>
          <p:nvPr>
            <p:ph type="body" idx="1"/>
          </p:nvPr>
        </p:nvSpPr>
        <p:spPr/>
        <p:txBody>
          <a:bodyPr/>
          <a:lstStyle/>
          <a:p>
            <a:pPr marL="571500" indent="-571500" eaLnBrk="1" hangingPunct="1">
              <a:spcBef>
                <a:spcPts val="1600"/>
              </a:spcBef>
              <a:buFont typeface="Wingdings" panose="05000000000000000000" pitchFamily="2" charset="2"/>
              <a:buAutoNum type="arabicPeriod"/>
            </a:pPr>
            <a:r>
              <a:rPr lang="en-US" altLang="en-US" sz="2800" dirty="0"/>
              <a:t>Use the Statement of Principles to build commitment.</a:t>
            </a:r>
          </a:p>
          <a:p>
            <a:pPr marL="571500" indent="-571500" eaLnBrk="1" hangingPunct="1">
              <a:spcBef>
                <a:spcPts val="1600"/>
              </a:spcBef>
              <a:buFont typeface="Wingdings" panose="05000000000000000000" pitchFamily="2" charset="2"/>
              <a:buAutoNum type="arabicPeriod"/>
            </a:pPr>
            <a:r>
              <a:rPr lang="en-US" altLang="en-US" sz="2800" dirty="0"/>
              <a:t>Recruit minority epidemiologists to the College.</a:t>
            </a:r>
          </a:p>
          <a:p>
            <a:pPr marL="571500" indent="-571500" eaLnBrk="1" hangingPunct="1">
              <a:spcBef>
                <a:spcPts val="1600"/>
              </a:spcBef>
              <a:buFont typeface="Wingdings" panose="05000000000000000000" pitchFamily="2" charset="2"/>
              <a:buAutoNum type="arabicPeriod"/>
            </a:pPr>
            <a:r>
              <a:rPr lang="en-US" altLang="en-US" sz="2800" dirty="0"/>
              <a:t>Develop a statement on community participation in research</a:t>
            </a:r>
          </a:p>
          <a:p>
            <a:pPr marL="571500" indent="-571500" eaLnBrk="1" hangingPunct="1">
              <a:spcBef>
                <a:spcPts val="1600"/>
              </a:spcBef>
              <a:buFont typeface="Wingdings" panose="05000000000000000000" pitchFamily="2" charset="2"/>
              <a:buAutoNum type="arabicPeriod"/>
            </a:pPr>
            <a:r>
              <a:rPr lang="en-US" altLang="en-US" sz="2800" dirty="0"/>
              <a:t>Recommend and facilitate ways to improve:</a:t>
            </a:r>
          </a:p>
        </p:txBody>
      </p:sp>
      <p:sp>
        <p:nvSpPr>
          <p:cNvPr id="2" name="Slide Number Placeholder 1">
            <a:extLst>
              <a:ext uri="{FF2B5EF4-FFF2-40B4-BE49-F238E27FC236}">
                <a16:creationId xmlns:a16="http://schemas.microsoft.com/office/drawing/2014/main" id="{224EA729-49BD-4063-8FFC-13500356F35F}"/>
              </a:ext>
            </a:extLst>
          </p:cNvPr>
          <p:cNvSpPr>
            <a:spLocks noGrp="1"/>
          </p:cNvSpPr>
          <p:nvPr>
            <p:ph type="sldNum" sz="quarter" idx="12"/>
          </p:nvPr>
        </p:nvSpPr>
        <p:spPr/>
        <p:txBody>
          <a:bodyPr/>
          <a:lstStyle/>
          <a:p>
            <a:pPr>
              <a:defRPr/>
            </a:pPr>
            <a:fld id="{A92E4B53-3F1F-44C3-9F96-3ACD6CB8E378}" type="slidenum">
              <a:rPr lang="en-US" altLang="en-US" smtClean="0"/>
              <a:pPr>
                <a:defRPr/>
              </a:pPr>
              <a:t>50</a:t>
            </a:fld>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208E5019-8CC6-4FB3-92CB-69BD736D9441}"/>
              </a:ext>
            </a:extLst>
          </p:cNvPr>
          <p:cNvSpPr>
            <a:spLocks noGrp="1" noChangeArrowheads="1"/>
          </p:cNvSpPr>
          <p:nvPr>
            <p:ph type="title"/>
          </p:nvPr>
        </p:nvSpPr>
        <p:spPr/>
        <p:txBody>
          <a:bodyPr/>
          <a:lstStyle/>
          <a:p>
            <a:pPr eaLnBrk="1" hangingPunct="1"/>
            <a:r>
              <a:rPr lang="en-US" altLang="en-US"/>
              <a:t>Committee on Minority Affairs – Plans - continued</a:t>
            </a:r>
          </a:p>
        </p:txBody>
      </p:sp>
      <p:sp>
        <p:nvSpPr>
          <p:cNvPr id="94211" name="Rectangle 3">
            <a:extLst>
              <a:ext uri="{FF2B5EF4-FFF2-40B4-BE49-F238E27FC236}">
                <a16:creationId xmlns:a16="http://schemas.microsoft.com/office/drawing/2014/main" id="{34801B18-7A70-439F-9BAA-31359526E743}"/>
              </a:ext>
            </a:extLst>
          </p:cNvPr>
          <p:cNvSpPr>
            <a:spLocks noGrp="1" noChangeArrowheads="1"/>
          </p:cNvSpPr>
          <p:nvPr>
            <p:ph type="body" idx="1"/>
          </p:nvPr>
        </p:nvSpPr>
        <p:spPr>
          <a:xfrm>
            <a:off x="228600" y="1752600"/>
            <a:ext cx="8915400" cy="4267200"/>
          </a:xfrm>
        </p:spPr>
        <p:txBody>
          <a:bodyPr/>
          <a:lstStyle/>
          <a:p>
            <a:pPr marL="571500" indent="-571500" eaLnBrk="1" hangingPunct="1">
              <a:spcBef>
                <a:spcPts val="1600"/>
              </a:spcBef>
            </a:pPr>
            <a:r>
              <a:rPr lang="en-US" altLang="en-US" sz="2400" dirty="0"/>
              <a:t>a. Information, communications, networking</a:t>
            </a:r>
          </a:p>
          <a:p>
            <a:pPr marL="571500" indent="-571500" eaLnBrk="1" hangingPunct="1">
              <a:spcBef>
                <a:spcPts val="1600"/>
              </a:spcBef>
            </a:pPr>
            <a:r>
              <a:rPr lang="en-US" altLang="en-US" sz="2400" dirty="0"/>
              <a:t>b. Outreach to colleges, medicine and veterinary medicine with large minority enrollments</a:t>
            </a:r>
          </a:p>
          <a:p>
            <a:pPr marL="571500" indent="-571500" eaLnBrk="1" hangingPunct="1">
              <a:spcBef>
                <a:spcPts val="1600"/>
              </a:spcBef>
            </a:pPr>
            <a:r>
              <a:rPr lang="en-US" altLang="en-US" sz="2400" dirty="0"/>
              <a:t>c. Financial aid for minority students, fellows, and researchers</a:t>
            </a:r>
          </a:p>
          <a:p>
            <a:pPr marL="571500" indent="-571500" eaLnBrk="1" hangingPunct="1">
              <a:spcBef>
                <a:spcPts val="1600"/>
              </a:spcBef>
            </a:pPr>
            <a:r>
              <a:rPr lang="en-US" altLang="en-US" sz="2400" dirty="0"/>
              <a:t>d. Education for the profession about minority health and diversity</a:t>
            </a:r>
          </a:p>
          <a:p>
            <a:pPr marL="571500" indent="-571500" eaLnBrk="1" hangingPunct="1">
              <a:spcBef>
                <a:spcPts val="1600"/>
              </a:spcBef>
            </a:pPr>
            <a:r>
              <a:rPr lang="en-US" altLang="en-US" sz="2400" dirty="0"/>
              <a:t>e. Research related to minority health and minority advancement.</a:t>
            </a:r>
          </a:p>
        </p:txBody>
      </p:sp>
      <p:sp>
        <p:nvSpPr>
          <p:cNvPr id="2" name="Slide Number Placeholder 1">
            <a:extLst>
              <a:ext uri="{FF2B5EF4-FFF2-40B4-BE49-F238E27FC236}">
                <a16:creationId xmlns:a16="http://schemas.microsoft.com/office/drawing/2014/main" id="{76508DF3-E179-43B3-9435-2146672AEE5B}"/>
              </a:ext>
            </a:extLst>
          </p:cNvPr>
          <p:cNvSpPr>
            <a:spLocks noGrp="1"/>
          </p:cNvSpPr>
          <p:nvPr>
            <p:ph type="sldNum" sz="quarter" idx="12"/>
          </p:nvPr>
        </p:nvSpPr>
        <p:spPr/>
        <p:txBody>
          <a:bodyPr/>
          <a:lstStyle/>
          <a:p>
            <a:pPr>
              <a:defRPr/>
            </a:pPr>
            <a:fld id="{A92E4B53-3F1F-44C3-9F96-3ACD6CB8E378}" type="slidenum">
              <a:rPr lang="en-US" altLang="en-US" smtClean="0"/>
              <a:pPr>
                <a:defRPr/>
              </a:pPr>
              <a:t>51</a:t>
            </a:fld>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B27F9904-75A2-42A1-9A8D-BE6966E16AE4}"/>
              </a:ext>
            </a:extLst>
          </p:cNvPr>
          <p:cNvSpPr>
            <a:spLocks noGrp="1" noChangeArrowheads="1"/>
          </p:cNvSpPr>
          <p:nvPr>
            <p:ph type="title"/>
          </p:nvPr>
        </p:nvSpPr>
        <p:spPr/>
        <p:txBody>
          <a:bodyPr/>
          <a:lstStyle/>
          <a:p>
            <a:pPr eaLnBrk="1" hangingPunct="1"/>
            <a:r>
              <a:rPr lang="en-US" altLang="en-US" dirty="0"/>
              <a:t>Study #3 - Survey of recruitment activities</a:t>
            </a:r>
          </a:p>
        </p:txBody>
      </p:sp>
      <p:sp>
        <p:nvSpPr>
          <p:cNvPr id="96259" name="Rectangle 3">
            <a:extLst>
              <a:ext uri="{FF2B5EF4-FFF2-40B4-BE49-F238E27FC236}">
                <a16:creationId xmlns:a16="http://schemas.microsoft.com/office/drawing/2014/main" id="{8D4A90CE-8007-42C2-8A71-98ABE12F3406}"/>
              </a:ext>
            </a:extLst>
          </p:cNvPr>
          <p:cNvSpPr>
            <a:spLocks noGrp="1" noChangeArrowheads="1"/>
          </p:cNvSpPr>
          <p:nvPr>
            <p:ph type="body" idx="1"/>
          </p:nvPr>
        </p:nvSpPr>
        <p:spPr/>
        <p:txBody>
          <a:bodyPr/>
          <a:lstStyle/>
          <a:p>
            <a:pPr eaLnBrk="1" hangingPunct="1"/>
            <a:r>
              <a:rPr lang="en-US" altLang="en-US" sz="2800" dirty="0"/>
              <a:t>Data collected for 1993-1994</a:t>
            </a:r>
          </a:p>
          <a:p>
            <a:pPr eaLnBrk="1" hangingPunct="1"/>
            <a:r>
              <a:rPr lang="en-US" altLang="en-US" sz="2800" dirty="0"/>
              <a:t>Authors: Diane-Marie M. St. George</a:t>
            </a:r>
            <a:br>
              <a:rPr lang="en-US" altLang="en-US" sz="2800" dirty="0"/>
            </a:br>
            <a:r>
              <a:rPr lang="en-US" altLang="en-US" sz="2800" dirty="0"/>
              <a:t>Victor J. Schoenbach</a:t>
            </a:r>
            <a:br>
              <a:rPr lang="en-US" altLang="en-US" sz="2800" dirty="0"/>
            </a:br>
            <a:r>
              <a:rPr lang="en-US" altLang="en-US" sz="2800" dirty="0"/>
              <a:t>Gladys H. Reynolds (proposed the idea)</a:t>
            </a:r>
            <a:br>
              <a:rPr lang="en-US" altLang="en-US" sz="2800" dirty="0"/>
            </a:br>
            <a:r>
              <a:rPr lang="en-US" altLang="en-US" sz="2800" dirty="0"/>
              <a:t>John </a:t>
            </a:r>
            <a:r>
              <a:rPr lang="en-US" altLang="en-US" sz="2800" dirty="0" err="1"/>
              <a:t>Nwangwu</a:t>
            </a:r>
            <a:br>
              <a:rPr lang="en-US" altLang="en-US" sz="2800" dirty="0"/>
            </a:br>
            <a:r>
              <a:rPr lang="en-US" altLang="en-US" sz="2800" dirty="0"/>
              <a:t>Lucile Adams-Campbell</a:t>
            </a:r>
          </a:p>
          <a:p>
            <a:pPr eaLnBrk="1" hangingPunct="1">
              <a:spcBef>
                <a:spcPts val="1600"/>
              </a:spcBef>
            </a:pPr>
            <a:r>
              <a:rPr lang="en-US" altLang="en-US" sz="2800" dirty="0"/>
              <a:t>Published: </a:t>
            </a:r>
            <a:r>
              <a:rPr lang="en-US" altLang="en-US" sz="2800" i="1" dirty="0"/>
              <a:t>Annals of Epidemiology</a:t>
            </a:r>
            <a:r>
              <a:rPr lang="en-US" altLang="en-US" sz="2800" dirty="0"/>
              <a:t>, 1997</a:t>
            </a:r>
          </a:p>
          <a:p>
            <a:pPr eaLnBrk="1" hangingPunct="1">
              <a:spcBef>
                <a:spcPts val="1600"/>
              </a:spcBef>
            </a:pPr>
            <a:r>
              <a:rPr lang="en-US" altLang="en-US" sz="2800" dirty="0"/>
              <a:t>About 2/3 of schools did outreach and about 1/6 departments</a:t>
            </a:r>
          </a:p>
        </p:txBody>
      </p:sp>
      <p:sp>
        <p:nvSpPr>
          <p:cNvPr id="2" name="Slide Number Placeholder 1">
            <a:extLst>
              <a:ext uri="{FF2B5EF4-FFF2-40B4-BE49-F238E27FC236}">
                <a16:creationId xmlns:a16="http://schemas.microsoft.com/office/drawing/2014/main" id="{974D7A1A-FD9D-475A-BB05-88AE815BADA9}"/>
              </a:ext>
            </a:extLst>
          </p:cNvPr>
          <p:cNvSpPr>
            <a:spLocks noGrp="1"/>
          </p:cNvSpPr>
          <p:nvPr>
            <p:ph type="sldNum" sz="quarter" idx="12"/>
          </p:nvPr>
        </p:nvSpPr>
        <p:spPr/>
        <p:txBody>
          <a:bodyPr/>
          <a:lstStyle/>
          <a:p>
            <a:pPr>
              <a:defRPr/>
            </a:pPr>
            <a:fld id="{A92E4B53-3F1F-44C3-9F96-3ACD6CB8E378}" type="slidenum">
              <a:rPr lang="en-US" altLang="en-US" smtClean="0"/>
              <a:pPr>
                <a:defRPr/>
              </a:pPr>
              <a:t>52</a:t>
            </a:fld>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78D65744-FA4E-4ED5-8DAA-2BC4205D8CBE}"/>
              </a:ext>
            </a:extLst>
          </p:cNvPr>
          <p:cNvSpPr>
            <a:spLocks noGrp="1" noChangeArrowheads="1"/>
          </p:cNvSpPr>
          <p:nvPr>
            <p:ph type="title"/>
          </p:nvPr>
        </p:nvSpPr>
        <p:spPr/>
        <p:txBody>
          <a:bodyPr/>
          <a:lstStyle/>
          <a:p>
            <a:pPr eaLnBrk="1" hangingPunct="1"/>
            <a:r>
              <a:rPr lang="en-US" altLang="en-US"/>
              <a:t>Committee chairs</a:t>
            </a:r>
          </a:p>
        </p:txBody>
      </p:sp>
      <p:sp>
        <p:nvSpPr>
          <p:cNvPr id="98307" name="Rectangle 3">
            <a:extLst>
              <a:ext uri="{FF2B5EF4-FFF2-40B4-BE49-F238E27FC236}">
                <a16:creationId xmlns:a16="http://schemas.microsoft.com/office/drawing/2014/main" id="{E90BA960-547F-47D9-9BEE-90ACFBDE1F8D}"/>
              </a:ext>
            </a:extLst>
          </p:cNvPr>
          <p:cNvSpPr>
            <a:spLocks noGrp="1" noChangeArrowheads="1"/>
          </p:cNvSpPr>
          <p:nvPr>
            <p:ph type="body" idx="1"/>
          </p:nvPr>
        </p:nvSpPr>
        <p:spPr/>
        <p:txBody>
          <a:bodyPr/>
          <a:lstStyle/>
          <a:p>
            <a:pPr eaLnBrk="1" hangingPunct="1"/>
            <a:r>
              <a:rPr lang="en-US" altLang="en-US" sz="2400" dirty="0"/>
              <a:t>Victor Schoenbach, 1991-1997</a:t>
            </a:r>
          </a:p>
          <a:p>
            <a:pPr eaLnBrk="1" hangingPunct="1">
              <a:spcBef>
                <a:spcPts val="1200"/>
              </a:spcBef>
            </a:pPr>
            <a:r>
              <a:rPr lang="en-US" altLang="en-US" sz="2400" dirty="0"/>
              <a:t>Bill Jenkins, 1997-1999</a:t>
            </a:r>
          </a:p>
          <a:p>
            <a:pPr eaLnBrk="1" hangingPunct="1">
              <a:spcBef>
                <a:spcPts val="1200"/>
              </a:spcBef>
            </a:pPr>
            <a:r>
              <a:rPr lang="en-US" altLang="en-US" sz="2400" dirty="0"/>
              <a:t>Vickie Mays, 1999-2005</a:t>
            </a:r>
          </a:p>
          <a:p>
            <a:pPr eaLnBrk="1" hangingPunct="1">
              <a:spcBef>
                <a:spcPts val="1200"/>
              </a:spcBef>
            </a:pPr>
            <a:r>
              <a:rPr lang="en-US" altLang="en-US" sz="2400" dirty="0"/>
              <a:t>Jorge Ibarra, 2005-2010</a:t>
            </a:r>
          </a:p>
          <a:p>
            <a:pPr eaLnBrk="1" hangingPunct="1">
              <a:spcBef>
                <a:spcPts val="1200"/>
              </a:spcBef>
            </a:pPr>
            <a:r>
              <a:rPr lang="en-US" altLang="en-US" sz="2400" dirty="0"/>
              <a:t>Charles Oke, 2010-2013</a:t>
            </a:r>
          </a:p>
          <a:p>
            <a:pPr eaLnBrk="1" hangingPunct="1">
              <a:spcBef>
                <a:spcPts val="1200"/>
              </a:spcBef>
            </a:pPr>
            <a:r>
              <a:rPr lang="en-US" altLang="en-US" sz="2400" dirty="0"/>
              <a:t>Maulik Baxi, 2013-2014</a:t>
            </a:r>
          </a:p>
          <a:p>
            <a:pPr eaLnBrk="1" hangingPunct="1">
              <a:spcBef>
                <a:spcPts val="1200"/>
              </a:spcBef>
            </a:pPr>
            <a:r>
              <a:rPr lang="en-US" altLang="en-US" sz="2400" dirty="0"/>
              <a:t>Bertha Hidalgo, 2014-</a:t>
            </a:r>
          </a:p>
          <a:p>
            <a:pPr eaLnBrk="1" hangingPunct="1">
              <a:spcBef>
                <a:spcPts val="1200"/>
              </a:spcBef>
            </a:pPr>
            <a:r>
              <a:rPr lang="en-US" altLang="en-US" sz="2400" dirty="0"/>
              <a:t>____ (your name here?)</a:t>
            </a:r>
          </a:p>
        </p:txBody>
      </p:sp>
      <p:sp>
        <p:nvSpPr>
          <p:cNvPr id="2" name="Slide Number Placeholder 1">
            <a:extLst>
              <a:ext uri="{FF2B5EF4-FFF2-40B4-BE49-F238E27FC236}">
                <a16:creationId xmlns:a16="http://schemas.microsoft.com/office/drawing/2014/main" id="{65456B27-1057-45C1-BEA5-24EEE642865C}"/>
              </a:ext>
            </a:extLst>
          </p:cNvPr>
          <p:cNvSpPr>
            <a:spLocks noGrp="1"/>
          </p:cNvSpPr>
          <p:nvPr>
            <p:ph type="sldNum" sz="quarter" idx="12"/>
          </p:nvPr>
        </p:nvSpPr>
        <p:spPr/>
        <p:txBody>
          <a:bodyPr/>
          <a:lstStyle/>
          <a:p>
            <a:pPr>
              <a:defRPr/>
            </a:pPr>
            <a:fld id="{A92E4B53-3F1F-44C3-9F96-3ACD6CB8E378}" type="slidenum">
              <a:rPr lang="en-US" altLang="en-US" smtClean="0"/>
              <a:pPr>
                <a:defRPr/>
              </a:pPr>
              <a:t>53</a:t>
            </a:fld>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16EF8185-5F65-426C-8CE3-B3075A8AF523}"/>
              </a:ext>
            </a:extLst>
          </p:cNvPr>
          <p:cNvSpPr>
            <a:spLocks noGrp="1" noChangeArrowheads="1"/>
          </p:cNvSpPr>
          <p:nvPr>
            <p:ph type="title"/>
          </p:nvPr>
        </p:nvSpPr>
        <p:spPr/>
        <p:txBody>
          <a:bodyPr/>
          <a:lstStyle/>
          <a:p>
            <a:pPr eaLnBrk="1" hangingPunct="1"/>
            <a:r>
              <a:rPr lang="en-US" altLang="en-US"/>
              <a:t>Annual Minority Affairs Committee workshops</a:t>
            </a:r>
          </a:p>
        </p:txBody>
      </p:sp>
      <p:sp>
        <p:nvSpPr>
          <p:cNvPr id="51203" name="Rectangle 3">
            <a:extLst>
              <a:ext uri="{FF2B5EF4-FFF2-40B4-BE49-F238E27FC236}">
                <a16:creationId xmlns:a16="http://schemas.microsoft.com/office/drawing/2014/main" id="{9DC04864-80F3-478F-AFC5-EA92B4589EE2}"/>
              </a:ext>
            </a:extLst>
          </p:cNvPr>
          <p:cNvSpPr>
            <a:spLocks noGrp="1" noChangeArrowheads="1"/>
          </p:cNvSpPr>
          <p:nvPr>
            <p:ph type="body" sz="half" idx="1"/>
          </p:nvPr>
        </p:nvSpPr>
        <p:spPr>
          <a:xfrm>
            <a:off x="566738" y="1905000"/>
            <a:ext cx="3924300" cy="4267200"/>
          </a:xfrm>
        </p:spPr>
        <p:txBody>
          <a:bodyPr/>
          <a:lstStyle/>
          <a:p>
            <a:pPr eaLnBrk="1" hangingPunct="1">
              <a:spcAft>
                <a:spcPts val="0"/>
              </a:spcAft>
              <a:buFont typeface="Wingdings" panose="05000000000000000000" pitchFamily="2" charset="2"/>
              <a:buNone/>
              <a:defRPr/>
            </a:pPr>
            <a:r>
              <a:rPr lang="en-US" altLang="en-US" sz="2400" dirty="0"/>
              <a:t>[Under Vickie Mays]</a:t>
            </a:r>
          </a:p>
          <a:p>
            <a:pPr eaLnBrk="1" hangingPunct="1">
              <a:defRPr/>
            </a:pPr>
            <a:r>
              <a:rPr lang="en-US" altLang="en-US" sz="2400" dirty="0"/>
              <a:t>2002 Albuquerque</a:t>
            </a:r>
          </a:p>
          <a:p>
            <a:pPr eaLnBrk="1" hangingPunct="1">
              <a:defRPr/>
            </a:pPr>
            <a:r>
              <a:rPr lang="en-US" altLang="en-US" sz="2400" dirty="0"/>
              <a:t>2003 Chicago</a:t>
            </a:r>
          </a:p>
          <a:p>
            <a:pPr eaLnBrk="1" hangingPunct="1">
              <a:defRPr/>
            </a:pPr>
            <a:r>
              <a:rPr lang="en-US" altLang="en-US" sz="2400" dirty="0"/>
              <a:t>2004 Boston</a:t>
            </a:r>
          </a:p>
          <a:p>
            <a:pPr eaLnBrk="1" hangingPunct="1">
              <a:defRPr/>
            </a:pPr>
            <a:r>
              <a:rPr lang="en-US" altLang="en-US" sz="2400" dirty="0"/>
              <a:t>2005 (New Orleans)</a:t>
            </a:r>
          </a:p>
          <a:p>
            <a:pPr marL="0" indent="0" eaLnBrk="1" hangingPunct="1">
              <a:spcAft>
                <a:spcPts val="0"/>
              </a:spcAft>
              <a:buFont typeface="Wingdings" panose="05000000000000000000" pitchFamily="2" charset="2"/>
              <a:buNone/>
              <a:defRPr/>
            </a:pPr>
            <a:r>
              <a:rPr lang="en-US" altLang="en-US" sz="2400" dirty="0"/>
              <a:t>[Under Jorge Ibarra]</a:t>
            </a:r>
          </a:p>
          <a:p>
            <a:pPr eaLnBrk="1" hangingPunct="1">
              <a:spcAft>
                <a:spcPts val="0"/>
              </a:spcAft>
              <a:defRPr/>
            </a:pPr>
            <a:r>
              <a:rPr lang="en-US" altLang="en-US" sz="2400" dirty="0"/>
              <a:t>2006 Seattle</a:t>
            </a:r>
          </a:p>
          <a:p>
            <a:pPr eaLnBrk="1" hangingPunct="1">
              <a:defRPr/>
            </a:pPr>
            <a:r>
              <a:rPr lang="en-US" altLang="en-US" sz="2400" dirty="0"/>
              <a:t>2007 Ft Lauderdale</a:t>
            </a:r>
          </a:p>
          <a:p>
            <a:pPr eaLnBrk="1" hangingPunct="1">
              <a:defRPr/>
            </a:pPr>
            <a:r>
              <a:rPr lang="en-US" altLang="en-US" sz="2400" dirty="0"/>
              <a:t>2008 Tucson</a:t>
            </a:r>
          </a:p>
          <a:p>
            <a:pPr eaLnBrk="1" hangingPunct="1">
              <a:defRPr/>
            </a:pPr>
            <a:endParaRPr lang="en-US" altLang="en-US" sz="2400" dirty="0"/>
          </a:p>
        </p:txBody>
      </p:sp>
      <p:sp>
        <p:nvSpPr>
          <p:cNvPr id="51204" name="Rectangle 4">
            <a:extLst>
              <a:ext uri="{FF2B5EF4-FFF2-40B4-BE49-F238E27FC236}">
                <a16:creationId xmlns:a16="http://schemas.microsoft.com/office/drawing/2014/main" id="{A90553DD-5474-40FC-B042-6C1C520288E3}"/>
              </a:ext>
            </a:extLst>
          </p:cNvPr>
          <p:cNvSpPr>
            <a:spLocks noGrp="1" noChangeArrowheads="1"/>
          </p:cNvSpPr>
          <p:nvPr>
            <p:ph type="body" sz="half" idx="2"/>
          </p:nvPr>
        </p:nvSpPr>
        <p:spPr>
          <a:xfrm>
            <a:off x="4643438" y="1905000"/>
            <a:ext cx="3924300" cy="4267200"/>
          </a:xfrm>
        </p:spPr>
        <p:txBody>
          <a:bodyPr/>
          <a:lstStyle/>
          <a:p>
            <a:pPr eaLnBrk="1" hangingPunct="1">
              <a:defRPr/>
            </a:pPr>
            <a:r>
              <a:rPr lang="en-US" altLang="en-US" sz="2400" dirty="0"/>
              <a:t>2009 Silver Spring</a:t>
            </a:r>
          </a:p>
          <a:p>
            <a:pPr eaLnBrk="1" hangingPunct="1">
              <a:defRPr/>
            </a:pPr>
            <a:r>
              <a:rPr lang="en-US" altLang="en-US" sz="2400" dirty="0"/>
              <a:t>2010 San Francisco</a:t>
            </a:r>
          </a:p>
          <a:p>
            <a:pPr marL="0" indent="0" eaLnBrk="1" hangingPunct="1">
              <a:buFont typeface="Wingdings" panose="05000000000000000000" pitchFamily="2" charset="2"/>
              <a:buNone/>
              <a:defRPr/>
            </a:pPr>
            <a:r>
              <a:rPr lang="en-US" altLang="en-US" sz="2400" dirty="0"/>
              <a:t>[Under Charles Oke]</a:t>
            </a:r>
          </a:p>
          <a:p>
            <a:pPr eaLnBrk="1" hangingPunct="1">
              <a:defRPr/>
            </a:pPr>
            <a:r>
              <a:rPr lang="en-US" altLang="en-US" sz="2400" dirty="0"/>
              <a:t>2011 (Congress)</a:t>
            </a:r>
          </a:p>
          <a:p>
            <a:pPr eaLnBrk="1" hangingPunct="1">
              <a:defRPr/>
            </a:pPr>
            <a:r>
              <a:rPr lang="en-US" altLang="en-US" sz="2400" dirty="0"/>
              <a:t>2012 Chicago</a:t>
            </a:r>
          </a:p>
          <a:p>
            <a:pPr eaLnBrk="1" hangingPunct="1">
              <a:defRPr/>
            </a:pPr>
            <a:r>
              <a:rPr lang="en-US" altLang="en-US" sz="2400" dirty="0"/>
              <a:t>2013 Louisville</a:t>
            </a:r>
          </a:p>
          <a:p>
            <a:pPr marL="0" indent="0" eaLnBrk="1" hangingPunct="1">
              <a:buFont typeface="Wingdings" panose="05000000000000000000" pitchFamily="2" charset="2"/>
              <a:buNone/>
              <a:defRPr/>
            </a:pPr>
            <a:r>
              <a:rPr lang="en-US" altLang="en-US" sz="2400" dirty="0"/>
              <a:t>[Under Maulik Baxi and Bertha Hidalgo]</a:t>
            </a:r>
          </a:p>
          <a:p>
            <a:pPr eaLnBrk="1" hangingPunct="1">
              <a:defRPr/>
            </a:pPr>
            <a:r>
              <a:rPr lang="en-US" altLang="en-US" sz="2400" dirty="0"/>
              <a:t>2014 Silver Spring</a:t>
            </a:r>
          </a:p>
        </p:txBody>
      </p:sp>
      <p:sp>
        <p:nvSpPr>
          <p:cNvPr id="2" name="Slide Number Placeholder 1">
            <a:extLst>
              <a:ext uri="{FF2B5EF4-FFF2-40B4-BE49-F238E27FC236}">
                <a16:creationId xmlns:a16="http://schemas.microsoft.com/office/drawing/2014/main" id="{A4402D5C-48FD-46FB-B51B-DBE09C312EC6}"/>
              </a:ext>
            </a:extLst>
          </p:cNvPr>
          <p:cNvSpPr>
            <a:spLocks noGrp="1"/>
          </p:cNvSpPr>
          <p:nvPr>
            <p:ph type="sldNum" sz="quarter" idx="12"/>
          </p:nvPr>
        </p:nvSpPr>
        <p:spPr/>
        <p:txBody>
          <a:bodyPr/>
          <a:lstStyle/>
          <a:p>
            <a:pPr>
              <a:defRPr/>
            </a:pPr>
            <a:fld id="{8E3FB61D-BE99-405A-A7DF-C32499724543}" type="slidenum">
              <a:rPr lang="en-US" altLang="en-US" smtClean="0"/>
              <a:pPr>
                <a:defRPr/>
              </a:pPr>
              <a:t>54</a:t>
            </a:fld>
            <a:endParaRPr lang="en-US"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F113ECC0-8F33-4090-B4BE-4DEF861E9957}"/>
              </a:ext>
            </a:extLst>
          </p:cNvPr>
          <p:cNvSpPr>
            <a:spLocks noGrp="1" noChangeArrowheads="1"/>
          </p:cNvSpPr>
          <p:nvPr>
            <p:ph type="title"/>
          </p:nvPr>
        </p:nvSpPr>
        <p:spPr/>
        <p:txBody>
          <a:bodyPr/>
          <a:lstStyle/>
          <a:p>
            <a:pPr eaLnBrk="1" hangingPunct="1"/>
            <a:r>
              <a:rPr lang="en-US" altLang="en-US"/>
              <a:t>Annual Minority Affairs Committee workshops (cont’d)</a:t>
            </a:r>
          </a:p>
        </p:txBody>
      </p:sp>
      <p:sp>
        <p:nvSpPr>
          <p:cNvPr id="51203" name="Rectangle 3">
            <a:extLst>
              <a:ext uri="{FF2B5EF4-FFF2-40B4-BE49-F238E27FC236}">
                <a16:creationId xmlns:a16="http://schemas.microsoft.com/office/drawing/2014/main" id="{9DC04864-80F3-478F-AFC5-EA92B4589EE2}"/>
              </a:ext>
            </a:extLst>
          </p:cNvPr>
          <p:cNvSpPr>
            <a:spLocks noGrp="1" noChangeArrowheads="1"/>
          </p:cNvSpPr>
          <p:nvPr>
            <p:ph type="body" sz="half" idx="1"/>
          </p:nvPr>
        </p:nvSpPr>
        <p:spPr>
          <a:xfrm>
            <a:off x="574675" y="1905000"/>
            <a:ext cx="6054725" cy="4267200"/>
          </a:xfrm>
        </p:spPr>
        <p:txBody>
          <a:bodyPr/>
          <a:lstStyle/>
          <a:p>
            <a:pPr eaLnBrk="1" hangingPunct="1">
              <a:spcAft>
                <a:spcPts val="0"/>
              </a:spcAft>
              <a:buFont typeface="Wingdings" panose="05000000000000000000" pitchFamily="2" charset="2"/>
              <a:buNone/>
              <a:defRPr/>
            </a:pPr>
            <a:r>
              <a:rPr lang="en-US" altLang="en-US" sz="2400" dirty="0"/>
              <a:t>[Under Bertha Hidalgo]</a:t>
            </a:r>
          </a:p>
          <a:p>
            <a:pPr eaLnBrk="1" hangingPunct="1">
              <a:defRPr/>
            </a:pPr>
            <a:r>
              <a:rPr lang="en-US" altLang="en-US" sz="2400" dirty="0"/>
              <a:t>2015 Atlanta/Decatur</a:t>
            </a:r>
          </a:p>
          <a:p>
            <a:pPr eaLnBrk="1" hangingPunct="1">
              <a:defRPr/>
            </a:pPr>
            <a:r>
              <a:rPr lang="en-US" altLang="en-US" sz="2400" dirty="0"/>
              <a:t>2016 Miami (Epid Congress)</a:t>
            </a:r>
          </a:p>
          <a:p>
            <a:pPr eaLnBrk="1" hangingPunct="1">
              <a:defRPr/>
            </a:pPr>
            <a:r>
              <a:rPr lang="en-US" altLang="en-US" sz="2400" dirty="0"/>
              <a:t>2017 New Orleans</a:t>
            </a:r>
          </a:p>
          <a:p>
            <a:pPr marL="0" indent="0" eaLnBrk="1" hangingPunct="1">
              <a:buFont typeface="Wingdings" panose="05000000000000000000" pitchFamily="2" charset="2"/>
              <a:buNone/>
              <a:defRPr/>
            </a:pPr>
            <a:endParaRPr lang="en-US" altLang="en-US" sz="2400" dirty="0"/>
          </a:p>
          <a:p>
            <a:pPr eaLnBrk="1" hangingPunct="1">
              <a:defRPr/>
            </a:pPr>
            <a:endParaRPr lang="en-US" altLang="en-US" sz="2400" dirty="0"/>
          </a:p>
        </p:txBody>
      </p:sp>
      <p:sp>
        <p:nvSpPr>
          <p:cNvPr id="102404" name="Rectangle 4">
            <a:extLst>
              <a:ext uri="{FF2B5EF4-FFF2-40B4-BE49-F238E27FC236}">
                <a16:creationId xmlns:a16="http://schemas.microsoft.com/office/drawing/2014/main" id="{BEC77B84-FDD1-484F-A046-AF174F4195D7}"/>
              </a:ext>
            </a:extLst>
          </p:cNvPr>
          <p:cNvSpPr>
            <a:spLocks noGrp="1" noChangeArrowheads="1"/>
          </p:cNvSpPr>
          <p:nvPr>
            <p:ph type="body" sz="half" idx="2"/>
          </p:nvPr>
        </p:nvSpPr>
        <p:spPr>
          <a:xfrm>
            <a:off x="4651375" y="1905000"/>
            <a:ext cx="3924300" cy="4267200"/>
          </a:xfrm>
        </p:spPr>
        <p:txBody>
          <a:bodyPr/>
          <a:lstStyle/>
          <a:p>
            <a:pPr eaLnBrk="1" hangingPunct="1"/>
            <a:endParaRPr lang="en-US" altLang="en-US" sz="2600"/>
          </a:p>
        </p:txBody>
      </p:sp>
      <p:sp>
        <p:nvSpPr>
          <p:cNvPr id="2" name="Slide Number Placeholder 1">
            <a:extLst>
              <a:ext uri="{FF2B5EF4-FFF2-40B4-BE49-F238E27FC236}">
                <a16:creationId xmlns:a16="http://schemas.microsoft.com/office/drawing/2014/main" id="{AFF7186E-73EB-4B7F-8C19-ED9954925C02}"/>
              </a:ext>
            </a:extLst>
          </p:cNvPr>
          <p:cNvSpPr>
            <a:spLocks noGrp="1"/>
          </p:cNvSpPr>
          <p:nvPr>
            <p:ph type="sldNum" sz="quarter" idx="12"/>
          </p:nvPr>
        </p:nvSpPr>
        <p:spPr/>
        <p:txBody>
          <a:bodyPr/>
          <a:lstStyle/>
          <a:p>
            <a:pPr>
              <a:defRPr/>
            </a:pPr>
            <a:fld id="{8E3FB61D-BE99-405A-A7DF-C32499724543}" type="slidenum">
              <a:rPr lang="en-US" altLang="en-US" smtClean="0"/>
              <a:pPr>
                <a:defRPr/>
              </a:pPr>
              <a:t>55</a:t>
            </a:fld>
            <a:endParaRPr lang="en-US"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90145FE7-ABB0-48F1-9667-B0E7BFB6F17F}"/>
              </a:ext>
            </a:extLst>
          </p:cNvPr>
          <p:cNvSpPr>
            <a:spLocks noGrp="1" noChangeArrowheads="1"/>
          </p:cNvSpPr>
          <p:nvPr>
            <p:ph type="title"/>
          </p:nvPr>
        </p:nvSpPr>
        <p:spPr/>
        <p:txBody>
          <a:bodyPr/>
          <a:lstStyle/>
          <a:p>
            <a:pPr eaLnBrk="1" hangingPunct="1"/>
            <a:r>
              <a:rPr lang="en-US" altLang="en-US" i="1" dirty="0"/>
              <a:t>Annals of Epidemiology</a:t>
            </a:r>
            <a:r>
              <a:rPr lang="en-US" altLang="en-US" dirty="0"/>
              <a:t> article by Camargo and Clark</a:t>
            </a:r>
          </a:p>
        </p:txBody>
      </p:sp>
      <p:sp>
        <p:nvSpPr>
          <p:cNvPr id="104451" name="Rectangle 4">
            <a:extLst>
              <a:ext uri="{FF2B5EF4-FFF2-40B4-BE49-F238E27FC236}">
                <a16:creationId xmlns:a16="http://schemas.microsoft.com/office/drawing/2014/main" id="{C86BE4EA-4613-4BE2-BA83-8EC3F2726380}"/>
              </a:ext>
            </a:extLst>
          </p:cNvPr>
          <p:cNvSpPr>
            <a:spLocks noGrp="1" noChangeArrowheads="1"/>
          </p:cNvSpPr>
          <p:nvPr>
            <p:ph type="body" sz="half" idx="2"/>
          </p:nvPr>
        </p:nvSpPr>
        <p:spPr>
          <a:xfrm>
            <a:off x="4648200" y="1752600"/>
            <a:ext cx="4038600" cy="4267200"/>
          </a:xfrm>
        </p:spPr>
        <p:txBody>
          <a:bodyPr/>
          <a:lstStyle/>
          <a:p>
            <a:pPr marL="12700" indent="-12700" eaLnBrk="1" hangingPunct="1">
              <a:spcBef>
                <a:spcPts val="1200"/>
              </a:spcBef>
              <a:buFont typeface="Wingdings" panose="05000000000000000000" pitchFamily="2" charset="2"/>
              <a:buNone/>
            </a:pPr>
            <a:r>
              <a:rPr lang="en-US" altLang="en-US" sz="2400" dirty="0"/>
              <a:t>859 active members of ACE as of 12/31/2000 compared to 300 new ACE members during 1/1/2001-12/31/2004:</a:t>
            </a:r>
          </a:p>
          <a:p>
            <a:pPr marL="12700" indent="-12700" eaLnBrk="1" hangingPunct="1">
              <a:spcBef>
                <a:spcPts val="1200"/>
              </a:spcBef>
              <a:buFont typeface="Wingdings" panose="05000000000000000000" pitchFamily="2" charset="2"/>
              <a:buNone/>
            </a:pPr>
            <a:r>
              <a:rPr lang="en-US" altLang="en-US" sz="2400" dirty="0"/>
              <a:t>Black:  4 + 11</a:t>
            </a:r>
          </a:p>
          <a:p>
            <a:pPr marL="12700" indent="-12700" eaLnBrk="1" hangingPunct="1">
              <a:spcBef>
                <a:spcPts val="1200"/>
              </a:spcBef>
              <a:buFont typeface="Wingdings" panose="05000000000000000000" pitchFamily="2" charset="2"/>
              <a:buNone/>
            </a:pPr>
            <a:r>
              <a:rPr lang="en-US" altLang="en-US" sz="2400" dirty="0"/>
              <a:t>Hispanic:  2 + 2</a:t>
            </a:r>
          </a:p>
          <a:p>
            <a:pPr marL="12700" indent="-12700" eaLnBrk="1" hangingPunct="1">
              <a:spcBef>
                <a:spcPts val="1200"/>
              </a:spcBef>
              <a:buFont typeface="Wingdings" panose="05000000000000000000" pitchFamily="2" charset="2"/>
              <a:buNone/>
            </a:pPr>
            <a:r>
              <a:rPr lang="en-US" altLang="en-US" sz="2400" dirty="0"/>
              <a:t>American Indian: 0+1</a:t>
            </a:r>
          </a:p>
          <a:p>
            <a:pPr marL="12700" indent="-12700" eaLnBrk="1" hangingPunct="1">
              <a:spcBef>
                <a:spcPts val="1200"/>
              </a:spcBef>
              <a:buFont typeface="Wingdings" panose="05000000000000000000" pitchFamily="2" charset="2"/>
              <a:buNone/>
            </a:pPr>
            <a:r>
              <a:rPr lang="en-US" altLang="en-US" sz="2400" dirty="0"/>
              <a:t>Asian: 6 + 16</a:t>
            </a:r>
          </a:p>
        </p:txBody>
      </p:sp>
      <p:sp>
        <p:nvSpPr>
          <p:cNvPr id="104452" name="Content Placeholder 4">
            <a:extLst>
              <a:ext uri="{FF2B5EF4-FFF2-40B4-BE49-F238E27FC236}">
                <a16:creationId xmlns:a16="http://schemas.microsoft.com/office/drawing/2014/main" id="{4A72C382-EF1D-4A59-A1D6-D79E07AEA53D}"/>
              </a:ext>
            </a:extLst>
          </p:cNvPr>
          <p:cNvSpPr>
            <a:spLocks noGrp="1" noChangeArrowheads="1"/>
          </p:cNvSpPr>
          <p:nvPr>
            <p:ph sz="half" idx="1"/>
          </p:nvPr>
        </p:nvSpPr>
        <p:spPr>
          <a:xfrm>
            <a:off x="566738" y="2362200"/>
            <a:ext cx="3924300" cy="3657600"/>
          </a:xfrm>
        </p:spPr>
        <p:txBody>
          <a:bodyPr/>
          <a:lstStyle/>
          <a:p>
            <a:endParaRPr lang="en-US" altLang="en-US"/>
          </a:p>
        </p:txBody>
      </p:sp>
      <p:pic>
        <p:nvPicPr>
          <p:cNvPr id="104453" name="Picture 2" descr="C:\0-VicsFilesGoHere\WDpassport\Kdrive\VicsFiles-Gdrive\ORGANIZ\ACE\ACECMA\PAPERS\VicPresentationSept2010\CamargoMasthead.jpg">
            <a:extLst>
              <a:ext uri="{FF2B5EF4-FFF2-40B4-BE49-F238E27FC236}">
                <a16:creationId xmlns:a16="http://schemas.microsoft.com/office/drawing/2014/main" id="{F808ACE3-C58C-4119-851D-E82CD8445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 y="2133600"/>
            <a:ext cx="39893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F201E9B-7BFE-4878-BC36-B275C52FD7F4}"/>
              </a:ext>
            </a:extLst>
          </p:cNvPr>
          <p:cNvSpPr>
            <a:spLocks noGrp="1"/>
          </p:cNvSpPr>
          <p:nvPr>
            <p:ph type="sldNum" sz="quarter" idx="12"/>
          </p:nvPr>
        </p:nvSpPr>
        <p:spPr/>
        <p:txBody>
          <a:bodyPr/>
          <a:lstStyle/>
          <a:p>
            <a:pPr>
              <a:defRPr/>
            </a:pPr>
            <a:fld id="{73F7D3B6-A39F-41D3-B727-976DB68B7267}" type="slidenum">
              <a:rPr lang="en-US" altLang="en-US" smtClean="0"/>
              <a:pPr>
                <a:defRPr/>
              </a:pPr>
              <a:t>56</a:t>
            </a:fld>
            <a:endParaRPr lang="en-US"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C5175EAD-D7A9-4EB7-86B7-AC53287918BC}"/>
              </a:ext>
            </a:extLst>
          </p:cNvPr>
          <p:cNvSpPr>
            <a:spLocks noGrp="1" noChangeArrowheads="1"/>
          </p:cNvSpPr>
          <p:nvPr>
            <p:ph type="title"/>
          </p:nvPr>
        </p:nvSpPr>
        <p:spPr/>
        <p:txBody>
          <a:bodyPr/>
          <a:lstStyle/>
          <a:p>
            <a:pPr eaLnBrk="1" hangingPunct="1"/>
            <a:r>
              <a:rPr lang="en-US" altLang="en-US"/>
              <a:t>2006 Congress of Epidemiology survey of participants</a:t>
            </a:r>
          </a:p>
        </p:txBody>
      </p:sp>
      <p:sp>
        <p:nvSpPr>
          <p:cNvPr id="106499" name="Rectangle 3">
            <a:extLst>
              <a:ext uri="{FF2B5EF4-FFF2-40B4-BE49-F238E27FC236}">
                <a16:creationId xmlns:a16="http://schemas.microsoft.com/office/drawing/2014/main" id="{EDC1DCD6-D570-4044-BA5F-FDA6B5325349}"/>
              </a:ext>
            </a:extLst>
          </p:cNvPr>
          <p:cNvSpPr>
            <a:spLocks noGrp="1" noChangeArrowheads="1"/>
          </p:cNvSpPr>
          <p:nvPr>
            <p:ph type="body" idx="1"/>
          </p:nvPr>
        </p:nvSpPr>
        <p:spPr/>
        <p:txBody>
          <a:bodyPr/>
          <a:lstStyle/>
          <a:p>
            <a:pPr eaLnBrk="1" hangingPunct="1"/>
            <a:r>
              <a:rPr lang="en-US" altLang="en-US" sz="2800" i="1" dirty="0"/>
              <a:t>Annals of Epidemiology</a:t>
            </a:r>
            <a:r>
              <a:rPr lang="en-US" altLang="en-US" sz="2800" dirty="0"/>
              <a:t>, April 2009</a:t>
            </a:r>
          </a:p>
          <a:p>
            <a:pPr eaLnBrk="1" hangingPunct="1">
              <a:spcBef>
                <a:spcPts val="1600"/>
              </a:spcBef>
            </a:pPr>
            <a:r>
              <a:rPr lang="en-US" altLang="en-US" sz="2800" dirty="0"/>
              <a:t>Olivia D. Carter-Pokras</a:t>
            </a:r>
            <a:br>
              <a:rPr lang="en-US" altLang="en-US" sz="2800" dirty="0"/>
            </a:br>
            <a:r>
              <a:rPr lang="en-US" altLang="en-US" sz="2800" dirty="0"/>
              <a:t>Robert </a:t>
            </a:r>
            <a:r>
              <a:rPr lang="en-US" altLang="en-US" sz="2800" dirty="0" err="1"/>
              <a:t>Spirtas</a:t>
            </a:r>
            <a:br>
              <a:rPr lang="en-US" altLang="en-US" sz="2800" dirty="0"/>
            </a:br>
            <a:r>
              <a:rPr lang="en-US" altLang="en-US" sz="2800" dirty="0"/>
              <a:t>Lisa Bethune</a:t>
            </a:r>
            <a:br>
              <a:rPr lang="en-US" altLang="en-US" sz="2800" dirty="0"/>
            </a:br>
            <a:r>
              <a:rPr lang="en-US" altLang="en-US" sz="2800" dirty="0"/>
              <a:t>Vickie Mays</a:t>
            </a:r>
            <a:br>
              <a:rPr lang="en-US" altLang="en-US" sz="2800" dirty="0"/>
            </a:br>
            <a:r>
              <a:rPr lang="en-US" altLang="en-US" sz="2800" dirty="0"/>
              <a:t>Vincent L. Freeman</a:t>
            </a:r>
            <a:br>
              <a:rPr lang="en-US" altLang="en-US" sz="2800" dirty="0"/>
            </a:br>
            <a:r>
              <a:rPr lang="en-US" altLang="en-US" sz="2800" dirty="0"/>
              <a:t>Yvette C. Cozier</a:t>
            </a:r>
          </a:p>
          <a:p>
            <a:pPr eaLnBrk="1" hangingPunct="1">
              <a:spcBef>
                <a:spcPts val="1600"/>
              </a:spcBef>
            </a:pPr>
            <a:r>
              <a:rPr lang="en-US" altLang="en-US" sz="2800" dirty="0"/>
              <a:t>7.4%, 7%, and 1.3% of attendees were Black, Latino, or AI/AN</a:t>
            </a:r>
          </a:p>
        </p:txBody>
      </p:sp>
      <p:sp>
        <p:nvSpPr>
          <p:cNvPr id="2" name="Slide Number Placeholder 1">
            <a:extLst>
              <a:ext uri="{FF2B5EF4-FFF2-40B4-BE49-F238E27FC236}">
                <a16:creationId xmlns:a16="http://schemas.microsoft.com/office/drawing/2014/main" id="{3E6E1551-9079-4795-A6F2-9C82F8F06133}"/>
              </a:ext>
            </a:extLst>
          </p:cNvPr>
          <p:cNvSpPr>
            <a:spLocks noGrp="1"/>
          </p:cNvSpPr>
          <p:nvPr>
            <p:ph type="sldNum" sz="quarter" idx="12"/>
          </p:nvPr>
        </p:nvSpPr>
        <p:spPr/>
        <p:txBody>
          <a:bodyPr/>
          <a:lstStyle/>
          <a:p>
            <a:pPr>
              <a:defRPr/>
            </a:pPr>
            <a:fld id="{A92E4B53-3F1F-44C3-9F96-3ACD6CB8E378}" type="slidenum">
              <a:rPr lang="en-US" altLang="en-US" smtClean="0"/>
              <a:pPr>
                <a:defRPr/>
              </a:pPr>
              <a:t>57</a:t>
            </a:fld>
            <a:endParaRPr lang="en-US"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221FF45-E413-4DCB-A321-B5A2268D1680}"/>
              </a:ext>
            </a:extLst>
          </p:cNvPr>
          <p:cNvSpPr>
            <a:spLocks noGrp="1" noChangeArrowheads="1"/>
          </p:cNvSpPr>
          <p:nvPr>
            <p:ph type="title"/>
          </p:nvPr>
        </p:nvSpPr>
        <p:spPr/>
        <p:txBody>
          <a:bodyPr/>
          <a:lstStyle/>
          <a:p>
            <a:pPr eaLnBrk="1" hangingPunct="1"/>
            <a:r>
              <a:rPr lang="en-US" altLang="en-US"/>
              <a:t>ASPH data reports, graduates 2000-2001 vs 2008-2009</a:t>
            </a:r>
          </a:p>
        </p:txBody>
      </p:sp>
      <p:sp>
        <p:nvSpPr>
          <p:cNvPr id="108547" name="Rectangle 3">
            <a:extLst>
              <a:ext uri="{FF2B5EF4-FFF2-40B4-BE49-F238E27FC236}">
                <a16:creationId xmlns:a16="http://schemas.microsoft.com/office/drawing/2014/main" id="{75CF22DC-6059-4580-AA86-76E93E340720}"/>
              </a:ext>
            </a:extLst>
          </p:cNvPr>
          <p:cNvSpPr>
            <a:spLocks noGrp="1" noChangeArrowheads="1"/>
          </p:cNvSpPr>
          <p:nvPr>
            <p:ph type="body" idx="1"/>
          </p:nvPr>
        </p:nvSpPr>
        <p:spPr/>
        <p:txBody>
          <a:bodyPr/>
          <a:lstStyle/>
          <a:p>
            <a:pPr eaLnBrk="1" hangingPunct="1"/>
            <a:r>
              <a:rPr lang="en-US" altLang="en-US" sz="2400" dirty="0"/>
              <a:t>American Indian / Alaska Native</a:t>
            </a:r>
            <a:br>
              <a:rPr lang="en-US" altLang="en-US" sz="2400" dirty="0"/>
            </a:br>
            <a:r>
              <a:rPr lang="en-US" altLang="en-US" sz="2400" dirty="0"/>
              <a:t>Biostatistics 1 &gt; 0</a:t>
            </a:r>
            <a:br>
              <a:rPr lang="en-US" altLang="en-US" sz="2400" dirty="0"/>
            </a:br>
            <a:r>
              <a:rPr lang="en-US" altLang="en-US" sz="2400" b="1" dirty="0">
                <a:solidFill>
                  <a:srgbClr val="7030A0"/>
                </a:solidFill>
              </a:rPr>
              <a:t>Epidemiology 2 &gt; 3</a:t>
            </a:r>
            <a:br>
              <a:rPr lang="en-US" altLang="en-US" sz="2400" b="1" dirty="0">
                <a:solidFill>
                  <a:srgbClr val="7030A0"/>
                </a:solidFill>
              </a:rPr>
            </a:br>
            <a:r>
              <a:rPr lang="en-US" altLang="en-US" sz="2400" dirty="0"/>
              <a:t>Environmental sciences 4 &gt; 1</a:t>
            </a:r>
          </a:p>
          <a:p>
            <a:pPr eaLnBrk="1" hangingPunct="1"/>
            <a:r>
              <a:rPr lang="en-US" altLang="en-US" sz="2400" dirty="0"/>
              <a:t>Black/African American</a:t>
            </a:r>
            <a:br>
              <a:rPr lang="en-US" altLang="en-US" sz="2400" dirty="0"/>
            </a:br>
            <a:r>
              <a:rPr lang="en-US" altLang="en-US" sz="2400" dirty="0"/>
              <a:t>Biostatistics 12 &gt; 17</a:t>
            </a:r>
            <a:br>
              <a:rPr lang="en-US" altLang="en-US" sz="2400" dirty="0"/>
            </a:br>
            <a:r>
              <a:rPr lang="en-US" altLang="en-US" sz="2400" b="1" dirty="0">
                <a:solidFill>
                  <a:srgbClr val="7030A0"/>
                </a:solidFill>
              </a:rPr>
              <a:t>Epidemiology 53 &gt; 105</a:t>
            </a:r>
            <a:br>
              <a:rPr lang="en-US" altLang="en-US" sz="2400" b="1" dirty="0">
                <a:solidFill>
                  <a:srgbClr val="7030A0"/>
                </a:solidFill>
              </a:rPr>
            </a:br>
            <a:r>
              <a:rPr lang="en-US" altLang="en-US" sz="2400" dirty="0"/>
              <a:t>Environmental sciences 35 &gt; 41</a:t>
            </a:r>
          </a:p>
          <a:p>
            <a:pPr eaLnBrk="1" hangingPunct="1"/>
            <a:r>
              <a:rPr lang="en-US" altLang="en-US" sz="2400" dirty="0"/>
              <a:t>Hispanic / Latino</a:t>
            </a:r>
            <a:br>
              <a:rPr lang="en-US" altLang="en-US" sz="2400" dirty="0"/>
            </a:br>
            <a:r>
              <a:rPr lang="en-US" altLang="en-US" sz="2400" dirty="0"/>
              <a:t>Biostatistics  10 &gt; 9</a:t>
            </a:r>
            <a:br>
              <a:rPr lang="en-US" altLang="en-US" sz="2400" dirty="0"/>
            </a:br>
            <a:r>
              <a:rPr lang="en-US" altLang="en-US" sz="2400" b="1" dirty="0">
                <a:solidFill>
                  <a:srgbClr val="7030A0"/>
                </a:solidFill>
              </a:rPr>
              <a:t>Epidemiology  43 &gt; 78</a:t>
            </a:r>
            <a:br>
              <a:rPr lang="en-US" altLang="en-US" sz="2400" b="1" dirty="0">
                <a:solidFill>
                  <a:srgbClr val="7030A0"/>
                </a:solidFill>
              </a:rPr>
            </a:br>
            <a:r>
              <a:rPr lang="en-US" altLang="en-US" sz="2400" dirty="0"/>
              <a:t>Environmental sciences  33 &gt; 44</a:t>
            </a:r>
            <a:br>
              <a:rPr lang="en-US" altLang="en-US" sz="2400" dirty="0"/>
            </a:br>
            <a:endParaRPr lang="en-US" altLang="en-US" sz="2400" dirty="0"/>
          </a:p>
        </p:txBody>
      </p:sp>
      <p:sp>
        <p:nvSpPr>
          <p:cNvPr id="2" name="Slide Number Placeholder 1">
            <a:extLst>
              <a:ext uri="{FF2B5EF4-FFF2-40B4-BE49-F238E27FC236}">
                <a16:creationId xmlns:a16="http://schemas.microsoft.com/office/drawing/2014/main" id="{7FF44E67-2328-4CEF-AD5F-B420DA14DD87}"/>
              </a:ext>
            </a:extLst>
          </p:cNvPr>
          <p:cNvSpPr>
            <a:spLocks noGrp="1"/>
          </p:cNvSpPr>
          <p:nvPr>
            <p:ph type="sldNum" sz="quarter" idx="12"/>
          </p:nvPr>
        </p:nvSpPr>
        <p:spPr/>
        <p:txBody>
          <a:bodyPr/>
          <a:lstStyle/>
          <a:p>
            <a:pPr>
              <a:defRPr/>
            </a:pPr>
            <a:fld id="{A92E4B53-3F1F-44C3-9F96-3ACD6CB8E378}" type="slidenum">
              <a:rPr lang="en-US" altLang="en-US" smtClean="0"/>
              <a:pPr>
                <a:defRPr/>
              </a:pPr>
              <a:t>58</a:t>
            </a:fld>
            <a:endParaRPr lang="en-US"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51BC4426-6DA0-4A5B-B30D-6F521D5C6965}"/>
              </a:ext>
            </a:extLst>
          </p:cNvPr>
          <p:cNvSpPr>
            <a:spLocks noGrp="1" noChangeArrowheads="1"/>
          </p:cNvSpPr>
          <p:nvPr>
            <p:ph type="title"/>
          </p:nvPr>
        </p:nvSpPr>
        <p:spPr/>
        <p:txBody>
          <a:bodyPr/>
          <a:lstStyle/>
          <a:p>
            <a:pPr eaLnBrk="1" hangingPunct="1"/>
            <a:r>
              <a:rPr lang="en-US" altLang="en-US" dirty="0"/>
              <a:t>The conversation has changed</a:t>
            </a:r>
          </a:p>
        </p:txBody>
      </p:sp>
      <p:sp>
        <p:nvSpPr>
          <p:cNvPr id="110595" name="Rectangle 3">
            <a:extLst>
              <a:ext uri="{FF2B5EF4-FFF2-40B4-BE49-F238E27FC236}">
                <a16:creationId xmlns:a16="http://schemas.microsoft.com/office/drawing/2014/main" id="{4F3EA010-0F0F-490A-A6E2-DA474A939404}"/>
              </a:ext>
            </a:extLst>
          </p:cNvPr>
          <p:cNvSpPr>
            <a:spLocks noGrp="1" noChangeArrowheads="1"/>
          </p:cNvSpPr>
          <p:nvPr>
            <p:ph type="body" idx="1"/>
          </p:nvPr>
        </p:nvSpPr>
        <p:spPr/>
        <p:txBody>
          <a:bodyPr/>
          <a:lstStyle/>
          <a:p>
            <a:pPr eaLnBrk="1" hangingPunct="1">
              <a:spcBef>
                <a:spcPts val="2000"/>
              </a:spcBef>
            </a:pPr>
            <a:r>
              <a:rPr lang="en-US" altLang="en-US" sz="2400" dirty="0"/>
              <a:t>Health disparities are now high on the agenda.</a:t>
            </a:r>
          </a:p>
          <a:p>
            <a:pPr eaLnBrk="1" hangingPunct="1">
              <a:spcBef>
                <a:spcPts val="1600"/>
              </a:spcBef>
            </a:pPr>
            <a:r>
              <a:rPr lang="en-US" altLang="en-US" sz="2400" dirty="0"/>
              <a:t>Diversity and inclusion are regarded as necessary and important.</a:t>
            </a:r>
          </a:p>
          <a:p>
            <a:pPr eaLnBrk="1" hangingPunct="1">
              <a:spcBef>
                <a:spcPts val="1600"/>
              </a:spcBef>
            </a:pPr>
            <a:r>
              <a:rPr lang="en-US" altLang="en-US" sz="2400" dirty="0"/>
              <a:t>Diversity includes sexual/gender identity, disability/special needs, and religious minorities.</a:t>
            </a:r>
          </a:p>
          <a:p>
            <a:pPr eaLnBrk="1" hangingPunct="1">
              <a:spcBef>
                <a:spcPts val="1600"/>
              </a:spcBef>
            </a:pPr>
            <a:r>
              <a:rPr lang="en-US" altLang="en-US" sz="2400" dirty="0"/>
              <a:t>Underrepresentation is acknowledged to be a problem, but solutions remain elusive.</a:t>
            </a:r>
          </a:p>
          <a:p>
            <a:pPr eaLnBrk="1" hangingPunct="1">
              <a:spcBef>
                <a:spcPts val="1600"/>
              </a:spcBef>
            </a:pPr>
            <a:r>
              <a:rPr lang="en-US" altLang="en-US" sz="2400" dirty="0"/>
              <a:t>Have the political tides shifted?</a:t>
            </a:r>
          </a:p>
          <a:p>
            <a:pPr marL="0" indent="0" eaLnBrk="1" hangingPunct="1">
              <a:spcBef>
                <a:spcPts val="2000"/>
              </a:spcBef>
              <a:buNone/>
            </a:pPr>
            <a:endParaRPr lang="en-US" altLang="en-US" sz="2400" dirty="0"/>
          </a:p>
        </p:txBody>
      </p:sp>
      <p:sp>
        <p:nvSpPr>
          <p:cNvPr id="2" name="Slide Number Placeholder 1">
            <a:extLst>
              <a:ext uri="{FF2B5EF4-FFF2-40B4-BE49-F238E27FC236}">
                <a16:creationId xmlns:a16="http://schemas.microsoft.com/office/drawing/2014/main" id="{3FA4F294-297E-4E64-AF13-35F6C08A5C92}"/>
              </a:ext>
            </a:extLst>
          </p:cNvPr>
          <p:cNvSpPr>
            <a:spLocks noGrp="1"/>
          </p:cNvSpPr>
          <p:nvPr>
            <p:ph type="sldNum" sz="quarter" idx="12"/>
          </p:nvPr>
        </p:nvSpPr>
        <p:spPr/>
        <p:txBody>
          <a:bodyPr/>
          <a:lstStyle/>
          <a:p>
            <a:pPr>
              <a:defRPr/>
            </a:pPr>
            <a:fld id="{A92E4B53-3F1F-44C3-9F96-3ACD6CB8E378}" type="slidenum">
              <a:rPr lang="en-US" altLang="en-US" smtClean="0"/>
              <a:pPr>
                <a:defRPr/>
              </a:pPr>
              <a:t>59</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A6DFAE3B-5C9F-4BB2-B7C9-84BDCDBEBB23}"/>
              </a:ext>
            </a:extLst>
          </p:cNvPr>
          <p:cNvSpPr>
            <a:spLocks noGrp="1" noChangeArrowheads="1"/>
          </p:cNvSpPr>
          <p:nvPr>
            <p:ph type="title"/>
          </p:nvPr>
        </p:nvSpPr>
        <p:spPr/>
        <p:txBody>
          <a:bodyPr/>
          <a:lstStyle/>
          <a:p>
            <a:pPr eaLnBrk="1" hangingPunct="1"/>
            <a:r>
              <a:rPr lang="en-US" altLang="en-US"/>
              <a:t>ACE 10</a:t>
            </a:r>
            <a:r>
              <a:rPr lang="en-US" altLang="en-US" baseline="30000"/>
              <a:t>th</a:t>
            </a:r>
            <a:r>
              <a:rPr lang="en-US" altLang="en-US"/>
              <a:t> Annual Scientific Meeting, 1991 in Atlanta, GA</a:t>
            </a:r>
          </a:p>
        </p:txBody>
      </p:sp>
      <p:sp>
        <p:nvSpPr>
          <p:cNvPr id="8195" name="Rectangle 6">
            <a:extLst>
              <a:ext uri="{FF2B5EF4-FFF2-40B4-BE49-F238E27FC236}">
                <a16:creationId xmlns:a16="http://schemas.microsoft.com/office/drawing/2014/main" id="{1FAAFB87-5C5B-4659-AADC-028D61260D37}"/>
              </a:ext>
            </a:extLst>
          </p:cNvPr>
          <p:cNvSpPr>
            <a:spLocks noGrp="1" noChangeArrowheads="1"/>
          </p:cNvSpPr>
          <p:nvPr>
            <p:ph type="body" sz="half" idx="2"/>
          </p:nvPr>
        </p:nvSpPr>
        <p:spPr>
          <a:xfrm>
            <a:off x="4191000" y="1828800"/>
            <a:ext cx="4953000" cy="4267200"/>
          </a:xfrm>
        </p:spPr>
        <p:txBody>
          <a:bodyPr/>
          <a:lstStyle/>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endParaRPr lang="en-US" dirty="0"/>
          </a:p>
          <a:p>
            <a:pPr eaLnBrk="1" hangingPunct="1">
              <a:spcBef>
                <a:spcPts val="1200"/>
              </a:spcBef>
              <a:buFont typeface="Wingdings" panose="05000000000000000000" pitchFamily="2" charset="2"/>
              <a:buNone/>
              <a:defRPr/>
            </a:pPr>
            <a:r>
              <a:rPr lang="en-US" dirty="0"/>
              <a:t>Morbidity/Mortality Gap:</a:t>
            </a:r>
          </a:p>
          <a:p>
            <a:pPr eaLnBrk="1" hangingPunct="1">
              <a:buFont typeface="Wingdings" panose="05000000000000000000" pitchFamily="2" charset="2"/>
              <a:buNone/>
              <a:defRPr/>
            </a:pPr>
            <a:r>
              <a:rPr lang="en-US" dirty="0"/>
              <a:t>Is it Race or Racism?</a:t>
            </a:r>
            <a:r>
              <a:rPr lang="en-US" b="1" dirty="0"/>
              <a:t>”</a:t>
            </a:r>
          </a:p>
          <a:p>
            <a:pPr eaLnBrk="1" hangingPunct="1">
              <a:buFont typeface="Wingdings" panose="05000000000000000000" pitchFamily="2" charset="2"/>
              <a:buNone/>
              <a:defRPr/>
            </a:pPr>
            <a:endParaRPr lang="en-US" b="1" dirty="0"/>
          </a:p>
          <a:p>
            <a:pPr marL="6350" indent="-6350" eaLnBrk="1" hangingPunct="1">
              <a:buFont typeface="Wingdings" panose="05000000000000000000" pitchFamily="2" charset="2"/>
              <a:buNone/>
              <a:defRPr/>
            </a:pPr>
            <a:r>
              <a:rPr lang="en-US" dirty="0"/>
              <a:t>A consciousness-raising experience</a:t>
            </a:r>
          </a:p>
        </p:txBody>
      </p:sp>
      <p:pic>
        <p:nvPicPr>
          <p:cNvPr id="14340" name="Content Placeholder 5" descr="1991atlantaRaseOrRacismProgramCover">
            <a:extLst>
              <a:ext uri="{FF2B5EF4-FFF2-40B4-BE49-F238E27FC236}">
                <a16:creationId xmlns:a16="http://schemas.microsoft.com/office/drawing/2014/main" id="{B34A0E08-EAF5-4800-9CC8-CAA61D56FA9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1808163"/>
            <a:ext cx="3716338" cy="4821237"/>
          </a:xfrm>
          <a:noFill/>
        </p:spPr>
      </p:pic>
      <p:sp>
        <p:nvSpPr>
          <p:cNvPr id="2" name="Slide Number Placeholder 1">
            <a:extLst>
              <a:ext uri="{FF2B5EF4-FFF2-40B4-BE49-F238E27FC236}">
                <a16:creationId xmlns:a16="http://schemas.microsoft.com/office/drawing/2014/main" id="{92AB5FD7-912E-45BE-A21A-CCB6B7EB8B74}"/>
              </a:ext>
            </a:extLst>
          </p:cNvPr>
          <p:cNvSpPr>
            <a:spLocks noGrp="1"/>
          </p:cNvSpPr>
          <p:nvPr>
            <p:ph type="sldNum" sz="quarter" idx="12"/>
          </p:nvPr>
        </p:nvSpPr>
        <p:spPr/>
        <p:txBody>
          <a:bodyPr/>
          <a:lstStyle/>
          <a:p>
            <a:pPr>
              <a:defRPr/>
            </a:pPr>
            <a:fld id="{73F7D3B6-A39F-41D3-B727-976DB68B7267}" type="slidenum">
              <a:rPr lang="en-US" altLang="en-US" smtClean="0"/>
              <a:pPr>
                <a:defRPr/>
              </a:pPr>
              <a:t>6</a:t>
            </a:fld>
            <a:endParaRPr lang="en-US"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51BC4426-6DA0-4A5B-B30D-6F521D5C6965}"/>
              </a:ext>
            </a:extLst>
          </p:cNvPr>
          <p:cNvSpPr>
            <a:spLocks noGrp="1" noChangeArrowheads="1"/>
          </p:cNvSpPr>
          <p:nvPr>
            <p:ph type="title"/>
          </p:nvPr>
        </p:nvSpPr>
        <p:spPr/>
        <p:txBody>
          <a:bodyPr/>
          <a:lstStyle/>
          <a:p>
            <a:pPr eaLnBrk="1" hangingPunct="1"/>
            <a:r>
              <a:rPr lang="en-US" altLang="en-US"/>
              <a:t>Measurement challenges</a:t>
            </a:r>
          </a:p>
        </p:txBody>
      </p:sp>
      <p:sp>
        <p:nvSpPr>
          <p:cNvPr id="110595" name="Rectangle 3">
            <a:extLst>
              <a:ext uri="{FF2B5EF4-FFF2-40B4-BE49-F238E27FC236}">
                <a16:creationId xmlns:a16="http://schemas.microsoft.com/office/drawing/2014/main" id="{4F3EA010-0F0F-490A-A6E2-DA474A939404}"/>
              </a:ext>
            </a:extLst>
          </p:cNvPr>
          <p:cNvSpPr>
            <a:spLocks noGrp="1" noChangeArrowheads="1"/>
          </p:cNvSpPr>
          <p:nvPr>
            <p:ph type="body" idx="1"/>
          </p:nvPr>
        </p:nvSpPr>
        <p:spPr/>
        <p:txBody>
          <a:bodyPr/>
          <a:lstStyle/>
          <a:p>
            <a:pPr eaLnBrk="1" hangingPunct="1">
              <a:spcBef>
                <a:spcPts val="2000"/>
              </a:spcBef>
            </a:pPr>
            <a:r>
              <a:rPr lang="en-US" altLang="en-US" sz="2400" dirty="0"/>
              <a:t>“Underrepresentation” – how to define and measure? Who qualifies?</a:t>
            </a:r>
          </a:p>
          <a:p>
            <a:pPr eaLnBrk="1" hangingPunct="1">
              <a:spcBef>
                <a:spcPts val="2000"/>
              </a:spcBef>
            </a:pPr>
            <a:r>
              <a:rPr lang="en-US" altLang="en-US" sz="2400" dirty="0"/>
              <a:t>What is the appropriate denominator –  total population? U.S.? Age-matched population? High-school graduates?  College graduates? Science majors?</a:t>
            </a:r>
          </a:p>
          <a:p>
            <a:pPr eaLnBrk="1" hangingPunct="1">
              <a:spcBef>
                <a:spcPts val="2000"/>
              </a:spcBef>
            </a:pPr>
            <a:r>
              <a:rPr lang="en-US" altLang="en-US" sz="2400" dirty="0"/>
              <a:t>What about factors that have constrained the denominators?</a:t>
            </a:r>
          </a:p>
        </p:txBody>
      </p:sp>
      <p:sp>
        <p:nvSpPr>
          <p:cNvPr id="2" name="Slide Number Placeholder 1">
            <a:extLst>
              <a:ext uri="{FF2B5EF4-FFF2-40B4-BE49-F238E27FC236}">
                <a16:creationId xmlns:a16="http://schemas.microsoft.com/office/drawing/2014/main" id="{C1AACE6B-6874-43B9-AF58-AFA13F98473F}"/>
              </a:ext>
            </a:extLst>
          </p:cNvPr>
          <p:cNvSpPr>
            <a:spLocks noGrp="1"/>
          </p:cNvSpPr>
          <p:nvPr>
            <p:ph type="sldNum" sz="quarter" idx="12"/>
          </p:nvPr>
        </p:nvSpPr>
        <p:spPr/>
        <p:txBody>
          <a:bodyPr/>
          <a:lstStyle/>
          <a:p>
            <a:pPr>
              <a:defRPr/>
            </a:pPr>
            <a:fld id="{A92E4B53-3F1F-44C3-9F96-3ACD6CB8E378}" type="slidenum">
              <a:rPr lang="en-US" altLang="en-US" smtClean="0"/>
              <a:pPr>
                <a:defRPr/>
              </a:pPr>
              <a:t>60</a:t>
            </a:fld>
            <a:endParaRPr lang="en-US" altLang="en-US"/>
          </a:p>
        </p:txBody>
      </p:sp>
    </p:spTree>
    <p:extLst>
      <p:ext uri="{BB962C8B-B14F-4D97-AF65-F5344CB8AC3E}">
        <p14:creationId xmlns:p14="http://schemas.microsoft.com/office/powerpoint/2010/main" val="32666317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40790293-F365-4F6C-B905-26B73477667D}"/>
              </a:ext>
            </a:extLst>
          </p:cNvPr>
          <p:cNvSpPr>
            <a:spLocks noGrp="1" noChangeArrowheads="1"/>
          </p:cNvSpPr>
          <p:nvPr>
            <p:ph type="title"/>
          </p:nvPr>
        </p:nvSpPr>
        <p:spPr/>
        <p:txBody>
          <a:bodyPr/>
          <a:lstStyle/>
          <a:p>
            <a:pPr algn="ctr"/>
            <a:r>
              <a:rPr lang="en-US" altLang="en-US" dirty="0"/>
              <a:t>A few ideas for the future</a:t>
            </a:r>
          </a:p>
        </p:txBody>
      </p:sp>
      <p:sp>
        <p:nvSpPr>
          <p:cNvPr id="112643" name="Content Placeholder 2">
            <a:extLst>
              <a:ext uri="{FF2B5EF4-FFF2-40B4-BE49-F238E27FC236}">
                <a16:creationId xmlns:a16="http://schemas.microsoft.com/office/drawing/2014/main" id="{5ACBD97C-F748-4F4E-AC6D-020E4415081F}"/>
              </a:ext>
            </a:extLst>
          </p:cNvPr>
          <p:cNvSpPr>
            <a:spLocks noGrp="1" noChangeArrowheads="1"/>
          </p:cNvSpPr>
          <p:nvPr>
            <p:ph idx="1"/>
          </p:nvPr>
        </p:nvSpPr>
        <p:spPr/>
        <p:txBody>
          <a:bodyPr/>
          <a:lstStyle/>
          <a:p>
            <a:pPr>
              <a:spcBef>
                <a:spcPts val="1600"/>
              </a:spcBef>
            </a:pPr>
            <a:r>
              <a:rPr lang="en-US" altLang="en-US" sz="2400" dirty="0"/>
              <a:t>Connections and collaborations with other societies (e.g., SER, APHA) and organizations (e.g., HDEART)</a:t>
            </a:r>
          </a:p>
          <a:p>
            <a:pPr>
              <a:spcBef>
                <a:spcPts val="1600"/>
              </a:spcBef>
            </a:pPr>
            <a:r>
              <a:rPr lang="en-US" altLang="en-US" sz="2400" dirty="0"/>
              <a:t>Grant proposals (e.g., Victor Cardenas and Jorge Ibarra)</a:t>
            </a:r>
          </a:p>
          <a:p>
            <a:pPr>
              <a:spcBef>
                <a:spcPts val="1600"/>
              </a:spcBef>
            </a:pPr>
            <a:r>
              <a:rPr lang="en-US" altLang="en-US" sz="2400" dirty="0"/>
              <a:t>Give an annual award in the name of a committee founder, chair, or supporter (e.g., Ray Greenberg, Gladys Reynolds, Bill Jenkins, John </a:t>
            </a:r>
            <a:r>
              <a:rPr lang="en-US" altLang="en-US" sz="2400" dirty="0" err="1"/>
              <a:t>Nwangwu</a:t>
            </a:r>
            <a:r>
              <a:rPr lang="en-US" altLang="en-US" sz="2400" dirty="0"/>
              <a:t>, Sherman James, Vickie Mays, Victor Cardenas, Jorge Ibarra, Charles Oke, Bertha Hidalgo, …)</a:t>
            </a:r>
          </a:p>
          <a:p>
            <a:pPr marL="0" indent="0">
              <a:spcBef>
                <a:spcPts val="1600"/>
              </a:spcBef>
              <a:buNone/>
            </a:pPr>
            <a:endParaRPr lang="en-US" altLang="en-US" sz="2400" dirty="0"/>
          </a:p>
        </p:txBody>
      </p:sp>
      <p:sp>
        <p:nvSpPr>
          <p:cNvPr id="2" name="Slide Number Placeholder 1">
            <a:extLst>
              <a:ext uri="{FF2B5EF4-FFF2-40B4-BE49-F238E27FC236}">
                <a16:creationId xmlns:a16="http://schemas.microsoft.com/office/drawing/2014/main" id="{13CF91A9-21D3-44F3-9739-5E341714A258}"/>
              </a:ext>
            </a:extLst>
          </p:cNvPr>
          <p:cNvSpPr>
            <a:spLocks noGrp="1"/>
          </p:cNvSpPr>
          <p:nvPr>
            <p:ph type="sldNum" sz="quarter" idx="12"/>
          </p:nvPr>
        </p:nvSpPr>
        <p:spPr/>
        <p:txBody>
          <a:bodyPr/>
          <a:lstStyle/>
          <a:p>
            <a:pPr>
              <a:defRPr/>
            </a:pPr>
            <a:fld id="{A92E4B53-3F1F-44C3-9F96-3ACD6CB8E378}" type="slidenum">
              <a:rPr lang="en-US" altLang="en-US" smtClean="0"/>
              <a:pPr>
                <a:defRPr/>
              </a:pPr>
              <a:t>61</a:t>
            </a:fld>
            <a:endParaRPr lang="en-US"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40790293-F365-4F6C-B905-26B73477667D}"/>
              </a:ext>
            </a:extLst>
          </p:cNvPr>
          <p:cNvSpPr>
            <a:spLocks noGrp="1" noChangeArrowheads="1"/>
          </p:cNvSpPr>
          <p:nvPr>
            <p:ph type="title"/>
          </p:nvPr>
        </p:nvSpPr>
        <p:spPr/>
        <p:txBody>
          <a:bodyPr/>
          <a:lstStyle/>
          <a:p>
            <a:pPr algn="ctr"/>
            <a:r>
              <a:rPr lang="en-US" altLang="en-US" dirty="0"/>
              <a:t>Thank you!</a:t>
            </a:r>
          </a:p>
        </p:txBody>
      </p:sp>
      <p:sp>
        <p:nvSpPr>
          <p:cNvPr id="112643" name="Content Placeholder 2">
            <a:extLst>
              <a:ext uri="{FF2B5EF4-FFF2-40B4-BE49-F238E27FC236}">
                <a16:creationId xmlns:a16="http://schemas.microsoft.com/office/drawing/2014/main" id="{5ACBD97C-F748-4F4E-AC6D-020E4415081F}"/>
              </a:ext>
            </a:extLst>
          </p:cNvPr>
          <p:cNvSpPr>
            <a:spLocks noGrp="1" noChangeArrowheads="1"/>
          </p:cNvSpPr>
          <p:nvPr>
            <p:ph idx="1"/>
          </p:nvPr>
        </p:nvSpPr>
        <p:spPr/>
        <p:txBody>
          <a:bodyPr/>
          <a:lstStyle/>
          <a:p>
            <a:pPr>
              <a:spcBef>
                <a:spcPts val="1600"/>
              </a:spcBef>
            </a:pPr>
            <a:r>
              <a:rPr lang="en-US" altLang="en-US" sz="2600" dirty="0"/>
              <a:t>Victor J. Schoenbach</a:t>
            </a:r>
          </a:p>
          <a:p>
            <a:pPr>
              <a:spcBef>
                <a:spcPts val="1600"/>
              </a:spcBef>
            </a:pPr>
            <a:r>
              <a:rPr lang="en-US" altLang="en-US" sz="2600" dirty="0"/>
              <a:t>vjs@unc.edu</a:t>
            </a:r>
          </a:p>
          <a:p>
            <a:pPr>
              <a:spcBef>
                <a:spcPts val="1600"/>
              </a:spcBef>
            </a:pPr>
            <a:r>
              <a:rPr lang="en-US" altLang="en-US" sz="2600" dirty="0"/>
              <a:t>http://go.unc.edu/vjs</a:t>
            </a:r>
          </a:p>
          <a:p>
            <a:pPr>
              <a:spcBef>
                <a:spcPts val="1600"/>
              </a:spcBef>
            </a:pPr>
            <a:r>
              <a:rPr lang="en-US" altLang="en-US" sz="2600" dirty="0"/>
              <a:t>Visit the “Virtual Library” at http://go.unc.edu/sjae</a:t>
            </a:r>
          </a:p>
          <a:p>
            <a:pPr>
              <a:spcBef>
                <a:spcPts val="1600"/>
              </a:spcBef>
            </a:pPr>
            <a:r>
              <a:rPr lang="en-US" altLang="en-US" sz="2600" dirty="0"/>
              <a:t>Or Google </a:t>
            </a:r>
            <a:br>
              <a:rPr lang="en-US" altLang="en-US" sz="2600" dirty="0"/>
            </a:br>
            <a:r>
              <a:rPr lang="en-US" altLang="en-US" sz="2600" dirty="0"/>
              <a:t>   </a:t>
            </a:r>
            <a:r>
              <a:rPr lang="en-US" altLang="en-US" sz="2000" dirty="0"/>
              <a:t>minority affairs committee </a:t>
            </a:r>
            <a:r>
              <a:rPr lang="en-US" altLang="en-US" sz="2000" dirty="0" err="1"/>
              <a:t>site:sakai.unc.edu</a:t>
            </a:r>
            <a:endParaRPr lang="en-US" altLang="en-US" sz="2000" dirty="0"/>
          </a:p>
        </p:txBody>
      </p:sp>
      <p:sp>
        <p:nvSpPr>
          <p:cNvPr id="2" name="Slide Number Placeholder 1">
            <a:extLst>
              <a:ext uri="{FF2B5EF4-FFF2-40B4-BE49-F238E27FC236}">
                <a16:creationId xmlns:a16="http://schemas.microsoft.com/office/drawing/2014/main" id="{264B4981-9A52-4B01-BB5C-B7000CC5B18B}"/>
              </a:ext>
            </a:extLst>
          </p:cNvPr>
          <p:cNvSpPr>
            <a:spLocks noGrp="1"/>
          </p:cNvSpPr>
          <p:nvPr>
            <p:ph type="sldNum" sz="quarter" idx="12"/>
          </p:nvPr>
        </p:nvSpPr>
        <p:spPr/>
        <p:txBody>
          <a:bodyPr/>
          <a:lstStyle/>
          <a:p>
            <a:pPr>
              <a:defRPr/>
            </a:pPr>
            <a:fld id="{A92E4B53-3F1F-44C3-9F96-3ACD6CB8E378}" type="slidenum">
              <a:rPr lang="en-US" altLang="en-US" smtClean="0"/>
              <a:pPr>
                <a:defRPr/>
              </a:pPr>
              <a:t>62</a:t>
            </a:fld>
            <a:endParaRPr lang="en-US" altLang="en-US"/>
          </a:p>
        </p:txBody>
      </p:sp>
    </p:spTree>
    <p:extLst>
      <p:ext uri="{BB962C8B-B14F-4D97-AF65-F5344CB8AC3E}">
        <p14:creationId xmlns:p14="http://schemas.microsoft.com/office/powerpoint/2010/main" val="3113532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700CF6F-5430-4426-AEE4-C1ADCEFECC26}"/>
              </a:ext>
            </a:extLst>
          </p:cNvPr>
          <p:cNvSpPr>
            <a:spLocks noGrp="1" noChangeArrowheads="1"/>
          </p:cNvSpPr>
          <p:nvPr>
            <p:ph type="title"/>
          </p:nvPr>
        </p:nvSpPr>
        <p:spPr/>
        <p:txBody>
          <a:bodyPr/>
          <a:lstStyle/>
          <a:p>
            <a:pPr eaLnBrk="1" hangingPunct="1"/>
            <a:r>
              <a:rPr lang="en-US" altLang="en-US" sz="4000" b="1"/>
              <a:t>“</a:t>
            </a:r>
            <a:r>
              <a:rPr lang="en-US" altLang="en-US" sz="4000"/>
              <a:t>Morbidity/Mortality Gap: Is it Race or Racism?</a:t>
            </a:r>
            <a:r>
              <a:rPr lang="en-US" altLang="en-US" sz="4000" b="1"/>
              <a:t>”</a:t>
            </a:r>
            <a:endParaRPr lang="en-US" altLang="en-US"/>
          </a:p>
        </p:txBody>
      </p:sp>
      <p:sp>
        <p:nvSpPr>
          <p:cNvPr id="16387" name="Rectangle 3">
            <a:extLst>
              <a:ext uri="{FF2B5EF4-FFF2-40B4-BE49-F238E27FC236}">
                <a16:creationId xmlns:a16="http://schemas.microsoft.com/office/drawing/2014/main" id="{D0BB9305-BB20-4CD9-ADE2-F2A119244AF2}"/>
              </a:ext>
            </a:extLst>
          </p:cNvPr>
          <p:cNvSpPr>
            <a:spLocks noGrp="1" noChangeArrowheads="1"/>
          </p:cNvSpPr>
          <p:nvPr>
            <p:ph type="body" idx="1"/>
          </p:nvPr>
        </p:nvSpPr>
        <p:spPr/>
        <p:txBody>
          <a:bodyPr/>
          <a:lstStyle/>
          <a:p>
            <a:pPr eaLnBrk="1" hangingPunct="1">
              <a:buFont typeface="Wingdings" panose="05000000000000000000" pitchFamily="2" charset="2"/>
              <a:buNone/>
            </a:pPr>
            <a:r>
              <a:rPr lang="en-US" altLang="en-US" sz="2800" dirty="0"/>
              <a:t>Program Committee: </a:t>
            </a:r>
          </a:p>
          <a:p>
            <a:pPr eaLnBrk="1" hangingPunct="1">
              <a:buFont typeface="Wingdings" panose="05000000000000000000" pitchFamily="2" charset="2"/>
              <a:buNone/>
            </a:pPr>
            <a:r>
              <a:rPr lang="en-US" altLang="en-US" sz="2800" dirty="0"/>
              <a:t>	Gladys Reynolds (chair)</a:t>
            </a:r>
          </a:p>
          <a:p>
            <a:pPr eaLnBrk="1" hangingPunct="1">
              <a:spcBef>
                <a:spcPts val="200"/>
              </a:spcBef>
              <a:buFont typeface="Wingdings" panose="05000000000000000000" pitchFamily="2" charset="2"/>
              <a:buNone/>
            </a:pPr>
            <a:r>
              <a:rPr lang="en-US" altLang="en-US" sz="2800" dirty="0"/>
              <a:t>	Bill Jenkins (co-chair)</a:t>
            </a:r>
          </a:p>
          <a:p>
            <a:pPr eaLnBrk="1" hangingPunct="1">
              <a:spcBef>
                <a:spcPts val="200"/>
              </a:spcBef>
              <a:buFont typeface="Wingdings" panose="05000000000000000000" pitchFamily="2" charset="2"/>
              <a:buNone/>
            </a:pPr>
            <a:r>
              <a:rPr lang="en-US" altLang="en-US" sz="2800" dirty="0"/>
              <a:t>	James Ferguson</a:t>
            </a:r>
          </a:p>
          <a:p>
            <a:pPr eaLnBrk="1" hangingPunct="1">
              <a:spcBef>
                <a:spcPts val="200"/>
              </a:spcBef>
              <a:buFont typeface="Wingdings" panose="05000000000000000000" pitchFamily="2" charset="2"/>
              <a:buNone/>
            </a:pPr>
            <a:r>
              <a:rPr lang="en-US" altLang="en-US" sz="2800" dirty="0"/>
              <a:t>	Terry </a:t>
            </a:r>
            <a:r>
              <a:rPr lang="en-US" altLang="en-US" sz="2800" dirty="0" err="1"/>
              <a:t>Fontham</a:t>
            </a:r>
            <a:endParaRPr lang="en-US" altLang="en-US" sz="2800" dirty="0"/>
          </a:p>
          <a:p>
            <a:pPr eaLnBrk="1" hangingPunct="1">
              <a:spcBef>
                <a:spcPts val="200"/>
              </a:spcBef>
              <a:buFont typeface="Wingdings" panose="05000000000000000000" pitchFamily="2" charset="2"/>
              <a:buNone/>
            </a:pPr>
            <a:r>
              <a:rPr lang="en-US" altLang="en-US" sz="2800" dirty="0"/>
              <a:t>	Eugene </a:t>
            </a:r>
            <a:r>
              <a:rPr lang="en-US" altLang="en-US" sz="2800" dirty="0" err="1"/>
              <a:t>Gangarosa</a:t>
            </a:r>
            <a:endParaRPr lang="en-US" altLang="en-US" sz="2800" dirty="0"/>
          </a:p>
          <a:p>
            <a:pPr eaLnBrk="1" hangingPunct="1">
              <a:spcBef>
                <a:spcPts val="200"/>
              </a:spcBef>
              <a:buFont typeface="Wingdings" panose="05000000000000000000" pitchFamily="2" charset="2"/>
              <a:buNone/>
            </a:pPr>
            <a:r>
              <a:rPr lang="en-US" altLang="en-US" sz="2800" dirty="0"/>
              <a:t>	Clark Heath</a:t>
            </a:r>
          </a:p>
          <a:p>
            <a:pPr eaLnBrk="1" hangingPunct="1">
              <a:spcBef>
                <a:spcPts val="200"/>
              </a:spcBef>
              <a:buFont typeface="Wingdings" panose="05000000000000000000" pitchFamily="2" charset="2"/>
              <a:buNone/>
            </a:pPr>
            <a:r>
              <a:rPr lang="en-US" altLang="en-US" sz="2800" dirty="0"/>
              <a:t>	Sherman James</a:t>
            </a:r>
          </a:p>
          <a:p>
            <a:pPr eaLnBrk="1" hangingPunct="1">
              <a:spcBef>
                <a:spcPts val="200"/>
              </a:spcBef>
              <a:buFont typeface="Wingdings" panose="05000000000000000000" pitchFamily="2" charset="2"/>
              <a:buNone/>
            </a:pPr>
            <a:r>
              <a:rPr lang="en-US" altLang="en-US" sz="2800" dirty="0"/>
              <a:t>	Manuel Torres-</a:t>
            </a:r>
            <a:r>
              <a:rPr lang="en-US" altLang="en-US" sz="2800" dirty="0" err="1"/>
              <a:t>Anjel</a:t>
            </a:r>
            <a:endParaRPr lang="en-US" altLang="en-US" sz="2800" b="1" dirty="0"/>
          </a:p>
          <a:p>
            <a:pPr marL="0" indent="0" eaLnBrk="1" hangingPunct="1">
              <a:spcBef>
                <a:spcPts val="200"/>
              </a:spcBef>
              <a:buNone/>
            </a:pPr>
            <a:endParaRPr lang="en-US" altLang="en-US" sz="2800" dirty="0"/>
          </a:p>
        </p:txBody>
      </p:sp>
      <p:sp>
        <p:nvSpPr>
          <p:cNvPr id="2" name="Slide Number Placeholder 1">
            <a:extLst>
              <a:ext uri="{FF2B5EF4-FFF2-40B4-BE49-F238E27FC236}">
                <a16:creationId xmlns:a16="http://schemas.microsoft.com/office/drawing/2014/main" id="{8E9D4100-60FE-475E-A99C-250DA6D653EE}"/>
              </a:ext>
            </a:extLst>
          </p:cNvPr>
          <p:cNvSpPr>
            <a:spLocks noGrp="1"/>
          </p:cNvSpPr>
          <p:nvPr>
            <p:ph type="sldNum" sz="quarter" idx="12"/>
          </p:nvPr>
        </p:nvSpPr>
        <p:spPr/>
        <p:txBody>
          <a:bodyPr/>
          <a:lstStyle/>
          <a:p>
            <a:pPr>
              <a:defRPr/>
            </a:pPr>
            <a:fld id="{A92E4B53-3F1F-44C3-9F96-3ACD6CB8E378}" type="slidenum">
              <a:rPr lang="en-US" altLang="en-US" smtClean="0"/>
              <a:pPr>
                <a:defRPr/>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AFC9350-312D-4E57-8138-9898255086B5}"/>
              </a:ext>
            </a:extLst>
          </p:cNvPr>
          <p:cNvSpPr>
            <a:spLocks noGrp="1" noChangeArrowheads="1"/>
          </p:cNvSpPr>
          <p:nvPr>
            <p:ph type="title"/>
          </p:nvPr>
        </p:nvSpPr>
        <p:spPr/>
        <p:txBody>
          <a:bodyPr/>
          <a:lstStyle/>
          <a:p>
            <a:pPr eaLnBrk="1" hangingPunct="1"/>
            <a:r>
              <a:rPr lang="en-US" altLang="en-US"/>
              <a:t>President’s remarks</a:t>
            </a:r>
          </a:p>
        </p:txBody>
      </p:sp>
      <p:sp>
        <p:nvSpPr>
          <p:cNvPr id="18435" name="Rectangle 3">
            <a:extLst>
              <a:ext uri="{FF2B5EF4-FFF2-40B4-BE49-F238E27FC236}">
                <a16:creationId xmlns:a16="http://schemas.microsoft.com/office/drawing/2014/main" id="{24F89129-D93D-4ADB-B657-FAB84C14C803}"/>
              </a:ext>
            </a:extLst>
          </p:cNvPr>
          <p:cNvSpPr>
            <a:spLocks noGrp="1" noChangeArrowheads="1"/>
          </p:cNvSpPr>
          <p:nvPr>
            <p:ph type="body" idx="1"/>
          </p:nvPr>
        </p:nvSpPr>
        <p:spPr>
          <a:xfrm>
            <a:off x="566738" y="1981200"/>
            <a:ext cx="8001000" cy="4267200"/>
          </a:xfrm>
        </p:spPr>
        <p:txBody>
          <a:bodyPr/>
          <a:lstStyle/>
          <a:p>
            <a:pPr marL="12700" indent="-12700" eaLnBrk="1" hangingPunct="1">
              <a:buFont typeface="Wingdings" panose="05000000000000000000" pitchFamily="2" charset="2"/>
              <a:buNone/>
            </a:pPr>
            <a:r>
              <a:rPr lang="en-US" altLang="en-US" sz="2400" dirty="0"/>
              <a:t>"By initiating this forum, the American College of Epidemiology hopes to move the agenda forward and to reaffirm our commitment to the improvement of health for all people."</a:t>
            </a:r>
          </a:p>
          <a:p>
            <a:pPr marL="12700" indent="-12700" eaLnBrk="1" hangingPunct="1">
              <a:spcBef>
                <a:spcPts val="1600"/>
              </a:spcBef>
              <a:buFont typeface="Wingdings" panose="05000000000000000000" pitchFamily="2" charset="2"/>
              <a:buNone/>
            </a:pPr>
            <a:r>
              <a:rPr lang="en-US" altLang="en-US" sz="2400" dirty="0"/>
              <a:t>Raymond S. Greenberg, M.D., Ph.D. </a:t>
            </a:r>
          </a:p>
          <a:p>
            <a:pPr marL="12700" indent="-12700" eaLnBrk="1" hangingPunct="1">
              <a:spcBef>
                <a:spcPts val="1200"/>
              </a:spcBef>
              <a:buFont typeface="Wingdings" panose="05000000000000000000" pitchFamily="2" charset="2"/>
              <a:buNone/>
            </a:pPr>
            <a:r>
              <a:rPr lang="en-US" altLang="en-US" sz="2000" dirty="0"/>
              <a:t>(</a:t>
            </a:r>
            <a:r>
              <a:rPr lang="en-US" altLang="en-US" sz="2000" i="1" dirty="0"/>
              <a:t>Annals of Epidemiology</a:t>
            </a:r>
            <a:r>
              <a:rPr lang="en-US" altLang="en-US" sz="2000" dirty="0"/>
              <a:t> March 1993;3(2):125)</a:t>
            </a:r>
          </a:p>
        </p:txBody>
      </p:sp>
      <p:sp>
        <p:nvSpPr>
          <p:cNvPr id="2" name="Slide Number Placeholder 1">
            <a:extLst>
              <a:ext uri="{FF2B5EF4-FFF2-40B4-BE49-F238E27FC236}">
                <a16:creationId xmlns:a16="http://schemas.microsoft.com/office/drawing/2014/main" id="{70CD2413-E323-4DA4-A18D-5672256DB20E}"/>
              </a:ext>
            </a:extLst>
          </p:cNvPr>
          <p:cNvSpPr>
            <a:spLocks noGrp="1"/>
          </p:cNvSpPr>
          <p:nvPr>
            <p:ph type="sldNum" sz="quarter" idx="12"/>
          </p:nvPr>
        </p:nvSpPr>
        <p:spPr/>
        <p:txBody>
          <a:bodyPr/>
          <a:lstStyle/>
          <a:p>
            <a:pPr>
              <a:defRPr/>
            </a:pPr>
            <a:fld id="{A92E4B53-3F1F-44C3-9F96-3ACD6CB8E378}" type="slidenum">
              <a:rPr lang="en-US" altLang="en-US" smtClean="0"/>
              <a:pPr>
                <a:defRPr/>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AF40A2C6-D850-488A-AFAA-981F026D9CD8}"/>
              </a:ext>
            </a:extLst>
          </p:cNvPr>
          <p:cNvSpPr>
            <a:spLocks noGrp="1" noChangeArrowheads="1"/>
          </p:cNvSpPr>
          <p:nvPr>
            <p:ph type="title"/>
          </p:nvPr>
        </p:nvSpPr>
        <p:spPr/>
        <p:txBody>
          <a:bodyPr/>
          <a:lstStyle/>
          <a:p>
            <a:pPr eaLnBrk="1" hangingPunct="1"/>
            <a:r>
              <a:rPr lang="en-US" altLang="en-US"/>
              <a:t>ACE President forms </a:t>
            </a:r>
            <a:r>
              <a:rPr lang="en-US" altLang="en-US" i="1"/>
              <a:t>ad hoc</a:t>
            </a:r>
            <a:r>
              <a:rPr lang="en-US" altLang="en-US"/>
              <a:t> Committee on Minority Affairs</a:t>
            </a:r>
          </a:p>
        </p:txBody>
      </p:sp>
      <p:sp>
        <p:nvSpPr>
          <p:cNvPr id="20483" name="Rectangle 8">
            <a:extLst>
              <a:ext uri="{FF2B5EF4-FFF2-40B4-BE49-F238E27FC236}">
                <a16:creationId xmlns:a16="http://schemas.microsoft.com/office/drawing/2014/main" id="{CEE818D4-9D65-432F-816B-DB57EAEDE63E}"/>
              </a:ext>
            </a:extLst>
          </p:cNvPr>
          <p:cNvSpPr>
            <a:spLocks noGrp="1" noChangeArrowheads="1"/>
          </p:cNvSpPr>
          <p:nvPr>
            <p:ph type="body" sz="half" idx="1"/>
          </p:nvPr>
        </p:nvSpPr>
        <p:spPr>
          <a:xfrm>
            <a:off x="566738" y="1981200"/>
            <a:ext cx="3924300" cy="4267200"/>
          </a:xfrm>
        </p:spPr>
        <p:txBody>
          <a:bodyPr/>
          <a:lstStyle/>
          <a:p>
            <a:pPr marL="12700" indent="-12700" eaLnBrk="1" hangingPunct="1">
              <a:buFont typeface="Wingdings" panose="05000000000000000000" pitchFamily="2" charset="2"/>
              <a:buNone/>
            </a:pPr>
            <a:r>
              <a:rPr lang="en-US" altLang="en-US" sz="2400" dirty="0"/>
              <a:t>“As President of the American College of Epidemiology, I have hoped that this organization could take a more active role in minority affairs.”</a:t>
            </a:r>
          </a:p>
          <a:p>
            <a:pPr marL="12700" indent="-12700" eaLnBrk="1" hangingPunct="1">
              <a:buFont typeface="Wingdings" panose="05000000000000000000" pitchFamily="2" charset="2"/>
              <a:buNone/>
            </a:pPr>
            <a:r>
              <a:rPr lang="en-US" altLang="en-US" sz="2400" dirty="0"/>
              <a:t>Raymond S. Greenberg, MD, PhD</a:t>
            </a:r>
          </a:p>
        </p:txBody>
      </p:sp>
      <p:pic>
        <p:nvPicPr>
          <p:cNvPr id="20484" name="Picture 10" descr="scan0001">
            <a:extLst>
              <a:ext uri="{FF2B5EF4-FFF2-40B4-BE49-F238E27FC236}">
                <a16:creationId xmlns:a16="http://schemas.microsoft.com/office/drawing/2014/main" id="{2764B1AF-FBF3-4ECC-B006-651C30FCFC3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48238" y="1752600"/>
            <a:ext cx="3314700" cy="4267200"/>
          </a:xfrm>
          <a:noFill/>
        </p:spPr>
      </p:pic>
      <p:sp>
        <p:nvSpPr>
          <p:cNvPr id="2" name="Slide Number Placeholder 1">
            <a:extLst>
              <a:ext uri="{FF2B5EF4-FFF2-40B4-BE49-F238E27FC236}">
                <a16:creationId xmlns:a16="http://schemas.microsoft.com/office/drawing/2014/main" id="{12F5C5C7-C295-4C11-B753-8592B6433300}"/>
              </a:ext>
            </a:extLst>
          </p:cNvPr>
          <p:cNvSpPr>
            <a:spLocks noGrp="1"/>
          </p:cNvSpPr>
          <p:nvPr>
            <p:ph type="sldNum" sz="quarter" idx="12"/>
          </p:nvPr>
        </p:nvSpPr>
        <p:spPr/>
        <p:txBody>
          <a:bodyPr/>
          <a:lstStyle/>
          <a:p>
            <a:pPr>
              <a:defRPr/>
            </a:pPr>
            <a:fld id="{13B3DF2B-CE62-4A3F-A5B7-1830321B34D0}" type="slidenum">
              <a:rPr lang="en-US" altLang="en-US" smtClean="0"/>
              <a:pPr>
                <a:defRPr/>
              </a:pPr>
              <a:t>9</a:t>
            </a:fld>
            <a:endParaRPr lang="en-US" altLang="en-US"/>
          </a:p>
        </p:txBody>
      </p:sp>
    </p:spTree>
  </p:cSld>
  <p:clrMapOvr>
    <a:masterClrMapping/>
  </p:clrMapOvr>
</p:sld>
</file>

<file path=ppt/theme/theme1.xml><?xml version="1.0" encoding="utf-8"?>
<a:theme xmlns:a="http://schemas.openxmlformats.org/drawingml/2006/main" name="Profile">
  <a:themeElements>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2309</TotalTime>
  <Words>7000</Words>
  <Application>Microsoft Office PowerPoint</Application>
  <PresentationFormat>On-screen Show (4:3)</PresentationFormat>
  <Paragraphs>609</Paragraphs>
  <Slides>62</Slides>
  <Notes>61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62</vt:i4>
      </vt:variant>
    </vt:vector>
  </HeadingPairs>
  <TitlesOfParts>
    <vt:vector size="68" baseType="lpstr">
      <vt:lpstr>Arial</vt:lpstr>
      <vt:lpstr>Calibri</vt:lpstr>
      <vt:lpstr>Verdana</vt:lpstr>
      <vt:lpstr>Wingdings</vt:lpstr>
      <vt:lpstr>Profile</vt:lpstr>
      <vt:lpstr>Office Theme</vt:lpstr>
      <vt:lpstr>The ACE Minority Affairs Committee looks towards our second quarter century</vt:lpstr>
      <vt:lpstr>Outline</vt:lpstr>
      <vt:lpstr>PowerPoint Presentation</vt:lpstr>
      <vt:lpstr>Bill Jenkins joins the Public Health Service Commissioned Corps in 1967</vt:lpstr>
      <vt:lpstr>Putting disparities on the national public health agenda</vt:lpstr>
      <vt:lpstr>ACE 10th Annual Scientific Meeting, 1991 in Atlanta, GA</vt:lpstr>
      <vt:lpstr>“Morbidity/Mortality Gap: Is it Race or Racism?”</vt:lpstr>
      <vt:lpstr>President’s remarks</vt:lpstr>
      <vt:lpstr>ACE President forms ad hoc Committee on Minority Affairs</vt:lpstr>
      <vt:lpstr>Charge to the Committee</vt:lpstr>
      <vt:lpstr>Early members (as of 8/1993)</vt:lpstr>
      <vt:lpstr>Liaison members</vt:lpstr>
      <vt:lpstr>Study #1 - survey of race and ethnicity in US epidemiology</vt:lpstr>
      <vt:lpstr>PowerPoint Presentation</vt:lpstr>
      <vt:lpstr>Survey results - faculty</vt:lpstr>
      <vt:lpstr>Survey results - students</vt:lpstr>
      <vt:lpstr>Survey recommendations</vt:lpstr>
      <vt:lpstr>Survey recommendations</vt:lpstr>
      <vt:lpstr>Survey recommendations</vt:lpstr>
      <vt:lpstr>Survey recommendations</vt:lpstr>
      <vt:lpstr>Annals of Epidemiology editorial by Ray Greenberg</vt:lpstr>
      <vt:lpstr>Recommendations to the ACE Board of Directors</vt:lpstr>
      <vt:lpstr>Recommendations* to the ACE Board of Directors, March 1994</vt:lpstr>
      <vt:lpstr>Recommendations to the ACE Board of Directors, March 1994</vt:lpstr>
      <vt:lpstr>Recommendations to the ACE Board of Directors, March 1994</vt:lpstr>
      <vt:lpstr>Recommendations to the ACE Board of Directors, March 1994</vt:lpstr>
      <vt:lpstr>Recommendations to the ACE Board of Directors, March 1994</vt:lpstr>
      <vt:lpstr>Recommendations to the ACE Board of Directors, March 1994</vt:lpstr>
      <vt:lpstr>Draft Statement of Principles, proposed to Board, Sept 1994</vt:lpstr>
      <vt:lpstr>Draft Statement of Principles, Sept 1994 – Synopsis - 1</vt:lpstr>
      <vt:lpstr>Draft Statement of Principles, Sept 1994 – Synopsis - 2</vt:lpstr>
      <vt:lpstr>Draft Statement of Principles, Declarations - 1</vt:lpstr>
      <vt:lpstr>Draft Statement of Principles, Declarations - 2</vt:lpstr>
      <vt:lpstr>Draft Statement of Principles, Declarations - 3</vt:lpstr>
      <vt:lpstr>Approval history</vt:lpstr>
      <vt:lpstr>Declarations</vt:lpstr>
      <vt:lpstr>Declarations</vt:lpstr>
      <vt:lpstr>Actions by the College</vt:lpstr>
      <vt:lpstr>More actions by the College</vt:lpstr>
      <vt:lpstr>PowerPoint Presentation</vt:lpstr>
      <vt:lpstr>PowerPoint Presentation</vt:lpstr>
      <vt:lpstr>Signed by 7 ACE presidents</vt:lpstr>
      <vt:lpstr>Outreach</vt:lpstr>
      <vt:lpstr>Outreach</vt:lpstr>
      <vt:lpstr>Outreach</vt:lpstr>
      <vt:lpstr>PowerPoint Presentation</vt:lpstr>
      <vt:lpstr>Endorsements from Professional Societies and Departments of Epidemiology</vt:lpstr>
      <vt:lpstr>Study #2 - Content analysis of recruitment materials</vt:lpstr>
      <vt:lpstr>Content analysis of recruitment materials</vt:lpstr>
      <vt:lpstr>Committee on Minority Affairs – Plans, November 1995</vt:lpstr>
      <vt:lpstr>Committee on Minority Affairs – Plans - continued</vt:lpstr>
      <vt:lpstr>Study #3 - Survey of recruitment activities</vt:lpstr>
      <vt:lpstr>Committee chairs</vt:lpstr>
      <vt:lpstr>Annual Minority Affairs Committee workshops</vt:lpstr>
      <vt:lpstr>Annual Minority Affairs Committee workshops (cont’d)</vt:lpstr>
      <vt:lpstr>Annals of Epidemiology article by Camargo and Clark</vt:lpstr>
      <vt:lpstr>2006 Congress of Epidemiology survey of participants</vt:lpstr>
      <vt:lpstr>ASPH data reports, graduates 2000-2001 vs 2008-2009</vt:lpstr>
      <vt:lpstr>The conversation has changed</vt:lpstr>
      <vt:lpstr>Measurement challenges</vt:lpstr>
      <vt:lpstr>A few ideas for the future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ACE Minority Affairs Committee looks toward our 2nd quarter century</dc:title>
  <dc:subject>2010 ACE Minority Affairs Workshop</dc:subject>
  <dc:creator>Victor J. Schoenbach</dc:creator>
  <dc:description>Luncheon/Keynote Presentation, 9/11,12/2010;; minor updates 2/22/2014</dc:description>
  <cp:lastModifiedBy>Schoenbach, Victor J.</cp:lastModifiedBy>
  <cp:revision>216</cp:revision>
  <cp:lastPrinted>1601-01-01T00:00:00Z</cp:lastPrinted>
  <dcterms:created xsi:type="dcterms:W3CDTF">1601-01-01T00:00:00Z</dcterms:created>
  <dcterms:modified xsi:type="dcterms:W3CDTF">2017-09-22T03:12:52Z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