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8" r:id="rId3"/>
    <p:sldId id="256" r:id="rId4"/>
    <p:sldId id="257" r:id="rId5"/>
    <p:sldId id="267" r:id="rId6"/>
    <p:sldId id="259" r:id="rId7"/>
    <p:sldId id="260" r:id="rId8"/>
    <p:sldId id="263" r:id="rId9"/>
    <p:sldId id="265" r:id="rId10"/>
    <p:sldId id="264" r:id="rId11"/>
    <p:sldId id="269" r:id="rId12"/>
    <p:sldId id="266" r:id="rId13"/>
    <p:sldId id="268" r:id="rId14"/>
    <p:sldId id="26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456"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DD8270-D28D-4A08-B7BA-B53117FEBB59}" type="datetimeFigureOut">
              <a:rPr lang="en-US" smtClean="0"/>
              <a:t>7/13/2011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274D9-9EC1-4807-AFE4-D088BB7CBAA8}" type="slidenum">
              <a:rPr lang="en-US" smtClean="0"/>
              <a:t>‹#›</a:t>
            </a:fld>
            <a:endParaRPr lang="en-US"/>
          </a:p>
        </p:txBody>
      </p:sp>
    </p:spTree>
    <p:extLst>
      <p:ext uri="{BB962C8B-B14F-4D97-AF65-F5344CB8AC3E}">
        <p14:creationId xmlns:p14="http://schemas.microsoft.com/office/powerpoint/2010/main" val="1795756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DD8270-D28D-4A08-B7BA-B53117FEBB59}" type="datetimeFigureOut">
              <a:rPr lang="en-US" smtClean="0"/>
              <a:t>7/13/2011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274D9-9EC1-4807-AFE4-D088BB7CBAA8}" type="slidenum">
              <a:rPr lang="en-US" smtClean="0"/>
              <a:t>‹#›</a:t>
            </a:fld>
            <a:endParaRPr lang="en-US"/>
          </a:p>
        </p:txBody>
      </p:sp>
    </p:spTree>
    <p:extLst>
      <p:ext uri="{BB962C8B-B14F-4D97-AF65-F5344CB8AC3E}">
        <p14:creationId xmlns:p14="http://schemas.microsoft.com/office/powerpoint/2010/main" val="2772184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DD8270-D28D-4A08-B7BA-B53117FEBB59}" type="datetimeFigureOut">
              <a:rPr lang="en-US" smtClean="0"/>
              <a:t>7/13/2011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274D9-9EC1-4807-AFE4-D088BB7CBAA8}" type="slidenum">
              <a:rPr lang="en-US" smtClean="0"/>
              <a:t>‹#›</a:t>
            </a:fld>
            <a:endParaRPr lang="en-US"/>
          </a:p>
        </p:txBody>
      </p:sp>
    </p:spTree>
    <p:extLst>
      <p:ext uri="{BB962C8B-B14F-4D97-AF65-F5344CB8AC3E}">
        <p14:creationId xmlns:p14="http://schemas.microsoft.com/office/powerpoint/2010/main" val="2606005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DD8270-D28D-4A08-B7BA-B53117FEBB59}" type="datetimeFigureOut">
              <a:rPr lang="en-US" smtClean="0"/>
              <a:t>7/13/2011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274D9-9EC1-4807-AFE4-D088BB7CBAA8}" type="slidenum">
              <a:rPr lang="en-US" smtClean="0"/>
              <a:t>‹#›</a:t>
            </a:fld>
            <a:endParaRPr lang="en-US"/>
          </a:p>
        </p:txBody>
      </p:sp>
    </p:spTree>
    <p:extLst>
      <p:ext uri="{BB962C8B-B14F-4D97-AF65-F5344CB8AC3E}">
        <p14:creationId xmlns:p14="http://schemas.microsoft.com/office/powerpoint/2010/main" val="2285244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DD8270-D28D-4A08-B7BA-B53117FEBB59}" type="datetimeFigureOut">
              <a:rPr lang="en-US" smtClean="0"/>
              <a:t>7/13/2011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274D9-9EC1-4807-AFE4-D088BB7CBAA8}" type="slidenum">
              <a:rPr lang="en-US" smtClean="0"/>
              <a:t>‹#›</a:t>
            </a:fld>
            <a:endParaRPr lang="en-US"/>
          </a:p>
        </p:txBody>
      </p:sp>
    </p:spTree>
    <p:extLst>
      <p:ext uri="{BB962C8B-B14F-4D97-AF65-F5344CB8AC3E}">
        <p14:creationId xmlns:p14="http://schemas.microsoft.com/office/powerpoint/2010/main" val="1919263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DD8270-D28D-4A08-B7BA-B53117FEBB59}" type="datetimeFigureOut">
              <a:rPr lang="en-US" smtClean="0"/>
              <a:t>7/13/2011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274D9-9EC1-4807-AFE4-D088BB7CBAA8}" type="slidenum">
              <a:rPr lang="en-US" smtClean="0"/>
              <a:t>‹#›</a:t>
            </a:fld>
            <a:endParaRPr lang="en-US"/>
          </a:p>
        </p:txBody>
      </p:sp>
    </p:spTree>
    <p:extLst>
      <p:ext uri="{BB962C8B-B14F-4D97-AF65-F5344CB8AC3E}">
        <p14:creationId xmlns:p14="http://schemas.microsoft.com/office/powerpoint/2010/main" val="597071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DD8270-D28D-4A08-B7BA-B53117FEBB59}" type="datetimeFigureOut">
              <a:rPr lang="en-US" smtClean="0"/>
              <a:t>7/13/2011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3274D9-9EC1-4807-AFE4-D088BB7CBAA8}" type="slidenum">
              <a:rPr lang="en-US" smtClean="0"/>
              <a:t>‹#›</a:t>
            </a:fld>
            <a:endParaRPr lang="en-US"/>
          </a:p>
        </p:txBody>
      </p:sp>
    </p:spTree>
    <p:extLst>
      <p:ext uri="{BB962C8B-B14F-4D97-AF65-F5344CB8AC3E}">
        <p14:creationId xmlns:p14="http://schemas.microsoft.com/office/powerpoint/2010/main" val="2403873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DD8270-D28D-4A08-B7BA-B53117FEBB59}" type="datetimeFigureOut">
              <a:rPr lang="en-US" smtClean="0"/>
              <a:t>7/13/2011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3274D9-9EC1-4807-AFE4-D088BB7CBAA8}" type="slidenum">
              <a:rPr lang="en-US" smtClean="0"/>
              <a:t>‹#›</a:t>
            </a:fld>
            <a:endParaRPr lang="en-US"/>
          </a:p>
        </p:txBody>
      </p:sp>
    </p:spTree>
    <p:extLst>
      <p:ext uri="{BB962C8B-B14F-4D97-AF65-F5344CB8AC3E}">
        <p14:creationId xmlns:p14="http://schemas.microsoft.com/office/powerpoint/2010/main" val="2219128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DD8270-D28D-4A08-B7BA-B53117FEBB59}" type="datetimeFigureOut">
              <a:rPr lang="en-US" smtClean="0"/>
              <a:t>7/13/2011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3274D9-9EC1-4807-AFE4-D088BB7CBAA8}" type="slidenum">
              <a:rPr lang="en-US" smtClean="0"/>
              <a:t>‹#›</a:t>
            </a:fld>
            <a:endParaRPr lang="en-US"/>
          </a:p>
        </p:txBody>
      </p:sp>
    </p:spTree>
    <p:extLst>
      <p:ext uri="{BB962C8B-B14F-4D97-AF65-F5344CB8AC3E}">
        <p14:creationId xmlns:p14="http://schemas.microsoft.com/office/powerpoint/2010/main" val="4264140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DD8270-D28D-4A08-B7BA-B53117FEBB59}" type="datetimeFigureOut">
              <a:rPr lang="en-US" smtClean="0"/>
              <a:t>7/13/2011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274D9-9EC1-4807-AFE4-D088BB7CBAA8}" type="slidenum">
              <a:rPr lang="en-US" smtClean="0"/>
              <a:t>‹#›</a:t>
            </a:fld>
            <a:endParaRPr lang="en-US"/>
          </a:p>
        </p:txBody>
      </p:sp>
    </p:spTree>
    <p:extLst>
      <p:ext uri="{BB962C8B-B14F-4D97-AF65-F5344CB8AC3E}">
        <p14:creationId xmlns:p14="http://schemas.microsoft.com/office/powerpoint/2010/main" val="3244649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DD8270-D28D-4A08-B7BA-B53117FEBB59}" type="datetimeFigureOut">
              <a:rPr lang="en-US" smtClean="0"/>
              <a:t>7/13/2011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274D9-9EC1-4807-AFE4-D088BB7CBAA8}" type="slidenum">
              <a:rPr lang="en-US" smtClean="0"/>
              <a:t>‹#›</a:t>
            </a:fld>
            <a:endParaRPr lang="en-US"/>
          </a:p>
        </p:txBody>
      </p:sp>
    </p:spTree>
    <p:extLst>
      <p:ext uri="{BB962C8B-B14F-4D97-AF65-F5344CB8AC3E}">
        <p14:creationId xmlns:p14="http://schemas.microsoft.com/office/powerpoint/2010/main" val="4291873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DD8270-D28D-4A08-B7BA-B53117FEBB59}" type="datetimeFigureOut">
              <a:rPr lang="en-US" smtClean="0"/>
              <a:t>7/13/2011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3274D9-9EC1-4807-AFE4-D088BB7CBAA8}" type="slidenum">
              <a:rPr lang="en-US" smtClean="0"/>
              <a:t>‹#›</a:t>
            </a:fld>
            <a:endParaRPr lang="en-US"/>
          </a:p>
        </p:txBody>
      </p:sp>
    </p:spTree>
    <p:extLst>
      <p:ext uri="{BB962C8B-B14F-4D97-AF65-F5344CB8AC3E}">
        <p14:creationId xmlns:p14="http://schemas.microsoft.com/office/powerpoint/2010/main" val="1400641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en.wikipedia.org/wiki/David_J._Acer" TargetMode="External"/><Relationship Id="rId13" Type="http://schemas.openxmlformats.org/officeDocument/2006/relationships/hyperlink" Target="http://en.wikipedia.org/wiki/IV_drug" TargetMode="External"/><Relationship Id="rId3" Type="http://schemas.openxmlformats.org/officeDocument/2006/relationships/hyperlink" Target="http://en.wikipedia.org/wiki/1968" TargetMode="External"/><Relationship Id="rId7" Type="http://schemas.openxmlformats.org/officeDocument/2006/relationships/hyperlink" Target="http://en.wikipedia.org/wiki/HIV" TargetMode="External"/><Relationship Id="rId12" Type="http://schemas.openxmlformats.org/officeDocument/2006/relationships/hyperlink" Target="http://en.wikipedia.org/wiki/Virgin" TargetMode="External"/><Relationship Id="rId2" Type="http://schemas.openxmlformats.org/officeDocument/2006/relationships/hyperlink" Target="http://en.wikipedia.org/wiki/January_9" TargetMode="External"/><Relationship Id="rId1" Type="http://schemas.openxmlformats.org/officeDocument/2006/relationships/slideLayout" Target="../slideLayouts/slideLayout1.xml"/><Relationship Id="rId6" Type="http://schemas.openxmlformats.org/officeDocument/2006/relationships/hyperlink" Target="http://en.wikipedia.org/wiki/United_States" TargetMode="External"/><Relationship Id="rId11" Type="http://schemas.openxmlformats.org/officeDocument/2006/relationships/hyperlink" Target="http://en.wikipedia.org/wiki/Fort_Pierce,_Florida" TargetMode="External"/><Relationship Id="rId5" Type="http://schemas.openxmlformats.org/officeDocument/2006/relationships/hyperlink" Target="http://en.wikipedia.org/wiki/1991" TargetMode="External"/><Relationship Id="rId15" Type="http://schemas.openxmlformats.org/officeDocument/2006/relationships/hyperlink" Target="http://en.wikipedia.org/wiki/Molars" TargetMode="External"/><Relationship Id="rId10" Type="http://schemas.openxmlformats.org/officeDocument/2006/relationships/hyperlink" Target="http://en.wikipedia.org/wiki/AIDS" TargetMode="External"/><Relationship Id="rId4" Type="http://schemas.openxmlformats.org/officeDocument/2006/relationships/hyperlink" Target="http://en.wikipedia.org/wiki/December_8" TargetMode="External"/><Relationship Id="rId9" Type="http://schemas.openxmlformats.org/officeDocument/2006/relationships/hyperlink" Target="http://en.wikipedia.org/wiki/Dentistry" TargetMode="External"/><Relationship Id="rId14" Type="http://schemas.openxmlformats.org/officeDocument/2006/relationships/hyperlink" Target="http://en.wikipedia.org/wiki/Blood_transfusion"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www.sciencemag.org/search?author1=KG+Castro&amp;sortspec=date&amp;submit=Submi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ctrTitle"/>
          </p:nvPr>
        </p:nvSpPr>
        <p:spPr>
          <a:xfrm>
            <a:off x="685800" y="381000"/>
            <a:ext cx="7696200" cy="1600200"/>
          </a:xfrm>
        </p:spPr>
        <p:txBody>
          <a:bodyPr/>
          <a:lstStyle/>
          <a:p>
            <a:r>
              <a:rPr lang="en-US" b="1" dirty="0">
                <a:solidFill>
                  <a:schemeClr val="hlink"/>
                </a:solidFill>
              </a:rPr>
              <a:t> </a:t>
            </a:r>
            <a:r>
              <a:rPr lang="en-US" b="1" dirty="0" smtClean="0">
                <a:solidFill>
                  <a:schemeClr val="hlink"/>
                </a:solidFill>
              </a:rPr>
              <a:t>HIV/AIDS:</a:t>
            </a:r>
            <a:r>
              <a:rPr lang="en-US" b="1" dirty="0">
                <a:solidFill>
                  <a:schemeClr val="hlink"/>
                </a:solidFill>
              </a:rPr>
              <a:t/>
            </a:r>
            <a:br>
              <a:rPr lang="en-US" b="1" dirty="0">
                <a:solidFill>
                  <a:schemeClr val="hlink"/>
                </a:solidFill>
              </a:rPr>
            </a:br>
            <a:r>
              <a:rPr lang="en-US" sz="3200" b="1" dirty="0" smtClean="0">
                <a:solidFill>
                  <a:schemeClr val="hlink"/>
                </a:solidFill>
              </a:rPr>
              <a:t>What should we have done</a:t>
            </a:r>
            <a:endParaRPr lang="en-US" sz="3200" dirty="0"/>
          </a:p>
        </p:txBody>
      </p:sp>
      <p:sp>
        <p:nvSpPr>
          <p:cNvPr id="113667" name="Rectangle 3"/>
          <p:cNvSpPr>
            <a:spLocks noGrp="1" noChangeArrowheads="1"/>
          </p:cNvSpPr>
          <p:nvPr>
            <p:ph type="subTitle" idx="1"/>
          </p:nvPr>
        </p:nvSpPr>
        <p:spPr>
          <a:xfrm>
            <a:off x="152400" y="2133600"/>
            <a:ext cx="8763000" cy="4724400"/>
          </a:xfrm>
        </p:spPr>
        <p:txBody>
          <a:bodyPr/>
          <a:lstStyle/>
          <a:p>
            <a:r>
              <a:rPr lang="en-US" sz="2800" dirty="0" smtClean="0">
                <a:solidFill>
                  <a:schemeClr val="hlink"/>
                </a:solidFill>
              </a:rPr>
              <a:t> </a:t>
            </a:r>
            <a:endParaRPr lang="en-US" sz="2800" dirty="0">
              <a:solidFill>
                <a:schemeClr val="hlink"/>
              </a:solidFill>
            </a:endParaRPr>
          </a:p>
          <a:p>
            <a:endParaRPr lang="en-US" sz="2800" dirty="0">
              <a:solidFill>
                <a:schemeClr val="hlink"/>
              </a:solidFill>
            </a:endParaRPr>
          </a:p>
          <a:p>
            <a:r>
              <a:rPr lang="en-US" sz="2800" dirty="0">
                <a:solidFill>
                  <a:schemeClr val="hlink"/>
                </a:solidFill>
              </a:rPr>
              <a:t>Bill Jenkins, Ph.D., MPH</a:t>
            </a:r>
          </a:p>
          <a:p>
            <a:r>
              <a:rPr lang="en-US" sz="2800" dirty="0" smtClean="0">
                <a:solidFill>
                  <a:schemeClr val="hlink"/>
                </a:solidFill>
              </a:rPr>
              <a:t>Minority Health Project</a:t>
            </a:r>
            <a:endParaRPr lang="en-US" sz="2800" dirty="0">
              <a:solidFill>
                <a:schemeClr val="hlink"/>
              </a:solidFill>
            </a:endParaRPr>
          </a:p>
          <a:p>
            <a:r>
              <a:rPr lang="en-US" sz="2800" dirty="0" smtClean="0">
                <a:solidFill>
                  <a:schemeClr val="hlink"/>
                </a:solidFill>
              </a:rPr>
              <a:t>University of North Carolina</a:t>
            </a:r>
            <a:endParaRPr lang="en-US" sz="2800" dirty="0">
              <a:solidFill>
                <a:schemeClr val="hlink"/>
              </a:solidFill>
            </a:endParaRPr>
          </a:p>
          <a:p>
            <a:r>
              <a:rPr lang="en-US" sz="2800" dirty="0" smtClean="0">
                <a:solidFill>
                  <a:schemeClr val="hlink"/>
                </a:solidFill>
              </a:rPr>
              <a:t>Chapel Hill</a:t>
            </a:r>
            <a:endParaRPr lang="en-US" sz="2800" dirty="0">
              <a:solidFill>
                <a:schemeClr val="hlink"/>
              </a:solidFill>
            </a:endParaRPr>
          </a:p>
          <a:p>
            <a:r>
              <a:rPr lang="en-US" sz="2800" dirty="0"/>
              <a:t> </a:t>
            </a:r>
          </a:p>
        </p:txBody>
      </p:sp>
    </p:spTree>
    <p:extLst>
      <p:ext uri="{BB962C8B-B14F-4D97-AF65-F5344CB8AC3E}">
        <p14:creationId xmlns:p14="http://schemas.microsoft.com/office/powerpoint/2010/main" val="11921806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685800" y="457200"/>
            <a:ext cx="7772400" cy="609600"/>
          </a:xfrm>
        </p:spPr>
        <p:txBody>
          <a:bodyPr/>
          <a:lstStyle/>
          <a:p>
            <a:r>
              <a:rPr lang="en-US" sz="2400" b="1">
                <a:solidFill>
                  <a:schemeClr val="hlink"/>
                </a:solidFill>
              </a:rPr>
              <a:t>Levels of Community Participatory Research</a:t>
            </a:r>
            <a:endParaRPr lang="en-US" sz="2400" b="1"/>
          </a:p>
        </p:txBody>
      </p:sp>
      <p:sp>
        <p:nvSpPr>
          <p:cNvPr id="126979" name="Rectangle 3"/>
          <p:cNvSpPr>
            <a:spLocks noGrp="1" noChangeArrowheads="1"/>
          </p:cNvSpPr>
          <p:nvPr>
            <p:ph type="body" idx="1"/>
          </p:nvPr>
        </p:nvSpPr>
        <p:spPr>
          <a:xfrm>
            <a:off x="685800" y="1447800"/>
            <a:ext cx="7772400" cy="5105400"/>
          </a:xfrm>
        </p:spPr>
        <p:txBody>
          <a:bodyPr/>
          <a:lstStyle/>
          <a:p>
            <a:r>
              <a:rPr lang="en-US" sz="1800"/>
              <a:t>Community </a:t>
            </a:r>
            <a:r>
              <a:rPr lang="en-US" sz="1800" i="1"/>
              <a:t>notification</a:t>
            </a:r>
            <a:r>
              <a:rPr lang="en-US" sz="1800"/>
              <a:t>	inform the community of the intentions of the        			research risks and benefits relating to the individuals 			and communities involved.</a:t>
            </a:r>
          </a:p>
          <a:p>
            <a:endParaRPr lang="en-US" sz="1800"/>
          </a:p>
          <a:p>
            <a:r>
              <a:rPr lang="en-US" sz="1800"/>
              <a:t>Community </a:t>
            </a:r>
            <a:r>
              <a:rPr lang="en-US" sz="1800" i="1"/>
              <a:t>endorsement	</a:t>
            </a:r>
            <a:r>
              <a:rPr lang="en-US" sz="1800"/>
              <a:t>community representatives are asked to formally 				support the research activities.</a:t>
            </a:r>
          </a:p>
          <a:p>
            <a:endParaRPr lang="en-US" sz="1800"/>
          </a:p>
          <a:p>
            <a:r>
              <a:rPr lang="en-US" sz="1800"/>
              <a:t>Community </a:t>
            </a:r>
            <a:r>
              <a:rPr lang="en-US" sz="1800" i="1"/>
              <a:t>advice</a:t>
            </a:r>
            <a:r>
              <a:rPr lang="en-US" sz="1800"/>
              <a:t>	seeking and obtaining community advice in 				planning, development, execution, and 					dissemination of the research.</a:t>
            </a:r>
          </a:p>
          <a:p>
            <a:endParaRPr lang="en-US" sz="1800"/>
          </a:p>
          <a:p>
            <a:r>
              <a:rPr lang="en-US" sz="1800"/>
              <a:t>Community </a:t>
            </a:r>
            <a:r>
              <a:rPr lang="en-US" sz="1800" i="1"/>
              <a:t>consent</a:t>
            </a:r>
            <a:r>
              <a:rPr lang="en-US" sz="1800"/>
              <a:t>	obtaining some expression of community approval.</a:t>
            </a:r>
          </a:p>
          <a:p>
            <a:endParaRPr lang="en-US" sz="1800"/>
          </a:p>
          <a:p>
            <a:endParaRPr lang="en-US" sz="1800"/>
          </a:p>
          <a:p>
            <a:r>
              <a:rPr lang="en-US" sz="1800"/>
              <a:t>Community </a:t>
            </a:r>
            <a:r>
              <a:rPr lang="en-US" sz="1800" i="1"/>
              <a:t>origination</a:t>
            </a:r>
            <a:r>
              <a:rPr lang="en-US" sz="1800"/>
              <a:t>	research purpose and goals set by expressed 				community needs.	</a:t>
            </a:r>
          </a:p>
        </p:txBody>
      </p:sp>
    </p:spTree>
    <p:extLst>
      <p:ext uri="{BB962C8B-B14F-4D97-AF65-F5344CB8AC3E}">
        <p14:creationId xmlns:p14="http://schemas.microsoft.com/office/powerpoint/2010/main" val="42091162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Defeats from Victories</a:t>
            </a:r>
            <a:endParaRPr lang="en-US" dirty="0"/>
          </a:p>
        </p:txBody>
      </p:sp>
      <p:sp>
        <p:nvSpPr>
          <p:cNvPr id="3" name="Content Placeholder 2"/>
          <p:cNvSpPr>
            <a:spLocks noGrp="1"/>
          </p:cNvSpPr>
          <p:nvPr>
            <p:ph idx="1"/>
          </p:nvPr>
        </p:nvSpPr>
        <p:spPr/>
        <p:txBody>
          <a:bodyPr/>
          <a:lstStyle/>
          <a:p>
            <a:r>
              <a:rPr lang="en-US" dirty="0" smtClean="0"/>
              <a:t>TSS Treatment to Denial of Treatment</a:t>
            </a:r>
          </a:p>
          <a:p>
            <a:r>
              <a:rPr lang="en-US" dirty="0" smtClean="0"/>
              <a:t>CPR to </a:t>
            </a:r>
            <a:r>
              <a:rPr lang="en-US" smtClean="0"/>
              <a:t>Clinical Trials</a:t>
            </a:r>
            <a:endParaRPr lang="en-US"/>
          </a:p>
          <a:p>
            <a:endParaRPr lang="en-US" dirty="0"/>
          </a:p>
        </p:txBody>
      </p:sp>
    </p:spTree>
    <p:extLst>
      <p:ext uri="{BB962C8B-B14F-4D97-AF65-F5344CB8AC3E}">
        <p14:creationId xmlns:p14="http://schemas.microsoft.com/office/powerpoint/2010/main" val="15389661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685800" y="304800"/>
            <a:ext cx="7772400" cy="914400"/>
          </a:xfrm>
        </p:spPr>
        <p:txBody>
          <a:bodyPr/>
          <a:lstStyle/>
          <a:p>
            <a:r>
              <a:rPr lang="en-US" sz="2400" b="1">
                <a:solidFill>
                  <a:schemeClr val="hlink"/>
                </a:solidFill>
              </a:rPr>
              <a:t>The Tuskegee Study of Untreated Syphilis in the Negro male (1932-1972): An example of CPR</a:t>
            </a:r>
            <a:endParaRPr lang="en-US" sz="2400" b="1"/>
          </a:p>
        </p:txBody>
      </p:sp>
      <p:sp>
        <p:nvSpPr>
          <p:cNvPr id="130051" name="Rectangle 3"/>
          <p:cNvSpPr>
            <a:spLocks noGrp="1" noChangeArrowheads="1"/>
          </p:cNvSpPr>
          <p:nvPr>
            <p:ph type="body" idx="1"/>
          </p:nvPr>
        </p:nvSpPr>
        <p:spPr>
          <a:xfrm>
            <a:off x="762000" y="1371600"/>
            <a:ext cx="7772400" cy="5257800"/>
          </a:xfrm>
        </p:spPr>
        <p:txBody>
          <a:bodyPr/>
          <a:lstStyle/>
          <a:p>
            <a:pPr>
              <a:lnSpc>
                <a:spcPct val="90000"/>
              </a:lnSpc>
            </a:pPr>
            <a:r>
              <a:rPr lang="en-US" sz="1800"/>
              <a:t>Community Notification                                                                              		Churches / Businesses</a:t>
            </a:r>
          </a:p>
          <a:p>
            <a:pPr>
              <a:lnSpc>
                <a:spcPct val="90000"/>
              </a:lnSpc>
            </a:pPr>
            <a:endParaRPr lang="en-US" sz="1800"/>
          </a:p>
          <a:p>
            <a:pPr>
              <a:lnSpc>
                <a:spcPct val="90000"/>
              </a:lnSpc>
            </a:pPr>
            <a:r>
              <a:rPr lang="en-US" sz="1800"/>
              <a:t>Community Endorsement                                                                            		Business Establishments</a:t>
            </a:r>
          </a:p>
          <a:p>
            <a:pPr>
              <a:lnSpc>
                <a:spcPct val="90000"/>
              </a:lnSpc>
            </a:pPr>
            <a:endParaRPr lang="en-US" sz="1800"/>
          </a:p>
          <a:p>
            <a:pPr>
              <a:lnSpc>
                <a:spcPct val="90000"/>
              </a:lnSpc>
            </a:pPr>
            <a:r>
              <a:rPr lang="en-US" sz="1800"/>
              <a:t>Community Advice                                                                                           	The Tuskegee Institute</a:t>
            </a:r>
          </a:p>
          <a:p>
            <a:pPr>
              <a:lnSpc>
                <a:spcPct val="90000"/>
              </a:lnSpc>
            </a:pPr>
            <a:endParaRPr lang="en-US" sz="1800"/>
          </a:p>
          <a:p>
            <a:pPr>
              <a:lnSpc>
                <a:spcPct val="90000"/>
              </a:lnSpc>
            </a:pPr>
            <a:r>
              <a:rPr lang="en-US" sz="1800"/>
              <a:t>Community Consent                                                                                        		Macon County Medical Society</a:t>
            </a:r>
          </a:p>
          <a:p>
            <a:pPr>
              <a:lnSpc>
                <a:spcPct val="90000"/>
              </a:lnSpc>
            </a:pPr>
            <a:endParaRPr lang="en-US" sz="1800"/>
          </a:p>
          <a:p>
            <a:pPr>
              <a:lnSpc>
                <a:spcPct val="90000"/>
              </a:lnSpc>
            </a:pPr>
            <a:r>
              <a:rPr lang="en-US" sz="1800"/>
              <a:t>Community Origination                                                                                    	The Negro Health Movement</a:t>
            </a:r>
          </a:p>
          <a:p>
            <a:pPr>
              <a:lnSpc>
                <a:spcPct val="90000"/>
              </a:lnSpc>
            </a:pPr>
            <a:endParaRPr lang="en-US" sz="1800"/>
          </a:p>
          <a:p>
            <a:pPr>
              <a:lnSpc>
                <a:spcPct val="90000"/>
              </a:lnSpc>
            </a:pPr>
            <a:r>
              <a:rPr lang="en-US" sz="1800"/>
              <a:t>Cultural Competence                                                                                        	Nurse Eunice Rivers</a:t>
            </a:r>
          </a:p>
        </p:txBody>
      </p:sp>
    </p:spTree>
    <p:extLst>
      <p:ext uri="{BB962C8B-B14F-4D97-AF65-F5344CB8AC3E}">
        <p14:creationId xmlns:p14="http://schemas.microsoft.com/office/powerpoint/2010/main" val="37713388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Failures in Negro Leadership </a:t>
            </a:r>
            <a:endParaRPr lang="en-US" dirty="0"/>
          </a:p>
        </p:txBody>
      </p:sp>
      <p:sp>
        <p:nvSpPr>
          <p:cNvPr id="3" name="Content Placeholder 2"/>
          <p:cNvSpPr>
            <a:spLocks noGrp="1"/>
          </p:cNvSpPr>
          <p:nvPr>
            <p:ph idx="1"/>
          </p:nvPr>
        </p:nvSpPr>
        <p:spPr/>
        <p:txBody>
          <a:bodyPr/>
          <a:lstStyle/>
          <a:p>
            <a:r>
              <a:rPr lang="en-US" dirty="0" smtClean="0"/>
              <a:t>Traditional Negro thinking was/is unable to deal with complex issues like HIV or Health Disparities:</a:t>
            </a:r>
          </a:p>
          <a:p>
            <a:r>
              <a:rPr lang="en-US" dirty="0" smtClean="0"/>
              <a:t>Max Robinson</a:t>
            </a:r>
          </a:p>
          <a:p>
            <a:r>
              <a:rPr lang="en-US" dirty="0" smtClean="0"/>
              <a:t>New Orleans (Clean Needles)</a:t>
            </a:r>
          </a:p>
          <a:p>
            <a:r>
              <a:rPr lang="en-US" dirty="0" smtClean="0"/>
              <a:t>MSM  (“The Bible”)</a:t>
            </a:r>
          </a:p>
          <a:p>
            <a:r>
              <a:rPr lang="en-US" dirty="0" smtClean="0"/>
              <a:t>Racism or Race</a:t>
            </a:r>
            <a:endParaRPr lang="en-US" dirty="0"/>
          </a:p>
        </p:txBody>
      </p:sp>
    </p:spTree>
    <p:extLst>
      <p:ext uri="{BB962C8B-B14F-4D97-AF65-F5344CB8AC3E}">
        <p14:creationId xmlns:p14="http://schemas.microsoft.com/office/powerpoint/2010/main" val="41983437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descr="C:\WINNT\Profiles\mhj7.003\Desktop\Mrs Jenkins2.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914400"/>
            <a:ext cx="685800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4584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a:t>
            </a:r>
            <a:r>
              <a:rPr lang="en-US" dirty="0" err="1" smtClean="0"/>
              <a:t>Begining</a:t>
            </a:r>
            <a:endParaRPr lang="en-US" dirty="0"/>
          </a:p>
        </p:txBody>
      </p:sp>
      <p:sp>
        <p:nvSpPr>
          <p:cNvPr id="3" name="Content Placeholder 2"/>
          <p:cNvSpPr>
            <a:spLocks noGrp="1"/>
          </p:cNvSpPr>
          <p:nvPr>
            <p:ph idx="1"/>
          </p:nvPr>
        </p:nvSpPr>
        <p:spPr/>
        <p:txBody>
          <a:bodyPr/>
          <a:lstStyle/>
          <a:p>
            <a:r>
              <a:rPr lang="en-US" dirty="0" smtClean="0"/>
              <a:t>Not long after the first six cases were reported it was suggested that Haitians were at increased risk of HIV infections and the cause was likely the use of Poppers</a:t>
            </a:r>
            <a:r>
              <a:rPr lang="en-US" dirty="0" smtClean="0"/>
              <a:t>…</a:t>
            </a:r>
            <a:endParaRPr lang="en-US" dirty="0"/>
          </a:p>
        </p:txBody>
      </p:sp>
    </p:spTree>
    <p:extLst>
      <p:ext uri="{BB962C8B-B14F-4D97-AF65-F5344CB8AC3E}">
        <p14:creationId xmlns:p14="http://schemas.microsoft.com/office/powerpoint/2010/main" val="14612467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04801"/>
            <a:ext cx="7772400" cy="685800"/>
          </a:xfrm>
        </p:spPr>
        <p:txBody>
          <a:bodyPr>
            <a:normAutofit/>
          </a:bodyPr>
          <a:lstStyle/>
          <a:p>
            <a:r>
              <a:rPr lang="en-US" sz="2400" dirty="0" err="1" smtClean="0"/>
              <a:t>Bergalis</a:t>
            </a:r>
            <a:r>
              <a:rPr lang="en-US" sz="2400" dirty="0" smtClean="0"/>
              <a:t> and the Media </a:t>
            </a:r>
            <a:endParaRPr lang="en-US" sz="2400" dirty="0"/>
          </a:p>
        </p:txBody>
      </p:sp>
      <p:sp>
        <p:nvSpPr>
          <p:cNvPr id="3" name="Subtitle 2"/>
          <p:cNvSpPr>
            <a:spLocks noGrp="1"/>
          </p:cNvSpPr>
          <p:nvPr>
            <p:ph type="subTitle" idx="1"/>
          </p:nvPr>
        </p:nvSpPr>
        <p:spPr>
          <a:xfrm>
            <a:off x="1371600" y="1143000"/>
            <a:ext cx="6400800" cy="5334000"/>
          </a:xfrm>
        </p:spPr>
        <p:txBody>
          <a:bodyPr>
            <a:noAutofit/>
          </a:bodyPr>
          <a:lstStyle/>
          <a:p>
            <a:pPr algn="l"/>
            <a:r>
              <a:rPr lang="en-US" sz="1600" b="1" dirty="0"/>
              <a:t>Kimberly </a:t>
            </a:r>
            <a:r>
              <a:rPr lang="en-US" sz="1600" b="1" dirty="0" err="1"/>
              <a:t>Bergalis</a:t>
            </a:r>
            <a:r>
              <a:rPr lang="en-US" sz="1600" b="1" dirty="0"/>
              <a:t> (</a:t>
            </a:r>
            <a:r>
              <a:rPr lang="en-US" sz="1600" b="1" dirty="0">
                <a:hlinkClick r:id="rId2"/>
              </a:rPr>
              <a:t>January 9</a:t>
            </a:r>
            <a:r>
              <a:rPr lang="en-US" sz="1600" b="1" dirty="0"/>
              <a:t>, </a:t>
            </a:r>
            <a:r>
              <a:rPr lang="en-US" sz="1600" b="1" dirty="0">
                <a:hlinkClick r:id="rId3"/>
              </a:rPr>
              <a:t>1968</a:t>
            </a:r>
            <a:r>
              <a:rPr lang="en-US" sz="1600" b="1" dirty="0"/>
              <a:t>–</a:t>
            </a:r>
            <a:r>
              <a:rPr lang="en-US" sz="1600" b="1" dirty="0">
                <a:hlinkClick r:id="rId4"/>
              </a:rPr>
              <a:t>December 8</a:t>
            </a:r>
            <a:r>
              <a:rPr lang="en-US" sz="1600" b="1" dirty="0"/>
              <a:t>, </a:t>
            </a:r>
            <a:r>
              <a:rPr lang="en-US" sz="1600" b="1" dirty="0">
                <a:hlinkClick r:id="rId5"/>
              </a:rPr>
              <a:t>1991</a:t>
            </a:r>
            <a:r>
              <a:rPr lang="en-US" sz="1600" b="1" dirty="0"/>
              <a:t>) was an </a:t>
            </a:r>
            <a:r>
              <a:rPr lang="en-US" sz="1600" b="1" dirty="0">
                <a:hlinkClick r:id="rId6"/>
              </a:rPr>
              <a:t>American</a:t>
            </a:r>
            <a:r>
              <a:rPr lang="en-US" sz="1600" b="1" dirty="0"/>
              <a:t> woman who claimed to have been infected with </a:t>
            </a:r>
            <a:r>
              <a:rPr lang="en-US" sz="1600" b="1" dirty="0">
                <a:hlinkClick r:id="rId7"/>
              </a:rPr>
              <a:t>HIV</a:t>
            </a:r>
            <a:r>
              <a:rPr lang="en-US" sz="1600" b="1" dirty="0"/>
              <a:t> by Dr. </a:t>
            </a:r>
            <a:r>
              <a:rPr lang="en-US" sz="1600" b="1" dirty="0">
                <a:hlinkClick r:id="rId8"/>
              </a:rPr>
              <a:t>David Acer</a:t>
            </a:r>
            <a:r>
              <a:rPr lang="en-US" sz="1600" b="1" dirty="0"/>
              <a:t>, a gay </a:t>
            </a:r>
            <a:r>
              <a:rPr lang="en-US" sz="1600" b="1" dirty="0" smtClean="0">
                <a:hlinkClick r:id="rId9"/>
              </a:rPr>
              <a:t>dentist</a:t>
            </a:r>
            <a:r>
              <a:rPr lang="en-US" sz="1600" b="1" dirty="0"/>
              <a:t> </a:t>
            </a:r>
            <a:r>
              <a:rPr lang="en-US" sz="1600" b="1" dirty="0" smtClean="0"/>
              <a:t> with </a:t>
            </a:r>
            <a:r>
              <a:rPr lang="en-US" sz="1600" b="1" dirty="0">
                <a:hlinkClick r:id="rId10"/>
              </a:rPr>
              <a:t>AIDS</a:t>
            </a:r>
            <a:r>
              <a:rPr lang="en-US" sz="1600" b="1" dirty="0"/>
              <a:t>.</a:t>
            </a:r>
            <a:br>
              <a:rPr lang="en-US" sz="1600" b="1" dirty="0"/>
            </a:br>
            <a:r>
              <a:rPr lang="en-US" sz="1600" b="1" dirty="0"/>
              <a:t/>
            </a:r>
            <a:br>
              <a:rPr lang="en-US" sz="1600" b="1" dirty="0"/>
            </a:br>
            <a:r>
              <a:rPr lang="en-US" sz="1600" b="1" dirty="0" err="1"/>
              <a:t>Bergalis</a:t>
            </a:r>
            <a:r>
              <a:rPr lang="en-US" sz="1600" b="1" dirty="0"/>
              <a:t>, of </a:t>
            </a:r>
            <a:r>
              <a:rPr lang="en-US" sz="1600" b="1" dirty="0">
                <a:hlinkClick r:id="rId11"/>
              </a:rPr>
              <a:t>Fort Pierce, Florida</a:t>
            </a:r>
            <a:r>
              <a:rPr lang="en-US" sz="1600" b="1" dirty="0"/>
              <a:t>, stated she was a </a:t>
            </a:r>
            <a:r>
              <a:rPr lang="en-US" sz="1600" b="1" dirty="0">
                <a:hlinkClick r:id="rId12"/>
              </a:rPr>
              <a:t>virgin</a:t>
            </a:r>
            <a:r>
              <a:rPr lang="en-US" sz="1600" b="1" dirty="0"/>
              <a:t> who never took </a:t>
            </a:r>
            <a:r>
              <a:rPr lang="en-US" sz="1600" b="1" dirty="0">
                <a:hlinkClick r:id="rId13"/>
              </a:rPr>
              <a:t>IV drugs</a:t>
            </a:r>
            <a:r>
              <a:rPr lang="en-US" sz="1600" b="1" dirty="0"/>
              <a:t> or received a </a:t>
            </a:r>
            <a:r>
              <a:rPr lang="en-US" sz="1600" b="1" dirty="0">
                <a:hlinkClick r:id="rId14"/>
              </a:rPr>
              <a:t>blood </a:t>
            </a:r>
            <a:r>
              <a:rPr lang="en-US" sz="1600" b="1" dirty="0" smtClean="0">
                <a:hlinkClick r:id="rId14"/>
              </a:rPr>
              <a:t>transfusion</a:t>
            </a:r>
            <a:r>
              <a:rPr lang="en-US" sz="1600" b="1" dirty="0" smtClean="0"/>
              <a:t>.  </a:t>
            </a:r>
            <a:r>
              <a:rPr lang="en-US" sz="1600" b="1" dirty="0" err="1" smtClean="0"/>
              <a:t>Bergalis</a:t>
            </a:r>
            <a:r>
              <a:rPr lang="en-US" sz="1600" b="1" dirty="0" smtClean="0"/>
              <a:t> </a:t>
            </a:r>
            <a:r>
              <a:rPr lang="en-US" sz="1600" b="1" dirty="0"/>
              <a:t>insisted that the only instance in which she could have been exposed to HIV was through her HIV-positive dentist, during a December 1987 procedure to have her </a:t>
            </a:r>
            <a:r>
              <a:rPr lang="en-US" sz="1600" b="1" dirty="0">
                <a:hlinkClick r:id="rId15"/>
              </a:rPr>
              <a:t>molars</a:t>
            </a:r>
            <a:r>
              <a:rPr lang="en-US" sz="1600" b="1" dirty="0"/>
              <a:t> removed. Her dentist, Dr. David Acer, had been diagnosed with AIDS three months before performing the procedure and died in September 1990. </a:t>
            </a:r>
            <a:r>
              <a:rPr lang="en-US" sz="1600" b="1" dirty="0" smtClean="0"/>
              <a:t> The </a:t>
            </a:r>
            <a:r>
              <a:rPr lang="en-US" sz="1600" b="1" dirty="0"/>
              <a:t>time between </a:t>
            </a:r>
            <a:r>
              <a:rPr lang="en-US" sz="1600" b="1" dirty="0" err="1"/>
              <a:t>Bergalis</a:t>
            </a:r>
            <a:r>
              <a:rPr lang="en-US" sz="1600" b="1" dirty="0"/>
              <a:t>' dental procedure and the development </a:t>
            </a:r>
            <a:r>
              <a:rPr lang="en-US" sz="1600" b="1" dirty="0" smtClean="0"/>
              <a:t>of AIDS (24 months) was short </a:t>
            </a:r>
            <a:r>
              <a:rPr lang="en-US" sz="1600" b="1" dirty="0"/>
              <a:t>(CDC (1990-07-27). Possible Transmission of Human Immunodeficiency Virus to a Patient during an Invasive Dental Procedure.)</a:t>
            </a:r>
            <a:br>
              <a:rPr lang="en-US" sz="1600" b="1" dirty="0"/>
            </a:br>
            <a:endParaRPr lang="en-US" sz="1600" b="1" dirty="0" smtClean="0"/>
          </a:p>
          <a:p>
            <a:pPr algn="l"/>
            <a:r>
              <a:rPr lang="en-US" sz="1600" b="1" dirty="0" smtClean="0"/>
              <a:t>The </a:t>
            </a:r>
            <a:r>
              <a:rPr lang="en-US" sz="1600" b="1" dirty="0"/>
              <a:t>CDC concluded that Ms. </a:t>
            </a:r>
            <a:r>
              <a:rPr lang="en-US" sz="1600" b="1" dirty="0" err="1"/>
              <a:t>Bergalis</a:t>
            </a:r>
            <a:r>
              <a:rPr lang="en-US" sz="1600" b="1" dirty="0"/>
              <a:t>, as well as 5 other unrelated patients, had contracted the same strain of HIV from Dr. Acer. CDC-conducted tests of DNA sequencing showed that there was a high correlation between the strain of HIV carried by Ms. </a:t>
            </a:r>
            <a:r>
              <a:rPr lang="en-US" sz="1600" b="1" dirty="0" err="1"/>
              <a:t>Bergalis</a:t>
            </a:r>
            <a:r>
              <a:rPr lang="en-US" sz="1600" b="1" dirty="0"/>
              <a:t> and the others, and that of Dr. Acer. Later review of the CDC tests strengthened the case that </a:t>
            </a:r>
            <a:r>
              <a:rPr lang="en-US" sz="1600" b="1" dirty="0" err="1"/>
              <a:t>Bergalis's</a:t>
            </a:r>
            <a:r>
              <a:rPr lang="en-US" sz="1600" b="1" dirty="0"/>
              <a:t> HIV infection was linked to Acer. </a:t>
            </a:r>
          </a:p>
        </p:txBody>
      </p:sp>
    </p:spTree>
    <p:extLst>
      <p:ext uri="{BB962C8B-B14F-4D97-AF65-F5344CB8AC3E}">
        <p14:creationId xmlns:p14="http://schemas.microsoft.com/office/powerpoint/2010/main" val="10411585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err="1" smtClean="0"/>
              <a:t>Vs</a:t>
            </a:r>
            <a:r>
              <a:rPr lang="en-US" sz="2800" dirty="0" smtClean="0"/>
              <a:t> </a:t>
            </a:r>
            <a:r>
              <a:rPr lang="en-US" sz="2800" dirty="0" err="1" smtClean="0"/>
              <a:t>Belglade</a:t>
            </a:r>
            <a:r>
              <a:rPr lang="en-US" sz="2800" dirty="0" smtClean="0"/>
              <a:t> and the Epidemic</a:t>
            </a:r>
            <a:endParaRPr lang="en-US" sz="2800" dirty="0"/>
          </a:p>
        </p:txBody>
      </p:sp>
      <p:sp>
        <p:nvSpPr>
          <p:cNvPr id="3" name="Content Placeholder 2"/>
          <p:cNvSpPr>
            <a:spLocks noGrp="1"/>
          </p:cNvSpPr>
          <p:nvPr>
            <p:ph idx="1"/>
          </p:nvPr>
        </p:nvSpPr>
        <p:spPr>
          <a:xfrm>
            <a:off x="457200" y="1143000"/>
            <a:ext cx="8229600" cy="5257800"/>
          </a:xfrm>
        </p:spPr>
        <p:txBody>
          <a:bodyPr>
            <a:normAutofit fontScale="47500" lnSpcReduction="20000"/>
          </a:bodyPr>
          <a:lstStyle/>
          <a:p>
            <a:pPr marL="0" indent="0">
              <a:buNone/>
            </a:pPr>
            <a:endParaRPr lang="en-US" dirty="0" smtClean="0">
              <a:effectLst/>
            </a:endParaRPr>
          </a:p>
          <a:p>
            <a:pPr marL="0" indent="0">
              <a:buNone/>
            </a:pPr>
            <a:r>
              <a:rPr lang="en-US" b="1" dirty="0" smtClean="0">
                <a:effectLst/>
              </a:rPr>
              <a:t>Abstract:  </a:t>
            </a:r>
            <a:r>
              <a:rPr lang="en-US" dirty="0" smtClean="0">
                <a:effectLst/>
              </a:rPr>
              <a:t>The high cumulative incidence of AIDS and the large percentage of AIDS patients with no identified risks in Belle Glade, Florida, were evaluated through case interviews and neighborhood-based </a:t>
            </a:r>
            <a:r>
              <a:rPr lang="en-US" dirty="0" err="1" smtClean="0">
                <a:effectLst/>
              </a:rPr>
              <a:t>seroepidemiologic</a:t>
            </a:r>
            <a:r>
              <a:rPr lang="en-US" dirty="0" smtClean="0">
                <a:effectLst/>
              </a:rPr>
              <a:t> studies. </a:t>
            </a:r>
          </a:p>
          <a:p>
            <a:pPr marL="0" indent="0">
              <a:buNone/>
            </a:pPr>
            <a:endParaRPr lang="en-US" dirty="0" smtClean="0">
              <a:effectLst/>
            </a:endParaRPr>
          </a:p>
          <a:p>
            <a:pPr marL="0" indent="0">
              <a:buNone/>
            </a:pPr>
            <a:r>
              <a:rPr lang="en-US" dirty="0" smtClean="0">
                <a:effectLst/>
              </a:rPr>
              <a:t>It was found that of 93 AIDS patients reported between July 1982 and 1 August 1987, 34 could be directly linked to at least one other AIDS patient or to a person with AIDS-related complex by sexual contact, sharing of needles during intravenous drug abuse (or both), or perinatal exposure; of 877 randomly selected adults, 28 had antibodies to HIV;  no clustering of infected persons within households occurred, except in sex partners; and HIV-seropositive adults were more likely than HIV-</a:t>
            </a:r>
            <a:r>
              <a:rPr lang="en-US" dirty="0" err="1" smtClean="0">
                <a:effectLst/>
              </a:rPr>
              <a:t>seronegative</a:t>
            </a:r>
            <a:r>
              <a:rPr lang="en-US" dirty="0" smtClean="0">
                <a:effectLst/>
              </a:rPr>
              <a:t> adults to be from Haiti, have a lower income, report sex with intravenous drug abusers, and have a history of previous treatment for sexually transmitted diseases. </a:t>
            </a:r>
          </a:p>
          <a:p>
            <a:pPr marL="0" indent="0">
              <a:buNone/>
            </a:pPr>
            <a:endParaRPr lang="en-US" dirty="0"/>
          </a:p>
          <a:p>
            <a:pPr marL="0" indent="0">
              <a:buNone/>
            </a:pPr>
            <a:r>
              <a:rPr lang="en-US" dirty="0" smtClean="0">
                <a:effectLst/>
              </a:rPr>
              <a:t>The high cumulative rate of AIDS in Belle Glade appears to be the result of HIV transmission through sexual contact and intravenous drug abuse. </a:t>
            </a:r>
          </a:p>
          <a:p>
            <a:pPr marL="0" indent="0">
              <a:buNone/>
            </a:pPr>
            <a:endParaRPr lang="en-US" b="1" dirty="0" smtClean="0">
              <a:effectLst/>
            </a:endParaRPr>
          </a:p>
          <a:p>
            <a:pPr marL="0" indent="0">
              <a:buNone/>
            </a:pPr>
            <a:endParaRPr lang="en-US" b="1" dirty="0"/>
          </a:p>
          <a:p>
            <a:pPr marL="0" indent="0">
              <a:buNone/>
            </a:pPr>
            <a:r>
              <a:rPr lang="en-US" b="1" dirty="0" smtClean="0">
                <a:effectLst/>
              </a:rPr>
              <a:t>Transmission of HIV in Belle Glade, Florida: lessons for other communities in the United States.  </a:t>
            </a:r>
            <a:r>
              <a:rPr lang="en-US" dirty="0" smtClean="0">
                <a:effectLst/>
                <a:hlinkClick r:id="rId2"/>
              </a:rPr>
              <a:t>KG Castro</a:t>
            </a:r>
            <a:r>
              <a:rPr lang="en-US" dirty="0" smtClean="0"/>
              <a:t> et al in </a:t>
            </a:r>
            <a:r>
              <a:rPr lang="en-US" i="1" dirty="0" smtClean="0">
                <a:effectLst/>
              </a:rPr>
              <a:t>Science 08Jan1988: </a:t>
            </a:r>
          </a:p>
          <a:p>
            <a:pPr marL="0" indent="0">
              <a:buNone/>
            </a:pPr>
            <a:r>
              <a:rPr lang="en-US" i="1" dirty="0" smtClean="0">
                <a:effectLst/>
              </a:rPr>
              <a:t/>
            </a:r>
            <a:br>
              <a:rPr lang="en-US" i="1" dirty="0" smtClean="0">
                <a:effectLst/>
              </a:rPr>
            </a:br>
            <a:r>
              <a:rPr lang="en-US" i="1" dirty="0" smtClean="0">
                <a:effectLst/>
              </a:rPr>
              <a:t>Note:  The po</a:t>
            </a:r>
            <a:r>
              <a:rPr lang="en-US" i="1" dirty="0" smtClean="0"/>
              <a:t>pulation of </a:t>
            </a:r>
            <a:r>
              <a:rPr lang="en-US" i="1" dirty="0" err="1" smtClean="0">
                <a:effectLst/>
              </a:rPr>
              <a:t>Belglade</a:t>
            </a:r>
            <a:r>
              <a:rPr lang="en-US" i="1" dirty="0" smtClean="0">
                <a:effectLst/>
              </a:rPr>
              <a:t> was less than 20,000 , majority African American, poor, with high crime and a HIV infection rate of more that 15 per thousand.  More </a:t>
            </a:r>
            <a:r>
              <a:rPr lang="en-US" i="1" smtClean="0">
                <a:effectLst/>
              </a:rPr>
              <a:t>than 30  </a:t>
            </a:r>
            <a:r>
              <a:rPr lang="en-US" i="1" dirty="0" smtClean="0">
                <a:effectLst/>
              </a:rPr>
              <a:t>times tha</a:t>
            </a:r>
            <a:r>
              <a:rPr lang="en-US" i="1" dirty="0" smtClean="0"/>
              <a:t>t seen in the </a:t>
            </a:r>
            <a:r>
              <a:rPr lang="en-US" i="1" smtClean="0"/>
              <a:t>general population.</a:t>
            </a:r>
            <a:r>
              <a:rPr lang="en-US" i="1" smtClean="0">
                <a:effectLst/>
              </a:rPr>
              <a:t>  </a:t>
            </a:r>
            <a:endParaRPr lang="en-US" dirty="0" smtClean="0">
              <a:effectLst/>
            </a:endParaRPr>
          </a:p>
          <a:p>
            <a:pPr marL="0" indent="0">
              <a:buNone/>
            </a:pPr>
            <a:endParaRPr lang="en-US" dirty="0"/>
          </a:p>
        </p:txBody>
      </p:sp>
    </p:spTree>
    <p:extLst>
      <p:ext uri="{BB962C8B-B14F-4D97-AF65-F5344CB8AC3E}">
        <p14:creationId xmlns:p14="http://schemas.microsoft.com/office/powerpoint/2010/main" val="2019309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By 1983 </a:t>
            </a:r>
            <a:r>
              <a:rPr lang="en-US" dirty="0"/>
              <a:t>some suggested that the cause may be viral (the hot lot theory) and that African Americans were at higher risk </a:t>
            </a:r>
            <a:r>
              <a:rPr lang="en-US" dirty="0" smtClean="0"/>
              <a:t>…. both suggestions </a:t>
            </a:r>
            <a:r>
              <a:rPr lang="en-US" dirty="0"/>
              <a:t>were </a:t>
            </a:r>
            <a:r>
              <a:rPr lang="en-US" dirty="0" smtClean="0"/>
              <a:t>initially rebuffed</a:t>
            </a:r>
            <a:r>
              <a:rPr lang="en-US" dirty="0"/>
              <a:t>.    </a:t>
            </a:r>
            <a:r>
              <a:rPr lang="en-US" dirty="0" smtClean="0"/>
              <a:t>Until the Pasteur Institute isolated the Virus.  The </a:t>
            </a:r>
            <a:r>
              <a:rPr lang="en-US" dirty="0"/>
              <a:t>direction of research is often affected by who proposes the research.</a:t>
            </a:r>
          </a:p>
          <a:p>
            <a:endParaRPr lang="en-US" dirty="0"/>
          </a:p>
        </p:txBody>
      </p:sp>
    </p:spTree>
    <p:extLst>
      <p:ext uri="{BB962C8B-B14F-4D97-AF65-F5344CB8AC3E}">
        <p14:creationId xmlns:p14="http://schemas.microsoft.com/office/powerpoint/2010/main" val="8011553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One Epidemic or Multiple Epidemics</a:t>
            </a:r>
            <a:endParaRPr lang="en-US" dirty="0"/>
          </a:p>
        </p:txBody>
      </p:sp>
      <p:sp>
        <p:nvSpPr>
          <p:cNvPr id="3" name="Content Placeholder 2"/>
          <p:cNvSpPr>
            <a:spLocks noGrp="1"/>
          </p:cNvSpPr>
          <p:nvPr>
            <p:ph idx="1"/>
          </p:nvPr>
        </p:nvSpPr>
        <p:spPr/>
        <p:txBody>
          <a:bodyPr/>
          <a:lstStyle/>
          <a:p>
            <a:r>
              <a:rPr lang="en-US" dirty="0" smtClean="0"/>
              <a:t>The AIDS epidemic in European Americans was driven almost exclusively by men having sex with men (MSM) …The epidemic among African Americans was driven by MSM,  IV Drug Use, and heterosexual intercourse.  One epidemic self limiting the other not.  And yet politics and prevention largely focused on MSM issues.</a:t>
            </a:r>
            <a:endParaRPr lang="en-US" dirty="0"/>
          </a:p>
        </p:txBody>
      </p:sp>
    </p:spTree>
    <p:extLst>
      <p:ext uri="{BB962C8B-B14F-4D97-AF65-F5344CB8AC3E}">
        <p14:creationId xmlns:p14="http://schemas.microsoft.com/office/powerpoint/2010/main" val="20707311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62" name="Object 2"/>
          <p:cNvGraphicFramePr>
            <a:graphicFrameLocks noChangeAspect="1"/>
          </p:cNvGraphicFramePr>
          <p:nvPr/>
        </p:nvGraphicFramePr>
        <p:xfrm>
          <a:off x="50800" y="-19050"/>
          <a:ext cx="9042400" cy="6858000"/>
        </p:xfrm>
        <a:graphic>
          <a:graphicData uri="http://schemas.openxmlformats.org/presentationml/2006/ole">
            <mc:AlternateContent xmlns:mc="http://schemas.openxmlformats.org/markup-compatibility/2006">
              <mc:Choice xmlns:v="urn:schemas-microsoft-com:vml" Requires="v">
                <p:oleObj spid="_x0000_s1037" name="Slide" r:id="rId3" imgW="4457880" imgH="3343320" progId="PowerPoint.Slide.8">
                  <p:embed/>
                </p:oleObj>
              </mc:Choice>
              <mc:Fallback>
                <p:oleObj name="Slide" r:id="rId3" imgW="4457880" imgH="3343320" progId="PowerPoint.Slid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 y="-19050"/>
                        <a:ext cx="9042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1017827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685800" y="381000"/>
            <a:ext cx="7772400" cy="1143000"/>
          </a:xfrm>
        </p:spPr>
        <p:txBody>
          <a:bodyPr>
            <a:normAutofit fontScale="90000"/>
          </a:bodyPr>
          <a:lstStyle/>
          <a:p>
            <a:r>
              <a:rPr lang="en-US" sz="3200"/>
              <a:t>A Model of Health Disparities </a:t>
            </a:r>
            <a:br>
              <a:rPr lang="en-US" sz="3200"/>
            </a:br>
            <a:r>
              <a:rPr lang="en-US" sz="3200"/>
              <a:t>30-30-30</a:t>
            </a:r>
            <a:r>
              <a:rPr lang="en-US"/>
              <a:t> </a:t>
            </a:r>
          </a:p>
        </p:txBody>
      </p:sp>
      <p:sp>
        <p:nvSpPr>
          <p:cNvPr id="116739" name="Rectangle 3"/>
          <p:cNvSpPr>
            <a:spLocks noChangeArrowheads="1"/>
          </p:cNvSpPr>
          <p:nvPr/>
        </p:nvSpPr>
        <p:spPr bwMode="auto">
          <a:xfrm>
            <a:off x="1981200" y="2667000"/>
            <a:ext cx="4114800" cy="6858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Racism Factors</a:t>
            </a:r>
          </a:p>
          <a:p>
            <a:pPr algn="ctr"/>
            <a:r>
              <a:rPr lang="en-US"/>
              <a:t>+ 30 Percent</a:t>
            </a:r>
          </a:p>
        </p:txBody>
      </p:sp>
      <p:sp>
        <p:nvSpPr>
          <p:cNvPr id="116740" name="Rectangle 4"/>
          <p:cNvSpPr>
            <a:spLocks noChangeArrowheads="1"/>
          </p:cNvSpPr>
          <p:nvPr/>
        </p:nvSpPr>
        <p:spPr bwMode="auto">
          <a:xfrm>
            <a:off x="1981200" y="3581400"/>
            <a:ext cx="4114800" cy="6858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Cultural Factors</a:t>
            </a:r>
          </a:p>
          <a:p>
            <a:pPr algn="ctr"/>
            <a:r>
              <a:rPr lang="en-US"/>
              <a:t>+ 30Percent</a:t>
            </a:r>
          </a:p>
        </p:txBody>
      </p:sp>
      <p:sp>
        <p:nvSpPr>
          <p:cNvPr id="116741" name="Rectangle 5"/>
          <p:cNvSpPr>
            <a:spLocks noGrp="1" noChangeArrowheads="1"/>
          </p:cNvSpPr>
          <p:nvPr>
            <p:ph type="body" idx="1"/>
          </p:nvPr>
        </p:nvSpPr>
        <p:spPr>
          <a:xfrm>
            <a:off x="1981200" y="1676400"/>
            <a:ext cx="4114800" cy="685800"/>
          </a:xfrm>
          <a:solidFill>
            <a:schemeClr val="accent1"/>
          </a:solidFill>
          <a:ln w="12700" cap="flat">
            <a:solidFill>
              <a:schemeClr val="tx1"/>
            </a:solidFill>
            <a:miter lim="800000"/>
            <a:headEnd type="none" w="sm" len="sm"/>
            <a:tailEnd type="none" w="sm" len="sm"/>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90000"/>
              </a:lnSpc>
              <a:spcBef>
                <a:spcPct val="0"/>
              </a:spcBef>
              <a:buFontTx/>
              <a:buNone/>
            </a:pPr>
            <a:r>
              <a:rPr kumimoji="0" lang="en-US" sz="2000" b="1"/>
              <a:t>Socio-Economic Factors</a:t>
            </a:r>
          </a:p>
          <a:p>
            <a:pPr algn="ctr">
              <a:lnSpc>
                <a:spcPct val="90000"/>
              </a:lnSpc>
              <a:spcBef>
                <a:spcPct val="0"/>
              </a:spcBef>
              <a:buFontTx/>
              <a:buNone/>
            </a:pPr>
            <a:r>
              <a:rPr kumimoji="0" lang="en-US" sz="2000" b="1"/>
              <a:t>+ 30 Percent</a:t>
            </a:r>
          </a:p>
        </p:txBody>
      </p:sp>
      <p:sp>
        <p:nvSpPr>
          <p:cNvPr id="116742" name="Rectangle 6"/>
          <p:cNvSpPr>
            <a:spLocks noChangeArrowheads="1"/>
          </p:cNvSpPr>
          <p:nvPr/>
        </p:nvSpPr>
        <p:spPr bwMode="auto">
          <a:xfrm>
            <a:off x="1981200" y="5334000"/>
            <a:ext cx="4114800" cy="6858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Biological Factors</a:t>
            </a:r>
          </a:p>
          <a:p>
            <a:pPr algn="ctr"/>
            <a:r>
              <a:rPr lang="en-US"/>
              <a:t>+ 1 Percent</a:t>
            </a:r>
          </a:p>
        </p:txBody>
      </p:sp>
      <p:sp>
        <p:nvSpPr>
          <p:cNvPr id="116743" name="Rectangle 7"/>
          <p:cNvSpPr>
            <a:spLocks noChangeArrowheads="1"/>
          </p:cNvSpPr>
          <p:nvPr/>
        </p:nvSpPr>
        <p:spPr bwMode="auto">
          <a:xfrm>
            <a:off x="1981200" y="4495800"/>
            <a:ext cx="4114800" cy="6858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Medical Care Factors</a:t>
            </a:r>
          </a:p>
          <a:p>
            <a:pPr algn="ctr"/>
            <a:r>
              <a:rPr lang="en-US"/>
              <a:t>+ 10 Percent</a:t>
            </a:r>
          </a:p>
        </p:txBody>
      </p:sp>
      <p:sp>
        <p:nvSpPr>
          <p:cNvPr id="116744" name="Rectangle 8"/>
          <p:cNvSpPr>
            <a:spLocks noChangeArrowheads="1"/>
          </p:cNvSpPr>
          <p:nvPr/>
        </p:nvSpPr>
        <p:spPr bwMode="auto">
          <a:xfrm>
            <a:off x="1981200" y="6172200"/>
            <a:ext cx="4114800" cy="4572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 Attributable Risk Percent</a:t>
            </a:r>
          </a:p>
        </p:txBody>
      </p:sp>
    </p:spTree>
    <p:extLst>
      <p:ext uri="{BB962C8B-B14F-4D97-AF65-F5344CB8AC3E}">
        <p14:creationId xmlns:p14="http://schemas.microsoft.com/office/powerpoint/2010/main" val="9454228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descr="E:\37.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33400"/>
            <a:ext cx="7848600" cy="588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0651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TotalTime>
  <Words>526</Words>
  <Application>Microsoft Office PowerPoint</Application>
  <PresentationFormat>On-screen Show (4:3)</PresentationFormat>
  <Paragraphs>71</Paragraphs>
  <Slides>14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Office Theme</vt:lpstr>
      <vt:lpstr>Slide</vt:lpstr>
      <vt:lpstr> HIV/AIDS: What should we have done</vt:lpstr>
      <vt:lpstr>In the Begining</vt:lpstr>
      <vt:lpstr>Bergalis and the Media </vt:lpstr>
      <vt:lpstr>Vs Belglade and the Epidemic</vt:lpstr>
      <vt:lpstr>PowerPoint Presentation</vt:lpstr>
      <vt:lpstr>One Epidemic or Multiple Epidemics</vt:lpstr>
      <vt:lpstr>PowerPoint Presentation</vt:lpstr>
      <vt:lpstr>A Model of Health Disparities  30-30-30 </vt:lpstr>
      <vt:lpstr>PowerPoint Presentation</vt:lpstr>
      <vt:lpstr>Levels of Community Participatory Research</vt:lpstr>
      <vt:lpstr>Defeats from Victories</vt:lpstr>
      <vt:lpstr>The Tuskegee Study of Untreated Syphilis in the Negro male (1932-1972): An example of CPR</vt:lpstr>
      <vt:lpstr>Failures in Negro Leadership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dc:creator>
  <cp:lastModifiedBy>William</cp:lastModifiedBy>
  <cp:revision>16</cp:revision>
  <dcterms:created xsi:type="dcterms:W3CDTF">2011-07-12T20:50:40Z</dcterms:created>
  <dcterms:modified xsi:type="dcterms:W3CDTF">2011-07-13T20:01:39Z</dcterms:modified>
</cp:coreProperties>
</file>