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embeddings/oleObject1.bin" ContentType="application/vnd.openxmlformats-officedocument.oleObject"/>
  <Default Extension="doc" ContentType="application/msword"/>
  <Override PartName="/ppt/notesSlides/notesSlide17.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Override PartName="/ppt/notesSlides/notesSlide18.xml" ContentType="application/vnd.openxmlformats-officedocument.presentationml.notesSlide+xml"/>
  <Override PartName="/ppt/commentAuthors.xml" ContentType="application/vnd.openxmlformats-officedocument.presentationml.commentAuthors+xml"/>
  <Override PartName="/ppt/slides/slide3.xml" ContentType="application/vnd.openxmlformats-officedocument.presentationml.slide+xml"/>
  <Override PartName="/ppt/slides/slide4.xml" ContentType="application/vnd.openxmlformats-officedocument.presentationml.slide+xml"/>
  <Default Extension="png" ContentType="image/png"/>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8" r:id="rId1"/>
  </p:sldMasterIdLst>
  <p:notesMasterIdLst>
    <p:notesMasterId r:id="rId30"/>
  </p:notesMasterIdLst>
  <p:handoutMasterIdLst>
    <p:handoutMasterId r:id="rId31"/>
  </p:handoutMasterIdLst>
  <p:sldIdLst>
    <p:sldId id="257" r:id="rId2"/>
    <p:sldId id="480" r:id="rId3"/>
    <p:sldId id="431" r:id="rId4"/>
    <p:sldId id="453" r:id="rId5"/>
    <p:sldId id="452" r:id="rId6"/>
    <p:sldId id="454" r:id="rId7"/>
    <p:sldId id="462" r:id="rId8"/>
    <p:sldId id="463" r:id="rId9"/>
    <p:sldId id="464" r:id="rId10"/>
    <p:sldId id="465" r:id="rId11"/>
    <p:sldId id="342" r:id="rId12"/>
    <p:sldId id="469" r:id="rId13"/>
    <p:sldId id="471" r:id="rId14"/>
    <p:sldId id="470" r:id="rId15"/>
    <p:sldId id="388" r:id="rId16"/>
    <p:sldId id="468" r:id="rId17"/>
    <p:sldId id="344" r:id="rId18"/>
    <p:sldId id="472" r:id="rId19"/>
    <p:sldId id="481" r:id="rId20"/>
    <p:sldId id="473" r:id="rId21"/>
    <p:sldId id="474" r:id="rId22"/>
    <p:sldId id="345" r:id="rId23"/>
    <p:sldId id="479" r:id="rId24"/>
    <p:sldId id="391" r:id="rId25"/>
    <p:sldId id="482" r:id="rId26"/>
    <p:sldId id="483" r:id="rId27"/>
    <p:sldId id="484" r:id="rId28"/>
    <p:sldId id="486" r:id="rId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0"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30"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30"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30"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30" charset="-128"/>
        <a:cs typeface="+mn-cs"/>
      </a:defRPr>
    </a:lvl5pPr>
    <a:lvl6pPr marL="2286000" algn="l" defTabSz="914400" rtl="0" eaLnBrk="1" latinLnBrk="0" hangingPunct="1">
      <a:defRPr sz="2400" kern="1200">
        <a:solidFill>
          <a:schemeClr val="tx1"/>
        </a:solidFill>
        <a:latin typeface="Arial" charset="0"/>
        <a:ea typeface="ＭＳ Ｐゴシック" pitchFamily="30" charset="-128"/>
        <a:cs typeface="+mn-cs"/>
      </a:defRPr>
    </a:lvl6pPr>
    <a:lvl7pPr marL="2743200" algn="l" defTabSz="914400" rtl="0" eaLnBrk="1" latinLnBrk="0" hangingPunct="1">
      <a:defRPr sz="2400" kern="1200">
        <a:solidFill>
          <a:schemeClr val="tx1"/>
        </a:solidFill>
        <a:latin typeface="Arial" charset="0"/>
        <a:ea typeface="ＭＳ Ｐゴシック" pitchFamily="30" charset="-128"/>
        <a:cs typeface="+mn-cs"/>
      </a:defRPr>
    </a:lvl7pPr>
    <a:lvl8pPr marL="3200400" algn="l" defTabSz="914400" rtl="0" eaLnBrk="1" latinLnBrk="0" hangingPunct="1">
      <a:defRPr sz="2400" kern="1200">
        <a:solidFill>
          <a:schemeClr val="tx1"/>
        </a:solidFill>
        <a:latin typeface="Arial" charset="0"/>
        <a:ea typeface="ＭＳ Ｐゴシック" pitchFamily="30" charset="-128"/>
        <a:cs typeface="+mn-cs"/>
      </a:defRPr>
    </a:lvl8pPr>
    <a:lvl9pPr marL="3657600" algn="l" defTabSz="914400" rtl="0" eaLnBrk="1" latinLnBrk="0" hangingPunct="1">
      <a:defRPr sz="2400" kern="1200">
        <a:solidFill>
          <a:schemeClr val="tx1"/>
        </a:solidFill>
        <a:latin typeface="Arial" charset="0"/>
        <a:ea typeface="ＭＳ Ｐゴシック" pitchFamily="30" charset="-128"/>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ucinda" initials="L" lastIdx="3"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95959"/>
    <a:srgbClr val="5E5836"/>
    <a:srgbClr val="FFCCCC"/>
    <a:srgbClr val="FFFFCC"/>
    <a:srgbClr val="000000"/>
    <a:srgbClr val="111111"/>
    <a:srgbClr val="333333"/>
    <a:srgbClr val="FF00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autoAdjust="0"/>
    <p:restoredTop sz="81502" autoAdjust="0"/>
  </p:normalViewPr>
  <p:slideViewPr>
    <p:cSldViewPr snapToGrid="0">
      <p:cViewPr>
        <p:scale>
          <a:sx n="75" d="100"/>
          <a:sy n="75" d="100"/>
        </p:scale>
        <p:origin x="-1304" y="-328"/>
      </p:cViewPr>
      <p:guideLst>
        <p:guide orient="horz" pos="1659"/>
        <p:guide pos="929"/>
      </p:guideLst>
    </p:cSldViewPr>
  </p:slideViewPr>
  <p:outlineViewPr>
    <p:cViewPr>
      <p:scale>
        <a:sx n="33" d="100"/>
        <a:sy n="33" d="100"/>
      </p:scale>
      <p:origin x="0" y="2622"/>
    </p:cViewPr>
  </p:outlineViewPr>
  <p:notesTextViewPr>
    <p:cViewPr>
      <p:scale>
        <a:sx n="100" d="100"/>
        <a:sy n="100" d="100"/>
      </p:scale>
      <p:origin x="0" y="0"/>
    </p:cViewPr>
  </p:notesTextViewPr>
  <p:sorterViewPr>
    <p:cViewPr>
      <p:scale>
        <a:sx n="66" d="100"/>
        <a:sy n="66" d="100"/>
      </p:scale>
      <p:origin x="0" y="1120"/>
    </p:cViewPr>
  </p:sorterViewPr>
  <p:notesViewPr>
    <p:cSldViewPr snapToGrid="0" snapToObjects="1">
      <p:cViewPr varScale="1">
        <p:scale>
          <a:sx n="53" d="100"/>
          <a:sy n="53" d="100"/>
        </p:scale>
        <p:origin x="-2560"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viewProps" Target="viewProps.xml"/><Relationship Id="rId31" Type="http://schemas.openxmlformats.org/officeDocument/2006/relationships/handoutMaster" Target="handoutMasters/handoutMaster1.xml"/><Relationship Id="rId34"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interSettings" Target="printerSettings/printerSettings1.bin"/><Relationship Id="rId3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1BF6A0-50A6-9543-876F-1AEC865A523E}" type="datetimeFigureOut">
              <a:rPr lang="en-US" smtClean="0"/>
              <a:pPr/>
              <a:t>10/9/11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311B3A-2191-8743-A7A0-0B2C36A7B804}" type="slidenum">
              <a:rPr lang="en-US" smtClean="0"/>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55775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dirty="0"/>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6FAE4014-670F-4B17-B31F-98A8B49171B9}" type="datetime1">
              <a:rPr lang="en-US"/>
              <a:pPr/>
              <a:t>10/9/11</a:t>
            </a:fld>
            <a:endParaRPr lang="en-US" dirty="0"/>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dirty="0"/>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A3079DCB-0A2E-49F9-B7E4-338C26E9917E}" type="slidenum">
              <a:rPr lang="en-US"/>
              <a:pPr/>
              <a:t>‹#›</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1705720"/>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Calibri" pitchFamily="34" charset="0"/>
        <a:ea typeface="ＭＳ Ｐゴシック" pitchFamily="30" charset="-128"/>
        <a:cs typeface="+mn-cs"/>
      </a:defRPr>
    </a:lvl1pPr>
    <a:lvl2pPr marL="457200" algn="l" defTabSz="457200" rtl="0" fontAlgn="base">
      <a:spcBef>
        <a:spcPct val="30000"/>
      </a:spcBef>
      <a:spcAft>
        <a:spcPct val="0"/>
      </a:spcAft>
      <a:defRPr sz="1200" kern="1200">
        <a:solidFill>
          <a:schemeClr val="tx1"/>
        </a:solidFill>
        <a:latin typeface="Calibri" pitchFamily="34" charset="0"/>
        <a:ea typeface="ＭＳ Ｐゴシック" pitchFamily="30" charset="-128"/>
        <a:cs typeface="+mn-cs"/>
      </a:defRPr>
    </a:lvl2pPr>
    <a:lvl3pPr marL="914400" algn="l" defTabSz="457200" rtl="0" fontAlgn="base">
      <a:spcBef>
        <a:spcPct val="30000"/>
      </a:spcBef>
      <a:spcAft>
        <a:spcPct val="0"/>
      </a:spcAft>
      <a:defRPr sz="1200" kern="1200">
        <a:solidFill>
          <a:schemeClr val="tx1"/>
        </a:solidFill>
        <a:latin typeface="Calibri" pitchFamily="34" charset="0"/>
        <a:ea typeface="ＭＳ Ｐゴシック" pitchFamily="30" charset="-128"/>
        <a:cs typeface="+mn-cs"/>
      </a:defRPr>
    </a:lvl3pPr>
    <a:lvl4pPr marL="1371600" algn="l" defTabSz="457200" rtl="0" fontAlgn="base">
      <a:spcBef>
        <a:spcPct val="30000"/>
      </a:spcBef>
      <a:spcAft>
        <a:spcPct val="0"/>
      </a:spcAft>
      <a:defRPr sz="1200" kern="1200">
        <a:solidFill>
          <a:schemeClr val="tx1"/>
        </a:solidFill>
        <a:latin typeface="Calibri" pitchFamily="34" charset="0"/>
        <a:ea typeface="ＭＳ Ｐゴシック" pitchFamily="30" charset="-128"/>
        <a:cs typeface="+mn-cs"/>
      </a:defRPr>
    </a:lvl4pPr>
    <a:lvl5pPr marL="1828800" algn="l" defTabSz="457200" rtl="0" fontAlgn="base">
      <a:spcBef>
        <a:spcPct val="30000"/>
      </a:spcBef>
      <a:spcAft>
        <a:spcPct val="0"/>
      </a:spcAft>
      <a:defRPr sz="1200" kern="1200">
        <a:solidFill>
          <a:schemeClr val="tx1"/>
        </a:solidFill>
        <a:latin typeface="Calibri" pitchFamily="34" charset="0"/>
        <a:ea typeface="ＭＳ Ｐゴシック" pitchFamily="3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pPr eaLnBrk="1" hangingPunct="1">
              <a:spcBef>
                <a:spcPct val="0"/>
              </a:spcBef>
            </a:pPr>
            <a:r>
              <a:rPr lang="en-US" dirty="0" smtClean="0">
                <a:latin typeface="Calibri" charset="0"/>
                <a:ea typeface="ＭＳ Ｐゴシック" charset="0"/>
                <a:cs typeface="ＭＳ Ｐゴシック" charset="0"/>
              </a:rPr>
              <a:t>I want to thank the organizers of the</a:t>
            </a:r>
            <a:r>
              <a:rPr lang="en-US" baseline="0" dirty="0" smtClean="0">
                <a:latin typeface="Calibri" charset="0"/>
                <a:ea typeface="ＭＳ Ｐゴシック" charset="0"/>
                <a:cs typeface="ＭＳ Ｐゴシック" charset="0"/>
              </a:rPr>
              <a:t> National Comprehensive Cancer Control Branch</a:t>
            </a:r>
            <a:r>
              <a:rPr lang="en-US" dirty="0" smtClean="0">
                <a:latin typeface="Calibri" charset="0"/>
                <a:ea typeface="ＭＳ Ｐゴシック" charset="0"/>
                <a:cs typeface="ＭＳ Ｐゴシック" charset="0"/>
              </a:rPr>
              <a:t>, especially Dr. Brookes, for the invitation to present to you today on Addressing</a:t>
            </a:r>
            <a:r>
              <a:rPr lang="en-US" baseline="0" dirty="0" smtClean="0">
                <a:latin typeface="Calibri" charset="0"/>
                <a:ea typeface="ＭＳ Ｐゴシック" charset="0"/>
                <a:cs typeface="ＭＳ Ｐゴシック" charset="0"/>
              </a:rPr>
              <a:t> Health Disparities in the 21</a:t>
            </a:r>
            <a:r>
              <a:rPr lang="en-US" baseline="30000" dirty="0" smtClean="0">
                <a:latin typeface="Calibri" charset="0"/>
                <a:ea typeface="ＭＳ Ｐゴシック" charset="0"/>
                <a:cs typeface="ＭＳ Ｐゴシック" charset="0"/>
              </a:rPr>
              <a:t>st</a:t>
            </a:r>
            <a:r>
              <a:rPr lang="en-US" baseline="0" dirty="0" smtClean="0">
                <a:latin typeface="Calibri" charset="0"/>
                <a:ea typeface="ＭＳ Ｐゴシック" charset="0"/>
                <a:cs typeface="ＭＳ Ｐゴシック" charset="0"/>
              </a:rPr>
              <a:t> Center</a:t>
            </a:r>
            <a:r>
              <a:rPr lang="en-US" dirty="0" smtClean="0">
                <a:latin typeface="Calibri" charset="0"/>
                <a:ea typeface="ＭＳ Ｐゴシック" charset="0"/>
                <a:cs typeface="ＭＳ Ｐゴシック" charset="0"/>
              </a:rPr>
              <a:t>.  Let me first say that contrary to popular belief health</a:t>
            </a:r>
            <a:r>
              <a:rPr lang="en-US" baseline="0" dirty="0" smtClean="0">
                <a:latin typeface="Calibri" charset="0"/>
                <a:ea typeface="ＭＳ Ｐゴシック" charset="0"/>
                <a:cs typeface="ＭＳ Ｐゴシック" charset="0"/>
              </a:rPr>
              <a:t> disparities in this nation is increasing rather than decreasing.  And although the recent Health Reform legislation may help address this issue, it also has the potential to make it worse if we don’t consider taking a different approach to addressing it.  Several weeks ago, I was asked to be the speaker for the Office on Minority Health in Region Six as its announced it strategic plan for achieving health equity.  As I was preparing this talk, I was torn between given you a new one or taking what I presented an giving it to you today.  I believe that I don’t have the same time as I did then, so my decision will force me to rush a little.</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619C6F9-AC12-AC4F-89C2-D7BDFFDFC2AF}" type="slidenum">
              <a:rPr lang="en-US">
                <a:latin typeface="Times New Roman" pitchFamily="-112" charset="0"/>
                <a:ea typeface="ＭＳ Ｐゴシック" pitchFamily="-112" charset="-128"/>
                <a:cs typeface="ＭＳ Ｐゴシック" pitchFamily="-112" charset="-128"/>
              </a:rPr>
              <a:pPr/>
              <a:t>11</a:t>
            </a:fld>
            <a:endParaRPr lang="en-US" dirty="0">
              <a:latin typeface="Times New Roman" pitchFamily="-112" charset="0"/>
              <a:ea typeface="ＭＳ Ｐゴシック" pitchFamily="-112" charset="-128"/>
              <a:cs typeface="ＭＳ Ｐゴシック" pitchFamily="-112" charset="-128"/>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z="1800" b="1" dirty="0">
                <a:latin typeface="Times New Roman" pitchFamily="-112" charset="0"/>
                <a:ea typeface="ＭＳ Ｐゴシック" pitchFamily="-112" charset="-128"/>
                <a:cs typeface="ＭＳ Ｐゴシック" pitchFamily="-112" charset="-128"/>
              </a:rPr>
              <a:t>Simply stated, a research vision should be inclusive and have a contextual framework that integrates molecular/cellular biology, behavioral sciences as well as the social sciences.  It acknowledges all possible influences that might affect health and quality of life, both positive and negative.  It is the understanding that health cannot be addressed as a single issue.  That</a:t>
            </a:r>
            <a:r>
              <a:rPr lang="en-US" sz="1800" b="1" dirty="0" smtClean="0">
                <a:latin typeface="Times New Roman" pitchFamily="-112" charset="0"/>
                <a:ea typeface="ＭＳ Ｐゴシック" pitchFamily="-112" charset="-128"/>
                <a:cs typeface="ＭＳ Ｐゴシック" pitchFamily="-112" charset="-128"/>
              </a:rPr>
              <a:t> such </a:t>
            </a:r>
            <a:r>
              <a:rPr lang="en-US" sz="1800" b="1" dirty="0">
                <a:latin typeface="Times New Roman" pitchFamily="-112" charset="0"/>
                <a:ea typeface="ＭＳ Ｐゴシック" pitchFamily="-112" charset="-128"/>
                <a:cs typeface="ＭＳ Ｐゴシック" pitchFamily="-112" charset="-128"/>
              </a:rPr>
              <a:t>has to take into account other factors that influence the PERCEIVED need of health care and the attention to health concerns.  What we referred to as a Biopsychosocial approach to addressing health disparities.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1313A35-9C11-E440-8459-27019D3DA36A}" type="slidenum">
              <a:rPr lang="en-US">
                <a:latin typeface="Times New Roman" pitchFamily="-106" charset="0"/>
                <a:ea typeface="Arial" pitchFamily="-106" charset="0"/>
                <a:cs typeface="Arial" pitchFamily="-106" charset="0"/>
              </a:rPr>
              <a:pPr/>
              <a:t>12</a:t>
            </a:fld>
            <a:endParaRPr lang="en-US">
              <a:latin typeface="Times New Roman" pitchFamily="-106" charset="0"/>
              <a:ea typeface="Arial" pitchFamily="-106" charset="0"/>
              <a:cs typeface="Arial" pitchFamily="-106" charset="0"/>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04799D9-0F78-F14D-A8F0-150C3E2AFA2F}" type="slidenum">
              <a:rPr lang="en-US">
                <a:latin typeface="Times New Roman" pitchFamily="-106" charset="0"/>
                <a:ea typeface="Arial" pitchFamily="-106" charset="0"/>
                <a:cs typeface="Arial" pitchFamily="-106" charset="0"/>
              </a:rPr>
              <a:pPr/>
              <a:t>13</a:t>
            </a:fld>
            <a:endParaRPr lang="en-US">
              <a:latin typeface="Times New Roman" pitchFamily="-106" charset="0"/>
              <a:ea typeface="Arial" pitchFamily="-106" charset="0"/>
              <a:cs typeface="Arial" pitchFamily="-106" charset="0"/>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7D0C574-7A0E-9D43-BF02-F4F78BBCCE62}" type="slidenum">
              <a:rPr lang="en-US">
                <a:latin typeface="Times New Roman" pitchFamily="-106" charset="0"/>
                <a:ea typeface="Arial" pitchFamily="-106" charset="0"/>
                <a:cs typeface="Arial" pitchFamily="-106" charset="0"/>
              </a:rPr>
              <a:pPr/>
              <a:t>14</a:t>
            </a:fld>
            <a:endParaRPr lang="en-US">
              <a:latin typeface="Times New Roman" pitchFamily="-106" charset="0"/>
              <a:ea typeface="Arial" pitchFamily="-106" charset="0"/>
              <a:cs typeface="Arial" pitchFamily="-106" charset="0"/>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pitchFamily="-106" charset="0"/>
                <a:ea typeface="ＭＳ Ｐゴシック" pitchFamily="-106" charset="-128"/>
                <a:cs typeface="ＭＳ Ｐゴシック" pitchFamily="-106" charset="-128"/>
              </a:rPr>
              <a:t>Housed at MDACC, the CRMH has been able to  implement a new research paradigm, one that utilizes years of community work and numerous relationship established with a variety of organizations and entities.  What is different the CRMH. The Science of the 20th Century has been based on a transitional approach to populations studies where involving communities of color meant just involving the church.  How many researchers have worked in collaboration with a community prior to submitting a grant an not just contacting them for letter of support.   How many have included in their budges support for community activities, including funding for community workers, even those from  the community?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9CA5C39-0AC5-6543-B2B8-EA84D6013D2B}" type="slidenum">
              <a:rPr lang="en-US">
                <a:latin typeface="Times New Roman" pitchFamily="-106" charset="0"/>
                <a:ea typeface="Arial" pitchFamily="-106" charset="0"/>
                <a:cs typeface="Arial" pitchFamily="-106" charset="0"/>
              </a:rPr>
              <a:pPr/>
              <a:t>16</a:t>
            </a:fld>
            <a:endParaRPr lang="en-US">
              <a:latin typeface="Times New Roman" pitchFamily="-106" charset="0"/>
              <a:ea typeface="Arial" pitchFamily="-106" charset="0"/>
              <a:cs typeface="Arial" pitchFamily="-106" charset="0"/>
            </a:endParaRPr>
          </a:p>
        </p:txBody>
      </p:sp>
      <p:sp>
        <p:nvSpPr>
          <p:cNvPr id="60419" name="Rectangle 2"/>
          <p:cNvSpPr>
            <a:spLocks noGrp="1" noRot="1" noChangeAspect="1" noChangeArrowheads="1" noTextEdit="1"/>
          </p:cNvSpPr>
          <p:nvPr>
            <p:ph type="sldImg"/>
          </p:nvPr>
        </p:nvSpPr>
        <p:spPr>
          <a:xfrm>
            <a:off x="1143000" y="381000"/>
            <a:ext cx="4572000" cy="3429000"/>
          </a:xfrm>
          <a:solidFill>
            <a:srgbClr val="FFFFFF"/>
          </a:solidFill>
          <a:ln/>
        </p:spPr>
      </p:sp>
      <p:sp>
        <p:nvSpPr>
          <p:cNvPr id="60420" name="Rectangle 3"/>
          <p:cNvSpPr>
            <a:spLocks noGrp="1" noChangeArrowheads="1"/>
          </p:cNvSpPr>
          <p:nvPr>
            <p:ph type="body" idx="1"/>
          </p:nvPr>
        </p:nvSpPr>
        <p:spPr>
          <a:xfrm>
            <a:off x="685800" y="3810000"/>
            <a:ext cx="5562600" cy="4114800"/>
          </a:xfrm>
          <a:solidFill>
            <a:srgbClr val="FFFFFF"/>
          </a:solidFill>
          <a:ln>
            <a:solidFill>
              <a:srgbClr val="000000"/>
            </a:solidFill>
          </a:ln>
        </p:spPr>
        <p:txBody>
          <a:bodyPr/>
          <a:lstStyle/>
          <a:p>
            <a:endParaRPr lang="en-US" sz="3600" b="1" i="1">
              <a:solidFill>
                <a:srgbClr val="FF0000"/>
              </a:solidFill>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bwMode="auto">
          <a:xfrm>
            <a:off x="1143000" y="381000"/>
            <a:ext cx="4572000" cy="3429000"/>
          </a:xfrm>
          <a:prstGeom prst="rect">
            <a:avLst/>
          </a:prstGeom>
          <a:solidFill>
            <a:srgbClr val="FFFFFF"/>
          </a:solidFill>
          <a:ln>
            <a:solidFill>
              <a:srgbClr val="000000"/>
            </a:solidFill>
            <a:miter lim="800000"/>
            <a:headEnd/>
            <a:tailEnd/>
          </a:ln>
        </p:spPr>
      </p:sp>
      <p:sp>
        <p:nvSpPr>
          <p:cNvPr id="204803" name="Rectangle 3"/>
          <p:cNvSpPr>
            <a:spLocks noGrp="1" noChangeArrowheads="1"/>
          </p:cNvSpPr>
          <p:nvPr>
            <p:ph type="body" idx="1"/>
          </p:nvPr>
        </p:nvSpPr>
        <p:spPr bwMode="auto">
          <a:xfrm>
            <a:off x="684869" y="3810001"/>
            <a:ext cx="5562807" cy="4114488"/>
          </a:xfrm>
          <a:prstGeom prst="rect">
            <a:avLst/>
          </a:prstGeom>
          <a:solidFill>
            <a:srgbClr val="FFFFFF"/>
          </a:solidFill>
          <a:ln>
            <a:solidFill>
              <a:srgbClr val="000000"/>
            </a:solidFill>
            <a:miter lim="800000"/>
            <a:headEnd/>
            <a:tailEnd/>
          </a:ln>
        </p:spPr>
        <p:txBody>
          <a:bodyPr>
            <a:prstTxWarp prst="textNoShape">
              <a:avLst/>
            </a:prstTxWarp>
          </a:bodyPr>
          <a:lstStyle/>
          <a:p>
            <a:r>
              <a:rPr lang="en-US" sz="1800" b="1" dirty="0">
                <a:latin typeface="Times" pitchFamily="-112" charset="0"/>
              </a:rPr>
              <a:t>However, you can have the best strategic plan possible.  But without outstanding people to implement the plan, it would not occur.  </a:t>
            </a:r>
            <a:endParaRPr lang="en-US" sz="3500" b="1" i="1" dirty="0">
              <a:solidFill>
                <a:srgbClr val="FF0000"/>
              </a:solidFill>
              <a:latin typeface="Times" pitchFamily="-11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9F996EF-E5AC-1E40-A2DB-3AADE435D911}" type="slidenum">
              <a:rPr lang="en-US">
                <a:latin typeface="Times New Roman" pitchFamily="-106" charset="0"/>
                <a:ea typeface="Arial" pitchFamily="-106" charset="0"/>
                <a:cs typeface="Arial" pitchFamily="-106" charset="0"/>
              </a:rPr>
              <a:pPr/>
              <a:t>18</a:t>
            </a:fld>
            <a:endParaRPr lang="en-US">
              <a:latin typeface="Times New Roman" pitchFamily="-106" charset="0"/>
              <a:ea typeface="Arial" pitchFamily="-106" charset="0"/>
              <a:cs typeface="Arial" pitchFamily="-106"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endParaRPr lang="en-US" sz="1800" b="1">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p>
            <a:fld id="{C336E811-5C38-F14D-8103-780241C9AE46}" type="slidenum">
              <a:rPr lang="en-US"/>
              <a:pPr/>
              <a:t>19</a:t>
            </a:fld>
            <a:endParaRPr lang="en-US"/>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p:spPr>
        <p:txBody>
          <a:bodyPr lIns="92172" tIns="46086" rIns="92172" bIns="46086"/>
          <a:lstStyle/>
          <a:p>
            <a:endParaRPr lang="en-US">
              <a:latin typeface="Times New Roman" pitchFamily="-109" charset="0"/>
              <a:ea typeface="ＭＳ Ｐゴシック" pitchFamily="-109"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035C7D3-B251-2D4D-A1CB-CBD7D3D6824D}" type="slidenum">
              <a:rPr lang="en-US">
                <a:latin typeface="Times New Roman" pitchFamily="-106" charset="0"/>
                <a:ea typeface="Arial" pitchFamily="-106" charset="0"/>
                <a:cs typeface="Arial" pitchFamily="-106" charset="0"/>
              </a:rPr>
              <a:pPr/>
              <a:t>20</a:t>
            </a:fld>
            <a:endParaRPr lang="en-US">
              <a:latin typeface="Times New Roman" pitchFamily="-106" charset="0"/>
              <a:ea typeface="Arial" pitchFamily="-106" charset="0"/>
              <a:cs typeface="Arial" pitchFamily="-106" charset="0"/>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endParaRPr lang="en-US" sz="1800" b="1">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889D637-BE60-6648-9D7F-AF5B9AD3B6CF}" type="slidenum">
              <a:rPr lang="en-US">
                <a:latin typeface="Times New Roman" pitchFamily="-106" charset="0"/>
                <a:ea typeface="Arial" pitchFamily="-106" charset="0"/>
                <a:cs typeface="Arial" pitchFamily="-106" charset="0"/>
              </a:rPr>
              <a:pPr/>
              <a:t>21</a:t>
            </a:fld>
            <a:endParaRPr lang="en-US">
              <a:latin typeface="Times New Roman" pitchFamily="-106" charset="0"/>
              <a:ea typeface="Arial" pitchFamily="-106" charset="0"/>
              <a:cs typeface="Arial" pitchFamily="-106"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endParaRPr lang="en-US" sz="1800" b="1">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41E8B75-17B3-7842-9A83-C1F872B0D84B}" type="slidenum">
              <a:rPr lang="en-US">
                <a:latin typeface="Times New Roman" pitchFamily="-106" charset="0"/>
                <a:ea typeface="Arial" pitchFamily="-106" charset="0"/>
                <a:cs typeface="Arial" pitchFamily="-106" charset="0"/>
              </a:rPr>
              <a:pPr/>
              <a:t>2</a:t>
            </a:fld>
            <a:endParaRPr lang="en-US">
              <a:latin typeface="Times New Roman" pitchFamily="-106" charset="0"/>
              <a:ea typeface="Arial" pitchFamily="-106" charset="0"/>
              <a:cs typeface="Arial" pitchFamily="-106" charset="0"/>
            </a:endParaRPr>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xfrm>
            <a:off x="957263" y="4340225"/>
            <a:ext cx="5027612" cy="4114800"/>
          </a:xfrm>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A35054-1118-0744-A793-843BD1EB4B8F}" type="slidenum">
              <a:rPr lang="en-US"/>
              <a:pPr/>
              <a:t>22</a:t>
            </a:fld>
            <a:endParaRPr lang="en-US" dirty="0"/>
          </a:p>
        </p:txBody>
      </p:sp>
      <p:sp>
        <p:nvSpPr>
          <p:cNvPr id="6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a:ln/>
        </p:spPr>
      </p:sp>
      <p:sp>
        <p:nvSpPr>
          <p:cNvPr id="81923" name="Notes Placeholder 2"/>
          <p:cNvSpPr>
            <a:spLocks noGrp="1"/>
          </p:cNvSpPr>
          <p:nvPr>
            <p:ph type="body" idx="1"/>
          </p:nvPr>
        </p:nvSpPr>
        <p:spPr>
          <a:noFill/>
          <a:ln/>
        </p:spPr>
        <p:txBody>
          <a:bodyPr/>
          <a:lstStyle/>
          <a:p>
            <a:endParaRPr lang="en-US" smtClean="0">
              <a:latin typeface="Times New Roman" pitchFamily="-106" charset="0"/>
              <a:ea typeface="ＭＳ Ｐゴシック" pitchFamily="-106" charset="-128"/>
              <a:cs typeface="ＭＳ Ｐゴシック" pitchFamily="-106" charset="-128"/>
            </a:endParaRPr>
          </a:p>
        </p:txBody>
      </p:sp>
      <p:sp>
        <p:nvSpPr>
          <p:cNvPr id="81924" name="Slide Number Placeholder 3"/>
          <p:cNvSpPr>
            <a:spLocks noGrp="1"/>
          </p:cNvSpPr>
          <p:nvPr>
            <p:ph type="sldNum" sz="quarter" idx="5"/>
          </p:nvPr>
        </p:nvSpPr>
        <p:spPr>
          <a:noFill/>
        </p:spPr>
        <p:txBody>
          <a:bodyPr/>
          <a:lstStyle/>
          <a:p>
            <a:fld id="{95A9467F-52D7-384B-A755-34BDB12D460E}" type="slidenum">
              <a:rPr lang="en-US" smtClean="0">
                <a:latin typeface="Times New Roman" pitchFamily="-106" charset="0"/>
                <a:ea typeface="Arial" pitchFamily="-106" charset="0"/>
                <a:cs typeface="Arial" pitchFamily="-106" charset="0"/>
              </a:rPr>
              <a:pPr/>
              <a:t>23</a:t>
            </a:fld>
            <a:endParaRPr lang="en-US" smtClean="0">
              <a:latin typeface="Times New Roman" pitchFamily="-106" charset="0"/>
              <a:ea typeface="Arial" pitchFamily="-106" charset="0"/>
              <a:cs typeface="Arial" pitchFamily="-10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99164B3-3EBB-054F-9AC2-6FD8EC4E10A0}" type="slidenum">
              <a:rPr lang="en-US" sz="1200"/>
              <a:pPr/>
              <a:t>24</a:t>
            </a:fld>
            <a:endParaRPr lang="en-US" sz="1200"/>
          </a:p>
        </p:txBody>
      </p:sp>
      <p:sp>
        <p:nvSpPr>
          <p:cNvPr id="145410" name="Rectangle 2"/>
          <p:cNvSpPr>
            <a:spLocks noGrp="1" noRot="1" noChangeAspect="1" noChangeArrowheads="1"/>
          </p:cNvSpPr>
          <p:nvPr>
            <p:ph type="sldImg"/>
          </p:nvPr>
        </p:nvSpPr>
        <p:spPr>
          <a:xfrm>
            <a:off x="1143000" y="685800"/>
            <a:ext cx="4572000" cy="3429000"/>
          </a:xfrm>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 continue in this battle for the people in these pictures, my daughter and my grandsons.</a:t>
            </a:r>
            <a:endParaRPr lang="en-US" dirty="0"/>
          </a:p>
        </p:txBody>
      </p:sp>
      <p:sp>
        <p:nvSpPr>
          <p:cNvPr id="4" name="Slide Number Placeholder 3"/>
          <p:cNvSpPr>
            <a:spLocks noGrp="1"/>
          </p:cNvSpPr>
          <p:nvPr>
            <p:ph type="sldNum" sz="quarter" idx="10"/>
          </p:nvPr>
        </p:nvSpPr>
        <p:spPr/>
        <p:txBody>
          <a:bodyPr/>
          <a:lstStyle/>
          <a:p>
            <a:fld id="{A3079DCB-0A2E-49F9-B7E4-338C26E9917E}" type="slidenum">
              <a:rPr lang="en-US" smtClean="0"/>
              <a:pPr/>
              <a:t>25</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9502596"/>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fld id="{84CE665B-305C-BE43-83F0-D0CF2618F08B}" type="slidenum">
              <a:rPr lang="en-US" sz="1200" b="0"/>
              <a:pPr/>
              <a:t>3</a:t>
            </a:fld>
            <a:endParaRPr lang="en-US" sz="1200" b="0"/>
          </a:p>
        </p:txBody>
      </p:sp>
      <p:sp>
        <p:nvSpPr>
          <p:cNvPr id="33795" name="Rectangle 2"/>
          <p:cNvSpPr>
            <a:spLocks noGrp="1" noRot="1" noChangeAspect="1" noChangeArrowheads="1"/>
          </p:cNvSpPr>
          <p:nvPr>
            <p:ph type="sldImg"/>
          </p:nvPr>
        </p:nvSpPr>
        <p:spPr>
          <a:xfrm>
            <a:off x="1143000" y="685800"/>
            <a:ext cx="4572000"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Let</a:t>
            </a:r>
            <a:r>
              <a:rPr lang="en-US" baseline="0" dirty="0" smtClean="0">
                <a:latin typeface="Times New Roman" charset="0"/>
              </a:rPr>
              <a:t> me also not be remiss in mentioning some others, the members of the original National Black Leadership Initiative on Cancer (NBLIC) the first community outreach program focused on minorities and cancer, which led to the National Hispanic Leader and the </a:t>
            </a:r>
            <a:r>
              <a:rPr lang="en-US" baseline="0" dirty="0" err="1" smtClean="0">
                <a:latin typeface="Times New Roman" charset="0"/>
              </a:rPr>
              <a:t>Applilachian</a:t>
            </a:r>
            <a:r>
              <a:rPr lang="en-US" baseline="0" dirty="0" smtClean="0">
                <a:latin typeface="Times New Roman" charset="0"/>
              </a:rPr>
              <a:t> Leadership, which led to the Special Populations Network which led to the creation of the Center for Research on Cancer Health Disparities at NCI.  It was these individuals the late Clyde Phillips, LaSalle D. </a:t>
            </a:r>
            <a:r>
              <a:rPr lang="en-US" baseline="0" dirty="0" err="1" smtClean="0">
                <a:latin typeface="Times New Roman" charset="0"/>
              </a:rPr>
              <a:t>Leffall</a:t>
            </a:r>
            <a:r>
              <a:rPr lang="en-US" baseline="0" dirty="0" smtClean="0">
                <a:latin typeface="Times New Roman" charset="0"/>
              </a:rPr>
              <a:t>, Jr., Harold Freeman, </a:t>
            </a:r>
            <a:r>
              <a:rPr lang="en-US" baseline="0" dirty="0" err="1" smtClean="0">
                <a:latin typeface="Times New Roman" charset="0"/>
              </a:rPr>
              <a:t>Dezra</a:t>
            </a:r>
            <a:r>
              <a:rPr lang="en-US" baseline="0" dirty="0" smtClean="0">
                <a:latin typeface="Times New Roman" charset="0"/>
              </a:rPr>
              <a:t> White, Louis Bernard ad myself, who stated a sit in in the office of the NCI Director demanding the creating of a program to address cancer in African Americans.  To often we forget whose shoulders we stand on.  </a:t>
            </a:r>
            <a:r>
              <a:rPr lang="en-US" dirty="0" smtClean="0">
                <a:latin typeface="Times New Roman" charset="0"/>
              </a:rPr>
              <a:t>This slide </a:t>
            </a:r>
            <a:r>
              <a:rPr lang="en-US" dirty="0">
                <a:latin typeface="Times New Roman" charset="0"/>
              </a:rPr>
              <a:t>is just a brief overview of the past </a:t>
            </a:r>
            <a:r>
              <a:rPr lang="en-US" dirty="0" smtClean="0">
                <a:latin typeface="Times New Roman" charset="0"/>
              </a:rPr>
              <a:t>thirty </a:t>
            </a:r>
            <a:r>
              <a:rPr lang="en-US" dirty="0">
                <a:latin typeface="Times New Roman" charset="0"/>
              </a:rPr>
              <a:t>years.  Much more can be said, but let me provide you with a little more background on the </a:t>
            </a:r>
            <a:r>
              <a:rPr lang="en-US" dirty="0" err="1">
                <a:latin typeface="Times New Roman" charset="0"/>
              </a:rPr>
              <a:t>biopsychosocial</a:t>
            </a:r>
            <a:r>
              <a:rPr lang="en-US" dirty="0">
                <a:latin typeface="Times New Roman" charset="0"/>
              </a:rPr>
              <a:t> </a:t>
            </a:r>
            <a:r>
              <a:rPr lang="en-US" dirty="0" smtClean="0">
                <a:latin typeface="Times New Roman" charset="0"/>
              </a:rPr>
              <a:t>approach</a:t>
            </a:r>
            <a:r>
              <a:rPr lang="en-US" baseline="0" dirty="0" smtClean="0">
                <a:latin typeface="Times New Roman" charset="0"/>
              </a:rPr>
              <a:t> who efforts the Center for Research on Minority Health’s efforts has been build up on and why a change in how we address health disparities is needed.</a:t>
            </a:r>
            <a:endParaRPr 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F140067-39D6-9440-90D5-C88F5EEE9E34}" type="slidenum">
              <a:rPr lang="en-US">
                <a:latin typeface="Times New Roman" pitchFamily="-106" charset="0"/>
                <a:ea typeface="Arial" pitchFamily="-106" charset="0"/>
                <a:cs typeface="Arial" pitchFamily="-106" charset="0"/>
              </a:rPr>
              <a:pPr/>
              <a:t>4</a:t>
            </a:fld>
            <a:endParaRPr lang="en-US">
              <a:latin typeface="Times New Roman" pitchFamily="-106" charset="0"/>
              <a:ea typeface="Arial" pitchFamily="-106" charset="0"/>
              <a:cs typeface="Arial" pitchFamily="-106" charset="0"/>
            </a:endParaRPr>
          </a:p>
        </p:txBody>
      </p:sp>
      <p:sp>
        <p:nvSpPr>
          <p:cNvPr id="34819" name="Rectangle 2"/>
          <p:cNvSpPr>
            <a:spLocks noGrp="1" noRot="1" noChangeAspect="1" noChangeArrowheads="1" noTextEdit="1"/>
          </p:cNvSpPr>
          <p:nvPr>
            <p:ph type="sldImg"/>
          </p:nvPr>
        </p:nvSpPr>
        <p:spPr>
          <a:xfrm>
            <a:off x="1152525" y="693738"/>
            <a:ext cx="4552950" cy="3414712"/>
          </a:xfrm>
          <a:ln cap="flat">
            <a:solidFill>
              <a:schemeClr val="tx1"/>
            </a:solidFill>
          </a:ln>
        </p:spPr>
      </p:sp>
      <p:sp>
        <p:nvSpPr>
          <p:cNvPr id="34820" name="Rectangle 3"/>
          <p:cNvSpPr>
            <a:spLocks noGrp="1" noChangeArrowheads="1"/>
          </p:cNvSpPr>
          <p:nvPr>
            <p:ph type="body" idx="1"/>
          </p:nvPr>
        </p:nvSpPr>
        <p:spPr>
          <a:noFill/>
          <a:ln/>
        </p:spPr>
        <p:txBody>
          <a:bodyPr lIns="90629" tIns="44520" rIns="90629" bIns="44520"/>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A7D46C4-C785-2841-9FCE-F2CFCC0836BA}" type="slidenum">
              <a:rPr lang="en-US">
                <a:latin typeface="Arial" pitchFamily="-106" charset="0"/>
                <a:ea typeface="Arial" pitchFamily="-106" charset="0"/>
                <a:cs typeface="Arial" pitchFamily="-106" charset="0"/>
              </a:rPr>
              <a:pPr/>
              <a:t>5</a:t>
            </a:fld>
            <a:endParaRPr lang="en-US">
              <a:latin typeface="Arial" pitchFamily="-106" charset="0"/>
              <a:ea typeface="Arial" pitchFamily="-106" charset="0"/>
              <a:cs typeface="Arial" pitchFamily="-106" charset="0"/>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Arial" pitchFamily="-106" charset="0"/>
                <a:ea typeface="Arial" pitchFamily="-106" charset="0"/>
                <a:cs typeface="Arial" pitchFamily="-106"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731EBA8-0BEB-B040-908C-AF16A59B941D}" type="slidenum">
              <a:rPr lang="en-US">
                <a:latin typeface="Times New Roman" pitchFamily="-106" charset="0"/>
                <a:ea typeface="Arial" pitchFamily="-106" charset="0"/>
                <a:cs typeface="Arial" pitchFamily="-106" charset="0"/>
              </a:rPr>
              <a:pPr/>
              <a:t>7</a:t>
            </a:fld>
            <a:endParaRPr lang="en-US">
              <a:latin typeface="Times New Roman" pitchFamily="-106" charset="0"/>
              <a:ea typeface="Arial" pitchFamily="-106" charset="0"/>
              <a:cs typeface="Arial" pitchFamily="-106" charset="0"/>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sz="1800" b="1">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E23410F8-852F-3C42-83C7-29EDFF0A0D23}" type="slidenum">
              <a:rPr lang="en-US">
                <a:latin typeface="Times New Roman" pitchFamily="-106" charset="0"/>
                <a:ea typeface="Arial" pitchFamily="-106" charset="0"/>
                <a:cs typeface="Arial" pitchFamily="-106" charset="0"/>
              </a:rPr>
              <a:pPr/>
              <a:t>8</a:t>
            </a:fld>
            <a:endParaRPr lang="en-US">
              <a:latin typeface="Times New Roman" pitchFamily="-106" charset="0"/>
              <a:ea typeface="Arial" pitchFamily="-106" charset="0"/>
              <a:cs typeface="Arial" pitchFamily="-106" charset="0"/>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963AA3C-A7FB-F548-969D-E5D455144E19}" type="slidenum">
              <a:rPr lang="en-US">
                <a:latin typeface="Times New Roman" pitchFamily="-106" charset="0"/>
                <a:ea typeface="Arial" pitchFamily="-106" charset="0"/>
                <a:cs typeface="Arial" pitchFamily="-106" charset="0"/>
              </a:rPr>
              <a:pPr/>
              <a:t>9</a:t>
            </a:fld>
            <a:endParaRPr lang="en-US">
              <a:latin typeface="Times New Roman" pitchFamily="-106" charset="0"/>
              <a:ea typeface="Arial" pitchFamily="-106" charset="0"/>
              <a:cs typeface="Arial" pitchFamily="-106" charset="0"/>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endParaRPr lang="en-US" sz="1600">
              <a:latin typeface="Tahoma"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F67F57F5-F9AF-E94C-A472-FC448113B433}" type="slidenum">
              <a:rPr lang="en-US">
                <a:latin typeface="Times New Roman" pitchFamily="-106" charset="0"/>
                <a:ea typeface="Arial" pitchFamily="-106" charset="0"/>
                <a:cs typeface="Arial" pitchFamily="-106" charset="0"/>
              </a:rPr>
              <a:pPr/>
              <a:t>10</a:t>
            </a:fld>
            <a:endParaRPr lang="en-US">
              <a:latin typeface="Times New Roman" pitchFamily="-106" charset="0"/>
              <a:ea typeface="Arial" pitchFamily="-106" charset="0"/>
              <a:cs typeface="Arial" pitchFamily="-106" charset="0"/>
            </a:endParaRPr>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DDD19C8-2927-3A48-8E27-2EE6C22612B8}" type="datetime1">
              <a:rPr lang="en-US" smtClean="0"/>
              <a:pPr/>
              <a:t>10/9/11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D17F8FA6-F5E8-42C0-81FE-3983568C244D}"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D17BBAD-7559-8E40-BFCB-CC4A713A52DC}" type="datetime1">
              <a:rPr lang="en-US" smtClean="0"/>
              <a:pPr/>
              <a:t>10/9/11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726B61D-51E7-4680-98F0-FCE417DC729C}"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ACA2891-D68A-8B44-AD03-0FD5DC662151}" type="datetime1">
              <a:rPr lang="en-US" smtClean="0"/>
              <a:pPr/>
              <a:t>10/9/11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DBEBDCA-5A62-4753-A77C-94420905E65D}"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smtClean="0"/>
            </a:lvl1pPr>
          </a:lstStyle>
          <a:p>
            <a:fld id="{0B11660F-B847-F345-A61E-7FEE5AE1F564}" type="datetimeFigureOut">
              <a:rPr lang="en-US"/>
              <a:pPr/>
              <a:t>10/9/11</a:t>
            </a:fld>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92B64C28-BCE0-7B46-B77E-CF06BC3972FB}"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smtClean="0"/>
          </a:p>
        </p:txBody>
      </p:sp>
      <p:sp>
        <p:nvSpPr>
          <p:cNvPr id="5" name="Rectangle 32"/>
          <p:cNvSpPr>
            <a:spLocks noGrp="1" noChangeArrowheads="1"/>
          </p:cNvSpPr>
          <p:nvPr>
            <p:ph type="dt" sz="half" idx="10"/>
          </p:nvPr>
        </p:nvSpPr>
        <p:spPr>
          <a:xfrm>
            <a:off x="685800" y="6400800"/>
            <a:ext cx="1905000" cy="457200"/>
          </a:xfrm>
          <a:prstGeom prst="rect">
            <a:avLst/>
          </a:prstGeom>
        </p:spPr>
        <p:txBody>
          <a:bodyPr/>
          <a:lstStyle>
            <a:lvl1pPr>
              <a:defRPr>
                <a:latin typeface="Arial" pitchFamily="-107" charset="0"/>
              </a:defRPr>
            </a:lvl1pPr>
          </a:lstStyle>
          <a:p>
            <a:pPr>
              <a:defRPr/>
            </a:pPr>
            <a:endParaRPr lang="en-US"/>
          </a:p>
        </p:txBody>
      </p:sp>
      <p:sp>
        <p:nvSpPr>
          <p:cNvPr id="6" name="Rectangle 33"/>
          <p:cNvSpPr>
            <a:spLocks noGrp="1" noChangeArrowheads="1"/>
          </p:cNvSpPr>
          <p:nvPr>
            <p:ph type="ftr" sz="quarter" idx="11"/>
          </p:nvPr>
        </p:nvSpPr>
        <p:spPr>
          <a:xfrm>
            <a:off x="3124200" y="6400800"/>
            <a:ext cx="2895600" cy="457200"/>
          </a:xfrm>
          <a:prstGeom prst="rect">
            <a:avLst/>
          </a:prstGeom>
        </p:spPr>
        <p:txBody>
          <a:bodyPr/>
          <a:lstStyle>
            <a:lvl1pPr>
              <a:defRPr>
                <a:latin typeface="Arial" pitchFamily="-107" charset="0"/>
              </a:defRPr>
            </a:lvl1pPr>
          </a:lstStyle>
          <a:p>
            <a:pPr>
              <a:defRPr/>
            </a:pPr>
            <a:endParaRPr lang="en-US"/>
          </a:p>
        </p:txBody>
      </p:sp>
      <p:sp>
        <p:nvSpPr>
          <p:cNvPr id="7" name="Rectangle 34"/>
          <p:cNvSpPr>
            <a:spLocks noGrp="1" noChangeArrowheads="1"/>
          </p:cNvSpPr>
          <p:nvPr>
            <p:ph type="sldNum" sz="quarter" idx="12"/>
          </p:nvPr>
        </p:nvSpPr>
        <p:spPr>
          <a:xfrm>
            <a:off x="6553200" y="6399213"/>
            <a:ext cx="1905000" cy="457200"/>
          </a:xfrm>
          <a:prstGeom prst="rect">
            <a:avLst/>
          </a:prstGeom>
        </p:spPr>
        <p:txBody>
          <a:bodyPr/>
          <a:lstStyle>
            <a:lvl1pPr>
              <a:defRPr>
                <a:latin typeface="Arial" pitchFamily="-107" charset="0"/>
              </a:defRPr>
            </a:lvl1pPr>
          </a:lstStyle>
          <a:p>
            <a:pPr>
              <a:defRPr/>
            </a:pPr>
            <a:fld id="{11E73377-A476-7047-9B3D-11989D58CF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26C57FC-1F5B-9941-8E5C-F8CB7EA35AF2}" type="datetime1">
              <a:rPr lang="en-US" smtClean="0"/>
              <a:pPr/>
              <a:t>10/9/11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8C01FED-8481-4F69-B38A-BD4EBB86FFF3}"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F3FF044-02CF-E149-AE6F-D75B6955265D}" type="datetime1">
              <a:rPr lang="en-US" smtClean="0"/>
              <a:pPr/>
              <a:t>10/9/11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32A648A-686D-4435-A21E-BBED03FEA547}"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ED5165D-B56B-C74A-AB93-F676B858F608}" type="datetime1">
              <a:rPr lang="en-US" smtClean="0"/>
              <a:pPr/>
              <a:t>10/9/11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83BEACBF-89D0-44C6-BE1F-C5574C41A138}"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9B7D981-2481-9945-B156-89A7B743634E}" type="datetime1">
              <a:rPr lang="en-US" smtClean="0"/>
              <a:pPr/>
              <a:t>10/9/11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A0CB206C-4AB5-40B8-A232-1E8F8BD146EF}"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9147432-AA75-024F-A59C-D98D83ED93B7}" type="datetime1">
              <a:rPr lang="en-US" smtClean="0"/>
              <a:pPr/>
              <a:t>10/9/11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8BA7A331-4841-4522-AAB5-804EE5C71742}"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61BA030-7394-A149-8A78-56D12AB30C4E}" type="datetime1">
              <a:rPr lang="en-US" smtClean="0"/>
              <a:pPr/>
              <a:t>10/9/11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71E9297E-27E8-4DF0-BB81-87B61ACB74F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58FE3B6-F52E-6045-9F6B-57783DCDB954}" type="datetime1">
              <a:rPr lang="en-US" smtClean="0"/>
              <a:pPr/>
              <a:t>10/9/11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61DB245-1152-4486-8D41-17E3EFA7A16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3333006-40DC-5A47-9541-F30986B5922E}" type="datetime1">
              <a:rPr lang="en-US" smtClean="0"/>
              <a:pPr/>
              <a:t>10/9/11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1B715D45-A634-4711-A0A2-E6473ECDE7E2}"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1.jpeg"/><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0666BAFB-699C-4E4B-B34F-26A436C0D168}" type="datetime1">
              <a:rPr lang="en-US" smtClean="0"/>
              <a:pPr/>
              <a:t>10/9/11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AAE5E50B-EC79-49A7-893C-5DE5E3DFBC2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 id="2147483661" r:id="rId13"/>
  </p:sldLayoutIdLst>
  <p:hf hdr="0" ftr="0" dt="0"/>
  <p:txStyles>
    <p:titleStyle>
      <a:lvl1pPr algn="ctr" rtl="0" fontAlgn="base">
        <a:spcBef>
          <a:spcPct val="0"/>
        </a:spcBef>
        <a:spcAft>
          <a:spcPct val="0"/>
        </a:spcAft>
        <a:defRPr sz="3600" b="1" kern="1200">
          <a:solidFill>
            <a:schemeClr val="bg1"/>
          </a:solidFill>
          <a:latin typeface="Arial"/>
          <a:ea typeface="ＭＳ Ｐゴシック" pitchFamily="30" charset="-128"/>
          <a:cs typeface="Arial"/>
        </a:defRPr>
      </a:lvl1pPr>
      <a:lvl2pPr algn="ctr" rtl="0" fontAlgn="base">
        <a:spcBef>
          <a:spcPct val="0"/>
        </a:spcBef>
        <a:spcAft>
          <a:spcPct val="0"/>
        </a:spcAft>
        <a:defRPr sz="3600" b="1">
          <a:solidFill>
            <a:schemeClr val="bg1"/>
          </a:solidFill>
          <a:latin typeface="Arial" charset="0"/>
          <a:ea typeface="ＭＳ Ｐゴシック" pitchFamily="30" charset="-128"/>
        </a:defRPr>
      </a:lvl2pPr>
      <a:lvl3pPr algn="ctr" rtl="0" fontAlgn="base">
        <a:spcBef>
          <a:spcPct val="0"/>
        </a:spcBef>
        <a:spcAft>
          <a:spcPct val="0"/>
        </a:spcAft>
        <a:defRPr sz="3600" b="1">
          <a:solidFill>
            <a:schemeClr val="bg1"/>
          </a:solidFill>
          <a:latin typeface="Arial" charset="0"/>
          <a:ea typeface="ＭＳ Ｐゴシック" pitchFamily="30" charset="-128"/>
        </a:defRPr>
      </a:lvl3pPr>
      <a:lvl4pPr algn="ctr" rtl="0" fontAlgn="base">
        <a:spcBef>
          <a:spcPct val="0"/>
        </a:spcBef>
        <a:spcAft>
          <a:spcPct val="0"/>
        </a:spcAft>
        <a:defRPr sz="3600" b="1">
          <a:solidFill>
            <a:schemeClr val="bg1"/>
          </a:solidFill>
          <a:latin typeface="Arial" charset="0"/>
          <a:ea typeface="ＭＳ Ｐゴシック" pitchFamily="30" charset="-128"/>
        </a:defRPr>
      </a:lvl4pPr>
      <a:lvl5pPr algn="ctr" rtl="0" fontAlgn="base">
        <a:spcBef>
          <a:spcPct val="0"/>
        </a:spcBef>
        <a:spcAft>
          <a:spcPct val="0"/>
        </a:spcAft>
        <a:defRPr sz="3600" b="1">
          <a:solidFill>
            <a:schemeClr val="bg1"/>
          </a:solidFill>
          <a:latin typeface="Arial" charset="0"/>
          <a:ea typeface="ＭＳ Ｐゴシック" pitchFamily="30" charset="-128"/>
        </a:defRPr>
      </a:lvl5pPr>
      <a:lvl6pPr marL="457200" algn="ctr" rtl="0" fontAlgn="base">
        <a:spcBef>
          <a:spcPct val="0"/>
        </a:spcBef>
        <a:spcAft>
          <a:spcPct val="0"/>
        </a:spcAft>
        <a:defRPr sz="3600" b="1">
          <a:solidFill>
            <a:schemeClr val="bg1"/>
          </a:solidFill>
          <a:latin typeface="Arial" charset="0"/>
          <a:ea typeface="ＭＳ Ｐゴシック" pitchFamily="30" charset="-128"/>
        </a:defRPr>
      </a:lvl6pPr>
      <a:lvl7pPr marL="914400" algn="ctr" rtl="0" fontAlgn="base">
        <a:spcBef>
          <a:spcPct val="0"/>
        </a:spcBef>
        <a:spcAft>
          <a:spcPct val="0"/>
        </a:spcAft>
        <a:defRPr sz="3600" b="1">
          <a:solidFill>
            <a:schemeClr val="bg1"/>
          </a:solidFill>
          <a:latin typeface="Arial" charset="0"/>
          <a:ea typeface="ＭＳ Ｐゴシック" pitchFamily="30" charset="-128"/>
        </a:defRPr>
      </a:lvl7pPr>
      <a:lvl8pPr marL="1371600" algn="ctr" rtl="0" fontAlgn="base">
        <a:spcBef>
          <a:spcPct val="0"/>
        </a:spcBef>
        <a:spcAft>
          <a:spcPct val="0"/>
        </a:spcAft>
        <a:defRPr sz="3600" b="1">
          <a:solidFill>
            <a:schemeClr val="bg1"/>
          </a:solidFill>
          <a:latin typeface="Arial" charset="0"/>
          <a:ea typeface="ＭＳ Ｐゴシック" pitchFamily="30" charset="-128"/>
        </a:defRPr>
      </a:lvl8pPr>
      <a:lvl9pPr marL="1828800" algn="ctr" rtl="0" fontAlgn="base">
        <a:spcBef>
          <a:spcPct val="0"/>
        </a:spcBef>
        <a:spcAft>
          <a:spcPct val="0"/>
        </a:spcAft>
        <a:defRPr sz="3600" b="1">
          <a:solidFill>
            <a:schemeClr val="bg1"/>
          </a:solidFill>
          <a:latin typeface="Arial" charset="0"/>
          <a:ea typeface="ＭＳ Ｐゴシック" pitchFamily="30" charset="-128"/>
        </a:defRPr>
      </a:lvl9pPr>
    </p:titleStyle>
    <p:bodyStyle>
      <a:lvl1pPr marL="342900" indent="-342900" algn="l" rtl="0" fontAlgn="base">
        <a:spcBef>
          <a:spcPct val="20000"/>
        </a:spcBef>
        <a:spcAft>
          <a:spcPct val="0"/>
        </a:spcAft>
        <a:buClr>
          <a:schemeClr val="tx1"/>
        </a:buClr>
        <a:buFont typeface="Arial" charset="0"/>
        <a:buChar char="•"/>
        <a:defRPr sz="3200" b="1" kern="1200">
          <a:solidFill>
            <a:srgbClr val="595959"/>
          </a:solidFill>
          <a:latin typeface="Arial"/>
          <a:ea typeface="ＭＳ Ｐゴシック" pitchFamily="30" charset="-128"/>
          <a:cs typeface="Arial"/>
        </a:defRPr>
      </a:lvl1pPr>
      <a:lvl2pPr marL="742950" indent="-285750" algn="l" rtl="0" fontAlgn="base">
        <a:spcBef>
          <a:spcPct val="20000"/>
        </a:spcBef>
        <a:spcAft>
          <a:spcPct val="0"/>
        </a:spcAft>
        <a:buClr>
          <a:schemeClr val="tx1"/>
        </a:buClr>
        <a:buFont typeface="Arial" charset="0"/>
        <a:buChar char="–"/>
        <a:defRPr sz="2800" b="1" kern="1200">
          <a:solidFill>
            <a:srgbClr val="595959"/>
          </a:solidFill>
          <a:latin typeface="Arial"/>
          <a:ea typeface="ＭＳ Ｐゴシック" pitchFamily="30" charset="-128"/>
          <a:cs typeface="Arial"/>
        </a:defRPr>
      </a:lvl2pPr>
      <a:lvl3pPr marL="1143000" indent="-228600" algn="l" rtl="0" fontAlgn="base">
        <a:spcBef>
          <a:spcPct val="20000"/>
        </a:spcBef>
        <a:spcAft>
          <a:spcPct val="0"/>
        </a:spcAft>
        <a:buClr>
          <a:schemeClr val="tx1"/>
        </a:buClr>
        <a:buFont typeface="Arial" charset="0"/>
        <a:buChar char="•"/>
        <a:defRPr sz="2400" b="1" kern="1200">
          <a:solidFill>
            <a:srgbClr val="595959"/>
          </a:solidFill>
          <a:latin typeface="Arial"/>
          <a:ea typeface="ＭＳ Ｐゴシック" pitchFamily="30" charset="-128"/>
          <a:cs typeface="Arial"/>
        </a:defRPr>
      </a:lvl3pPr>
      <a:lvl4pPr marL="1600200" indent="-228600" algn="l" rtl="0" fontAlgn="base">
        <a:spcBef>
          <a:spcPct val="20000"/>
        </a:spcBef>
        <a:spcAft>
          <a:spcPct val="0"/>
        </a:spcAft>
        <a:buClr>
          <a:schemeClr val="tx1"/>
        </a:buClr>
        <a:buFont typeface="Arial" charset="0"/>
        <a:buChar char="–"/>
        <a:defRPr sz="2000" b="1" kern="1200">
          <a:solidFill>
            <a:srgbClr val="595959"/>
          </a:solidFill>
          <a:latin typeface="Arial"/>
          <a:ea typeface="ＭＳ Ｐゴシック" pitchFamily="30" charset="-128"/>
          <a:cs typeface="Arial"/>
        </a:defRPr>
      </a:lvl4pPr>
      <a:lvl5pPr marL="2057400" indent="-228600" algn="l" rtl="0" fontAlgn="base">
        <a:spcBef>
          <a:spcPct val="20000"/>
        </a:spcBef>
        <a:spcAft>
          <a:spcPct val="0"/>
        </a:spcAft>
        <a:buClr>
          <a:schemeClr val="tx1"/>
        </a:buClr>
        <a:buFont typeface="Arial" charset="0"/>
        <a:buChar char="»"/>
        <a:defRPr sz="2000" b="1" kern="1200">
          <a:solidFill>
            <a:srgbClr val="595959"/>
          </a:solidFill>
          <a:latin typeface="Arial"/>
          <a:ea typeface="ＭＳ Ｐゴシック" pitchFamily="30"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5"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image" Target="../media/image25.png"/><Relationship Id="rId7" Type="http://schemas.openxmlformats.org/officeDocument/2006/relationships/image" Target="../media/image28.png"/><Relationship Id="rId11" Type="http://schemas.openxmlformats.org/officeDocument/2006/relationships/image" Target="../media/image31.jpeg"/><Relationship Id="rId1" Type="http://schemas.openxmlformats.org/officeDocument/2006/relationships/vmlDrawing" Target="../drawings/vmlDrawing2.vml"/><Relationship Id="rId6" Type="http://schemas.openxmlformats.org/officeDocument/2006/relationships/image" Target="../media/image27.png"/><Relationship Id="rId8" Type="http://schemas.openxmlformats.org/officeDocument/2006/relationships/oleObject" Target="../embeddings/Microsoft_Word_97_-_2004_Document1.doc"/><Relationship Id="rId13" Type="http://schemas.openxmlformats.org/officeDocument/2006/relationships/image" Target="../media/image33.png"/><Relationship Id="rId10" Type="http://schemas.openxmlformats.org/officeDocument/2006/relationships/image" Target="../media/image30.jpeg"/><Relationship Id="rId5"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slideLayout" Target="../slideLayouts/slideLayout2.xml"/><Relationship Id="rId9" Type="http://schemas.openxmlformats.org/officeDocument/2006/relationships/image" Target="../media/image29.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7" Type="http://schemas.openxmlformats.org/officeDocument/2006/relationships/image" Target="../media/image38.png"/><Relationship Id="rId1" Type="http://schemas.openxmlformats.org/officeDocument/2006/relationships/vmlDrawing" Target="../drawings/vmlDrawing3.vml"/><Relationship Id="rId24" Type="http://schemas.openxmlformats.org/officeDocument/2006/relationships/image" Target="../media/image54.png"/><Relationship Id="rId25" Type="http://schemas.openxmlformats.org/officeDocument/2006/relationships/image" Target="../media/image55.png"/><Relationship Id="rId8" Type="http://schemas.openxmlformats.org/officeDocument/2006/relationships/image" Target="../media/image39.png"/><Relationship Id="rId13" Type="http://schemas.openxmlformats.org/officeDocument/2006/relationships/image" Target="../media/image43.jpeg"/><Relationship Id="rId10" Type="http://schemas.openxmlformats.org/officeDocument/2006/relationships/image" Target="../media/image41.png"/><Relationship Id="rId12" Type="http://schemas.openxmlformats.org/officeDocument/2006/relationships/image" Target="../media/image42.png"/><Relationship Id="rId17" Type="http://schemas.openxmlformats.org/officeDocument/2006/relationships/image" Target="../media/image47.png"/><Relationship Id="rId9" Type="http://schemas.openxmlformats.org/officeDocument/2006/relationships/image" Target="../media/image40.png"/><Relationship Id="rId18" Type="http://schemas.openxmlformats.org/officeDocument/2006/relationships/image" Target="../media/image48.jpeg"/><Relationship Id="rId3" Type="http://schemas.openxmlformats.org/officeDocument/2006/relationships/notesSlide" Target="../notesSlides/notesSlide14.xml"/><Relationship Id="rId27" Type="http://schemas.openxmlformats.org/officeDocument/2006/relationships/image" Target="../media/image5.png"/><Relationship Id="rId14" Type="http://schemas.openxmlformats.org/officeDocument/2006/relationships/image" Target="../media/image44.png"/><Relationship Id="rId23" Type="http://schemas.openxmlformats.org/officeDocument/2006/relationships/image" Target="../media/image53.png"/><Relationship Id="rId4" Type="http://schemas.openxmlformats.org/officeDocument/2006/relationships/image" Target="../media/image35.jpeg"/><Relationship Id="rId26" Type="http://schemas.openxmlformats.org/officeDocument/2006/relationships/image" Target="../media/image56.png"/><Relationship Id="rId11" Type="http://schemas.openxmlformats.org/officeDocument/2006/relationships/oleObject" Target="../embeddings/Microsoft_Word_97_-_2004_Document2.doc"/><Relationship Id="rId6" Type="http://schemas.openxmlformats.org/officeDocument/2006/relationships/image" Target="../media/image37.png"/><Relationship Id="rId16" Type="http://schemas.openxmlformats.org/officeDocument/2006/relationships/image" Target="../media/image46.png"/><Relationship Id="rId5" Type="http://schemas.openxmlformats.org/officeDocument/2006/relationships/image" Target="../media/image36.jpeg"/><Relationship Id="rId15" Type="http://schemas.openxmlformats.org/officeDocument/2006/relationships/image" Target="../media/image45.png"/><Relationship Id="rId19" Type="http://schemas.openxmlformats.org/officeDocument/2006/relationships/image" Target="../media/image49.png"/><Relationship Id="rId20" Type="http://schemas.openxmlformats.org/officeDocument/2006/relationships/image" Target="../media/image50.png"/><Relationship Id="rId22" Type="http://schemas.openxmlformats.org/officeDocument/2006/relationships/image" Target="../media/image52.png"/><Relationship Id="rId21" Type="http://schemas.openxmlformats.org/officeDocument/2006/relationships/image" Target="../media/image51.png"/><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df"/><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4" Type="http://schemas.openxmlformats.org/officeDocument/2006/relationships/image" Target="../media/image67.png"/><Relationship Id="rId4" Type="http://schemas.openxmlformats.org/officeDocument/2006/relationships/image" Target="../media/image6.pdf"/><Relationship Id="rId7" Type="http://schemas.openxmlformats.org/officeDocument/2006/relationships/image" Target="../media/image62.png"/><Relationship Id="rId11" Type="http://schemas.openxmlformats.org/officeDocument/2006/relationships/oleObject" Target="../embeddings/Microsoft_Word_97_-_2004_Document4.doc"/><Relationship Id="rId1" Type="http://schemas.openxmlformats.org/officeDocument/2006/relationships/vmlDrawing" Target="../drawings/vmlDrawing4.vml"/><Relationship Id="rId6" Type="http://schemas.openxmlformats.org/officeDocument/2006/relationships/image" Target="../media/image61.jpeg"/><Relationship Id="rId8" Type="http://schemas.openxmlformats.org/officeDocument/2006/relationships/image" Target="../media/image63.png"/><Relationship Id="rId13" Type="http://schemas.openxmlformats.org/officeDocument/2006/relationships/image" Target="../media/image66.png"/><Relationship Id="rId10" Type="http://schemas.openxmlformats.org/officeDocument/2006/relationships/oleObject" Target="../embeddings/Microsoft_Word_97_-_2004_Document3.doc"/><Relationship Id="rId5" Type="http://schemas.openxmlformats.org/officeDocument/2006/relationships/image" Target="../media/image7.png"/><Relationship Id="rId15" Type="http://schemas.openxmlformats.org/officeDocument/2006/relationships/image" Target="../media/image5.png"/><Relationship Id="rId12" Type="http://schemas.openxmlformats.org/officeDocument/2006/relationships/image" Target="../media/image65.png"/><Relationship Id="rId2" Type="http://schemas.openxmlformats.org/officeDocument/2006/relationships/slideLayout" Target="../slideLayouts/slideLayout1.xml"/><Relationship Id="rId9" Type="http://schemas.openxmlformats.org/officeDocument/2006/relationships/image" Target="../media/image64.png"/><Relationship Id="rId3"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8.jpeg"/><Relationship Id="rId5" Type="http://schemas.openxmlformats.org/officeDocument/2006/relationships/image" Target="../media/image5.png"/></Relationships>
</file>

<file path=ppt/slides/_rels/slide25.xml.rels><?xml version="1.0" encoding="UTF-8" standalone="yes"?>
<Relationships xmlns="http://schemas.openxmlformats.org/package/2006/relationships"><Relationship Id="rId4" Type="http://schemas.openxmlformats.org/officeDocument/2006/relationships/image" Target="../media/image71.jpeg"/><Relationship Id="rId5" Type="http://schemas.openxmlformats.org/officeDocument/2006/relationships/image" Target="../media/image72.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70.png"/><Relationship Id="rId6"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7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75.png"/><Relationship Id="rId5"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8.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4" Type="http://schemas.openxmlformats.org/officeDocument/2006/relationships/image" Target="../media/image10.jpeg"/><Relationship Id="rId10" Type="http://schemas.openxmlformats.org/officeDocument/2006/relationships/image" Target="../media/image16.png"/><Relationship Id="rId5" Type="http://schemas.openxmlformats.org/officeDocument/2006/relationships/image" Target="../media/image11.jpeg"/><Relationship Id="rId7" Type="http://schemas.openxmlformats.org/officeDocument/2006/relationships/image" Target="../media/image13.jpeg"/><Relationship Id="rId11"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4.xml"/><Relationship Id="rId9" Type="http://schemas.openxmlformats.org/officeDocument/2006/relationships/image" Target="../media/image15.png"/><Relationship Id="rId3" Type="http://schemas.openxmlformats.org/officeDocument/2006/relationships/image" Target="../media/image9.jpe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jpe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7.xml"/><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123808" y="777818"/>
            <a:ext cx="5817202" cy="3563838"/>
          </a:xfrm>
        </p:spPr>
        <p:txBody>
          <a:bodyPr/>
          <a:lstStyle/>
          <a:p>
            <a:pPr>
              <a:lnSpc>
                <a:spcPct val="90000"/>
              </a:lnSpc>
            </a:pPr>
            <a:r>
              <a:rPr lang="en-US" sz="4400" dirty="0" smtClean="0">
                <a:solidFill>
                  <a:srgbClr val="FF0000"/>
                </a:solidFill>
              </a:rPr>
              <a:t>Dorothy I. Height Center for Health Equity &amp;</a:t>
            </a:r>
            <a:br>
              <a:rPr lang="en-US" sz="4400" dirty="0" smtClean="0">
                <a:solidFill>
                  <a:srgbClr val="FF0000"/>
                </a:solidFill>
              </a:rPr>
            </a:br>
            <a:r>
              <a:rPr lang="en-US" sz="4400" dirty="0" smtClean="0">
                <a:solidFill>
                  <a:srgbClr val="FF0000"/>
                </a:solidFill>
              </a:rPr>
              <a:t>Evaluation Research</a:t>
            </a:r>
            <a:br>
              <a:rPr lang="en-US" sz="4400" dirty="0" smtClean="0">
                <a:solidFill>
                  <a:srgbClr val="FF0000"/>
                </a:solidFill>
              </a:rPr>
            </a:br>
            <a:r>
              <a:rPr lang="en-US" sz="4400" dirty="0" smtClean="0">
                <a:solidFill>
                  <a:srgbClr val="FF0000"/>
                </a:solidFill>
              </a:rPr>
              <a:t>Town Hall</a:t>
            </a:r>
            <a:br>
              <a:rPr lang="en-US" sz="4400" dirty="0" smtClean="0">
                <a:solidFill>
                  <a:srgbClr val="FF0000"/>
                </a:solidFill>
              </a:rPr>
            </a:br>
            <a:r>
              <a:rPr lang="en-US" sz="4400" dirty="0" smtClean="0">
                <a:solidFill>
                  <a:srgbClr val="FF0000"/>
                </a:solidFill>
              </a:rPr>
              <a:t>Meeting</a:t>
            </a:r>
            <a:r>
              <a:rPr lang="en-US" sz="2800" dirty="0" smtClean="0"/>
              <a:t/>
            </a:r>
            <a:br>
              <a:rPr lang="en-US" sz="2800" dirty="0" smtClean="0"/>
            </a:br>
            <a:endParaRPr lang="en-US" sz="2800" dirty="0" smtClean="0">
              <a:solidFill>
                <a:srgbClr val="000000"/>
              </a:solidFill>
            </a:endParaRPr>
          </a:p>
        </p:txBody>
      </p:sp>
      <p:pic>
        <p:nvPicPr>
          <p:cNvPr id="13317" name="Picture 6" descr="MDACC_Rev_PMS_TC_tag_V.png"/>
          <p:cNvPicPr>
            <a:picLocks noChangeAspect="1"/>
          </p:cNvPicPr>
          <p:nvPr/>
        </p:nvPicPr>
        <p:blipFill>
          <a:blip r:embed="rId4" cstate="print"/>
          <a:srcRect/>
          <a:stretch>
            <a:fillRect/>
          </a:stretch>
        </p:blipFill>
        <p:spPr bwMode="auto">
          <a:xfrm>
            <a:off x="261938" y="5403850"/>
            <a:ext cx="2427287" cy="1185863"/>
          </a:xfrm>
          <a:prstGeom prst="rect">
            <a:avLst/>
          </a:prstGeom>
          <a:noFill/>
          <a:ln w="9525">
            <a:noFill/>
            <a:miter lim="800000"/>
            <a:headEnd/>
            <a:tailEnd/>
          </a:ln>
        </p:spPr>
      </p:pic>
      <p:sp>
        <p:nvSpPr>
          <p:cNvPr id="7" name="TextBox 6"/>
          <p:cNvSpPr txBox="1"/>
          <p:nvPr/>
        </p:nvSpPr>
        <p:spPr>
          <a:xfrm>
            <a:off x="3301996" y="5147732"/>
            <a:ext cx="5494217" cy="1015663"/>
          </a:xfrm>
          <a:prstGeom prst="rect">
            <a:avLst/>
          </a:prstGeom>
          <a:noFill/>
        </p:spPr>
        <p:txBody>
          <a:bodyPr wrap="square" rtlCol="0">
            <a:spAutoFit/>
          </a:bodyPr>
          <a:lstStyle/>
          <a:p>
            <a:pPr algn="ctr"/>
            <a:r>
              <a:rPr lang="en-US" sz="2000" b="1" dirty="0" smtClean="0">
                <a:latin typeface="Arial"/>
                <a:cs typeface="Arial"/>
              </a:rPr>
              <a:t>The University of Houston/</a:t>
            </a:r>
          </a:p>
          <a:p>
            <a:pPr algn="ctr"/>
            <a:r>
              <a:rPr lang="en-US" sz="2000" b="1" dirty="0" smtClean="0">
                <a:latin typeface="Arial"/>
                <a:cs typeface="Arial"/>
              </a:rPr>
              <a:t>The University of Texas </a:t>
            </a:r>
          </a:p>
          <a:p>
            <a:pPr algn="ctr"/>
            <a:r>
              <a:rPr lang="en-US" sz="2000" b="1" dirty="0" smtClean="0">
                <a:latin typeface="Arial"/>
                <a:cs typeface="Arial"/>
              </a:rPr>
              <a:t>MD Anderson Cancer Center</a:t>
            </a:r>
          </a:p>
        </p:txBody>
      </p:sp>
      <p:pic>
        <p:nvPicPr>
          <p:cNvPr id="8" name="Picture 4" descr="faces"/>
          <p:cNvPicPr>
            <a:picLocks noChangeAspect="1" noChangeArrowheads="1"/>
          </p:cNvPicPr>
          <p:nvPr/>
        </p:nvPicPr>
        <p:blipFill>
          <a:blip r:embed="rId5" cstate="print"/>
          <a:srcRect/>
          <a:stretch>
            <a:fillRect/>
          </a:stretch>
        </p:blipFill>
        <p:spPr>
          <a:xfrm>
            <a:off x="0" y="-1"/>
            <a:ext cx="2892829" cy="3225339"/>
          </a:xfrm>
          <a:prstGeom prst="rect">
            <a:avLst/>
          </a:prstGeom>
        </p:spPr>
      </p:pic>
      <p:sp>
        <p:nvSpPr>
          <p:cNvPr id="9" name="Rectangle 4"/>
          <p:cNvSpPr>
            <a:spLocks noChangeArrowheads="1"/>
          </p:cNvSpPr>
          <p:nvPr/>
        </p:nvSpPr>
        <p:spPr bwMode="auto">
          <a:xfrm>
            <a:off x="199505" y="4047059"/>
            <a:ext cx="2057400" cy="698500"/>
          </a:xfrm>
          <a:prstGeom prst="rect">
            <a:avLst/>
          </a:prstGeom>
          <a:noFill/>
          <a:ln w="12700">
            <a:noFill/>
            <a:miter lim="800000"/>
            <a:headEnd/>
            <a:tailEnd/>
          </a:ln>
        </p:spPr>
        <p:txBody>
          <a:bodyPr lIns="90487" tIns="44450" rIns="90487" bIns="44450">
            <a:prstTxWarp prst="textNoShape">
              <a:avLst/>
            </a:prstTxWarp>
            <a:spAutoFit/>
          </a:bodyPr>
          <a:lstStyle/>
          <a:p>
            <a:pPr algn="ctr"/>
            <a:r>
              <a:rPr lang="en-US" sz="4000" b="1" dirty="0" smtClean="0">
                <a:solidFill>
                  <a:srgbClr val="FFFFFF"/>
                </a:solidFill>
                <a:latin typeface="Cambria" pitchFamily="18" charset="0"/>
                <a:ea typeface="ＭＳ Ｐゴシック" pitchFamily="-112" charset="-128"/>
                <a:cs typeface="ＭＳ Ｐゴシック" pitchFamily="-112" charset="-128"/>
              </a:rPr>
              <a:t>CHEER</a:t>
            </a:r>
            <a:endParaRPr lang="en-US" sz="4000" b="1" dirty="0">
              <a:solidFill>
                <a:srgbClr val="FFFFFF"/>
              </a:solidFill>
              <a:latin typeface="Cambria" pitchFamily="18" charset="0"/>
              <a:ea typeface="ＭＳ Ｐゴシック" pitchFamily="-112" charset="-128"/>
              <a:cs typeface="ＭＳ Ｐゴシック" pitchFamily="-112" charset="-128"/>
            </a:endParaRPr>
          </a:p>
        </p:txBody>
      </p:sp>
      <p:sp>
        <p:nvSpPr>
          <p:cNvPr id="10" name="Rectangle 6"/>
          <p:cNvSpPr>
            <a:spLocks noChangeArrowheads="1"/>
          </p:cNvSpPr>
          <p:nvPr/>
        </p:nvSpPr>
        <p:spPr bwMode="auto">
          <a:xfrm>
            <a:off x="0" y="4660816"/>
            <a:ext cx="2576945" cy="582211"/>
          </a:xfrm>
          <a:prstGeom prst="rect">
            <a:avLst/>
          </a:prstGeom>
          <a:solidFill>
            <a:schemeClr val="tx1"/>
          </a:solidFill>
          <a:ln w="12700">
            <a:noFill/>
            <a:miter lim="800000"/>
            <a:headEnd/>
            <a:tailEnd/>
          </a:ln>
        </p:spPr>
        <p:txBody>
          <a:bodyPr wrap="square" lIns="90487" tIns="44450" rIns="90487" bIns="44450">
            <a:prstTxWarp prst="textNoShape">
              <a:avLst/>
            </a:prstTxWarp>
            <a:spAutoFit/>
          </a:bodyPr>
          <a:lstStyle/>
          <a:p>
            <a:pPr algn="ctr"/>
            <a:r>
              <a:rPr lang="en-US" sz="1600" b="1" dirty="0">
                <a:latin typeface="Cambria" pitchFamily="18" charset="0"/>
                <a:ea typeface="ＭＳ Ｐゴシック" pitchFamily="-112" charset="-128"/>
                <a:cs typeface="ＭＳ Ｐゴシック" pitchFamily="-112" charset="-128"/>
              </a:rPr>
              <a:t>  </a:t>
            </a:r>
            <a:r>
              <a:rPr lang="en-US" sz="1600" b="1" dirty="0">
                <a:solidFill>
                  <a:schemeClr val="bg2"/>
                </a:solidFill>
                <a:latin typeface="Cambria" pitchFamily="18" charset="0"/>
                <a:ea typeface="ＭＳ Ｐゴシック" pitchFamily="-112" charset="-128"/>
                <a:cs typeface="ＭＳ Ｐゴシック" pitchFamily="-112" charset="-128"/>
              </a:rPr>
              <a:t>Center for </a:t>
            </a:r>
            <a:r>
              <a:rPr lang="en-US" sz="1600" b="1" dirty="0" smtClean="0">
                <a:solidFill>
                  <a:schemeClr val="bg2"/>
                </a:solidFill>
                <a:latin typeface="Cambria" pitchFamily="18" charset="0"/>
                <a:ea typeface="ＭＳ Ｐゴシック" pitchFamily="-112" charset="-128"/>
                <a:cs typeface="ＭＳ Ｐゴシック" pitchFamily="-112" charset="-128"/>
              </a:rPr>
              <a:t>Health Equity &amp; Evaluation Research</a:t>
            </a:r>
            <a:endParaRPr lang="en-US" sz="1600" b="1" dirty="0">
              <a:latin typeface="Cambria" pitchFamily="18" charset="0"/>
              <a:ea typeface="ＭＳ Ｐゴシック" pitchFamily="-112" charset="-128"/>
              <a:cs typeface="ＭＳ Ｐゴシック" pitchFamily="-112" charset="-128"/>
            </a:endParaRPr>
          </a:p>
        </p:txBody>
      </p:sp>
      <p:pic>
        <p:nvPicPr>
          <p:cNvPr id="12" name="Picture 5"/>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0400" y="3326337"/>
            <a:ext cx="1140314" cy="822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143000" y="4521200"/>
            <a:ext cx="7391400" cy="1803400"/>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Tahoma" pitchFamily="-106" charset="0"/>
                <a:ea typeface="ＭＳ Ｐゴシック" pitchFamily="-106" charset="-128"/>
                <a:cs typeface="ＭＳ Ｐゴシック" pitchFamily="-106" charset="-128"/>
              </a:rPr>
              <a:t>In 1999, I changed Dr. Engel statement to reflect a more multidisciplinary approach to health disparities, a medical model that must take into account the complex nature of health disparities that involves more than problems with access.  It takes into account community, the social context in which they live and the complementary system devised by society to deal with the disruptive effects of illness on their lives.  That is a problem that can’t just be solved at the bench or in the clinic or by analyzing national datasets.</a:t>
            </a:r>
          </a:p>
        </p:txBody>
      </p:sp>
      <p:sp>
        <p:nvSpPr>
          <p:cNvPr id="53251" name="Oval 3"/>
          <p:cNvSpPr>
            <a:spLocks noChangeArrowheads="1"/>
          </p:cNvSpPr>
          <p:nvPr/>
        </p:nvSpPr>
        <p:spPr bwMode="auto">
          <a:xfrm>
            <a:off x="3227388" y="1714500"/>
            <a:ext cx="1905000" cy="1981200"/>
          </a:xfrm>
          <a:prstGeom prst="ellipse">
            <a:avLst/>
          </a:prstGeom>
          <a:solidFill>
            <a:srgbClr val="993300">
              <a:alpha val="54117"/>
            </a:srgbClr>
          </a:solidFill>
          <a:ln w="9525">
            <a:solidFill>
              <a:schemeClr val="tx1">
                <a:alpha val="0"/>
              </a:schemeClr>
            </a:solidFill>
            <a:round/>
            <a:headEnd/>
            <a:tailEnd/>
          </a:ln>
        </p:spPr>
        <p:txBody>
          <a:bodyPr wrap="none" anchor="ctr">
            <a:prstTxWarp prst="textNoShape">
              <a:avLst/>
            </a:prstTxWarp>
          </a:bodyPr>
          <a:lstStyle/>
          <a:p>
            <a:endParaRPr lang="en-US"/>
          </a:p>
        </p:txBody>
      </p:sp>
      <p:sp>
        <p:nvSpPr>
          <p:cNvPr id="53252" name="Oval 4"/>
          <p:cNvSpPr>
            <a:spLocks noChangeArrowheads="1"/>
          </p:cNvSpPr>
          <p:nvPr/>
        </p:nvSpPr>
        <p:spPr bwMode="auto">
          <a:xfrm>
            <a:off x="3859213" y="2514600"/>
            <a:ext cx="1905000" cy="1981200"/>
          </a:xfrm>
          <a:prstGeom prst="ellipse">
            <a:avLst/>
          </a:prstGeom>
          <a:solidFill>
            <a:srgbClr val="FF9900">
              <a:alpha val="65097"/>
            </a:srgbClr>
          </a:solidFill>
          <a:ln w="9525">
            <a:solidFill>
              <a:srgbClr val="CC99FF">
                <a:alpha val="0"/>
              </a:srgbClr>
            </a:solidFill>
            <a:round/>
            <a:headEnd/>
            <a:tailEnd/>
          </a:ln>
        </p:spPr>
        <p:txBody>
          <a:bodyPr wrap="none" anchor="ctr">
            <a:prstTxWarp prst="textNoShape">
              <a:avLst/>
            </a:prstTxWarp>
          </a:bodyPr>
          <a:lstStyle/>
          <a:p>
            <a:endParaRPr lang="en-US"/>
          </a:p>
        </p:txBody>
      </p:sp>
      <p:sp>
        <p:nvSpPr>
          <p:cNvPr id="53253" name="Oval 5"/>
          <p:cNvSpPr>
            <a:spLocks noChangeArrowheads="1"/>
          </p:cNvSpPr>
          <p:nvPr/>
        </p:nvSpPr>
        <p:spPr bwMode="auto">
          <a:xfrm>
            <a:off x="4419600" y="1714500"/>
            <a:ext cx="1905000" cy="1981200"/>
          </a:xfrm>
          <a:prstGeom prst="ellipse">
            <a:avLst/>
          </a:prstGeom>
          <a:solidFill>
            <a:srgbClr val="FFFF66">
              <a:alpha val="47842"/>
            </a:srgbClr>
          </a:solidFill>
          <a:ln w="9525">
            <a:solidFill>
              <a:schemeClr val="tx1">
                <a:alpha val="0"/>
              </a:schemeClr>
            </a:solidFill>
            <a:round/>
            <a:headEnd/>
            <a:tailEnd/>
          </a:ln>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3227388" y="2476500"/>
            <a:ext cx="1209675"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Psychological</a:t>
            </a:r>
          </a:p>
        </p:txBody>
      </p:sp>
      <p:sp>
        <p:nvSpPr>
          <p:cNvPr id="53255" name="Text Box 7"/>
          <p:cNvSpPr txBox="1">
            <a:spLocks noChangeArrowheads="1"/>
          </p:cNvSpPr>
          <p:nvPr/>
        </p:nvSpPr>
        <p:spPr bwMode="auto">
          <a:xfrm>
            <a:off x="5327650" y="2476500"/>
            <a:ext cx="1081088"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Sociological</a:t>
            </a:r>
          </a:p>
        </p:txBody>
      </p:sp>
      <p:sp>
        <p:nvSpPr>
          <p:cNvPr id="53256" name="Text Box 8"/>
          <p:cNvSpPr txBox="1">
            <a:spLocks noChangeArrowheads="1"/>
          </p:cNvSpPr>
          <p:nvPr/>
        </p:nvSpPr>
        <p:spPr bwMode="auto">
          <a:xfrm>
            <a:off x="4452938" y="3810000"/>
            <a:ext cx="836612"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Biological</a:t>
            </a:r>
          </a:p>
        </p:txBody>
      </p:sp>
      <p:sp>
        <p:nvSpPr>
          <p:cNvPr id="53257" name="Text Box 9"/>
          <p:cNvSpPr txBox="1">
            <a:spLocks noChangeArrowheads="1"/>
          </p:cNvSpPr>
          <p:nvPr/>
        </p:nvSpPr>
        <p:spPr bwMode="auto">
          <a:xfrm>
            <a:off x="4468813" y="2743200"/>
            <a:ext cx="649287"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Health</a:t>
            </a:r>
          </a:p>
        </p:txBody>
      </p:sp>
      <p:sp>
        <p:nvSpPr>
          <p:cNvPr id="53258" name="Text Box 10"/>
          <p:cNvSpPr txBox="1">
            <a:spLocks noChangeArrowheads="1"/>
          </p:cNvSpPr>
          <p:nvPr/>
        </p:nvSpPr>
        <p:spPr bwMode="auto">
          <a:xfrm>
            <a:off x="1600200" y="990600"/>
            <a:ext cx="6215063" cy="457200"/>
          </a:xfrm>
          <a:prstGeom prst="rect">
            <a:avLst/>
          </a:prstGeom>
          <a:noFill/>
          <a:ln w="9525">
            <a:noFill/>
            <a:miter lim="800000"/>
            <a:headEnd/>
            <a:tailEnd/>
          </a:ln>
        </p:spPr>
        <p:txBody>
          <a:bodyPr wrap="none">
            <a:prstTxWarp prst="textNoShape">
              <a:avLst/>
            </a:prstTxWarp>
            <a:spAutoFit/>
          </a:bodyPr>
          <a:lstStyle/>
          <a:p>
            <a:r>
              <a:rPr lang="en-US">
                <a:ea typeface="ＭＳ Ｐゴシック" pitchFamily="-106" charset="-128"/>
                <a:cs typeface="ＭＳ Ｐゴシック" pitchFamily="-106" charset="-128"/>
              </a:rPr>
              <a:t>BioPsychoSocial Model of Health and Illness</a:t>
            </a:r>
          </a:p>
        </p:txBody>
      </p:sp>
      <p:sp>
        <p:nvSpPr>
          <p:cNvPr id="53259" name="Rectangle 11"/>
          <p:cNvSpPr>
            <a:spLocks noChangeArrowheads="1"/>
          </p:cNvSpPr>
          <p:nvPr/>
        </p:nvSpPr>
        <p:spPr bwMode="auto">
          <a:xfrm>
            <a:off x="2981325" y="4602163"/>
            <a:ext cx="2132013" cy="457200"/>
          </a:xfrm>
          <a:prstGeom prst="rect">
            <a:avLst/>
          </a:prstGeom>
          <a:noFill/>
          <a:ln w="9525">
            <a:noFill/>
            <a:miter lim="800000"/>
            <a:headEnd/>
            <a:tailEnd/>
          </a:ln>
        </p:spPr>
        <p:txBody>
          <a:bodyPr wrap="none">
            <a:prstTxWarp prst="textNoShape">
              <a:avLst/>
            </a:prstTxWarp>
            <a:spAutoFit/>
          </a:bodyPr>
          <a:lstStyle/>
          <a:p>
            <a:r>
              <a:rPr lang="en-US">
                <a:ea typeface="ＭＳ Ｐゴシック" pitchFamily="-106" charset="-128"/>
                <a:cs typeface="ＭＳ Ｐゴシック" pitchFamily="-106" charset="-128"/>
              </a:rPr>
              <a:t>                       </a:t>
            </a:r>
          </a:p>
        </p:txBody>
      </p:sp>
      <p:sp>
        <p:nvSpPr>
          <p:cNvPr id="15" name="Rectangle 14"/>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6" name="Rectangle 15"/>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7" name="Rectangle 16"/>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8"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2250" y="1457325"/>
            <a:ext cx="8578850" cy="1015663"/>
          </a:xfrm>
          <a:prstGeom prst="rect">
            <a:avLst/>
          </a:prstGeom>
          <a:noFill/>
          <a:ln w="9525">
            <a:noFill/>
            <a:miter lim="800000"/>
            <a:headEnd/>
            <a:tailEnd/>
          </a:ln>
        </p:spPr>
        <p:txBody>
          <a:bodyPr>
            <a:prstTxWarp prst="textNoShape">
              <a:avLst/>
            </a:prstTxWarp>
            <a:spAutoFit/>
          </a:bodyPr>
          <a:lstStyle/>
          <a:p>
            <a:pPr algn="ctr"/>
            <a:r>
              <a:rPr lang="en-US" sz="2000" b="1" dirty="0"/>
              <a:t>A RESEARCH VISION that is INCLUSIVE and has a CONTEXTUAL FRAMEWORK that  Integrates MOLECULAR/CELLULAR BIOLOGY,</a:t>
            </a:r>
          </a:p>
          <a:p>
            <a:pPr algn="ctr"/>
            <a:r>
              <a:rPr lang="en-US" sz="2000" b="1" dirty="0"/>
              <a:t>BEHAVIORIAL SCIENCES as well as SOCIAL SCIENCES.</a:t>
            </a:r>
          </a:p>
        </p:txBody>
      </p:sp>
      <p:sp>
        <p:nvSpPr>
          <p:cNvPr id="50179" name="Rectangle 3"/>
          <p:cNvSpPr>
            <a:spLocks noChangeArrowheads="1"/>
          </p:cNvSpPr>
          <p:nvPr/>
        </p:nvSpPr>
        <p:spPr bwMode="auto">
          <a:xfrm>
            <a:off x="249643" y="5628085"/>
            <a:ext cx="8894357" cy="1015663"/>
          </a:xfrm>
          <a:prstGeom prst="rect">
            <a:avLst/>
          </a:prstGeom>
          <a:noFill/>
          <a:ln w="9525">
            <a:noFill/>
            <a:miter lim="800000"/>
            <a:headEnd/>
            <a:tailEnd/>
          </a:ln>
        </p:spPr>
        <p:txBody>
          <a:bodyPr wrap="none">
            <a:prstTxWarp prst="textNoShape">
              <a:avLst/>
            </a:prstTxWarp>
            <a:spAutoFit/>
          </a:bodyPr>
          <a:lstStyle/>
          <a:p>
            <a:pPr algn="ctr"/>
            <a:r>
              <a:rPr lang="en-US" sz="2000" b="1" dirty="0"/>
              <a:t>BIOLOGY (MOLECULAR, CELLULAR and PHYSIOLOGICAL) + </a:t>
            </a:r>
          </a:p>
          <a:p>
            <a:pPr algn="ctr"/>
            <a:r>
              <a:rPr lang="en-US" sz="2000" b="1" dirty="0"/>
              <a:t>PSYCHOLOGY (BEHAVORIAL SCIENCES) +</a:t>
            </a:r>
          </a:p>
          <a:p>
            <a:pPr algn="ctr"/>
            <a:r>
              <a:rPr lang="en-US" sz="2000" b="1" dirty="0"/>
              <a:t>SOCIOLOGY (SOCIAL SCIENCES) =</a:t>
            </a:r>
            <a:r>
              <a:rPr lang="en-US" sz="2000" dirty="0"/>
              <a:t> </a:t>
            </a:r>
            <a:r>
              <a:rPr lang="en-US" sz="2000" b="1" dirty="0"/>
              <a:t>A BIOPYSCHOSOCIAL APPROACH</a:t>
            </a:r>
          </a:p>
        </p:txBody>
      </p:sp>
      <p:sp>
        <p:nvSpPr>
          <p:cNvPr id="50180" name="Text Box 5"/>
          <p:cNvSpPr txBox="1">
            <a:spLocks noChangeArrowheads="1"/>
          </p:cNvSpPr>
          <p:nvPr/>
        </p:nvSpPr>
        <p:spPr bwMode="auto">
          <a:xfrm>
            <a:off x="990600" y="2633663"/>
            <a:ext cx="6858000" cy="3182410"/>
          </a:xfrm>
          <a:prstGeom prst="rect">
            <a:avLst/>
          </a:prstGeom>
          <a:noFill/>
          <a:ln w="12700">
            <a:noFill/>
            <a:miter lim="800000"/>
            <a:headEnd type="none" w="sm" len="sm"/>
            <a:tailEnd type="none" w="sm" len="sm"/>
          </a:ln>
        </p:spPr>
        <p:txBody>
          <a:bodyPr>
            <a:prstTxWarp prst="textNoShape">
              <a:avLst/>
            </a:prstTxWarp>
            <a:spAutoFit/>
          </a:bodyPr>
          <a:lstStyle/>
          <a:p>
            <a:pPr algn="ctr">
              <a:lnSpc>
                <a:spcPct val="90000"/>
              </a:lnSpc>
              <a:spcBef>
                <a:spcPct val="20000"/>
              </a:spcBef>
            </a:pPr>
            <a:r>
              <a:rPr lang="en-US" sz="2400" b="1" dirty="0"/>
              <a:t>Holistic = Biopsychosocial = Powerful</a:t>
            </a:r>
            <a:endParaRPr lang="en-US" sz="2400" dirty="0"/>
          </a:p>
          <a:p>
            <a:pPr>
              <a:lnSpc>
                <a:spcPct val="90000"/>
              </a:lnSpc>
              <a:spcBef>
                <a:spcPct val="20000"/>
              </a:spcBef>
            </a:pPr>
            <a:r>
              <a:rPr lang="en-US" sz="1400" b="1" dirty="0"/>
              <a:t>Acknowledges all possible influences that might  affect health and quality of life, both positive and negative.  It is the understanding that health cannot be addressed as a single issue. That it has to take into account other factors that influence the </a:t>
            </a:r>
            <a:r>
              <a:rPr lang="en-US" sz="1400" b="1" u="sng" dirty="0"/>
              <a:t>perceived</a:t>
            </a:r>
            <a:r>
              <a:rPr lang="en-US" sz="1400" b="1" dirty="0"/>
              <a:t> need for health care and the attention to health concerns:</a:t>
            </a:r>
          </a:p>
          <a:p>
            <a:pPr>
              <a:lnSpc>
                <a:spcPct val="90000"/>
              </a:lnSpc>
              <a:spcBef>
                <a:spcPct val="20000"/>
              </a:spcBef>
              <a:buFontTx/>
              <a:buChar char="•"/>
            </a:pPr>
            <a:r>
              <a:rPr lang="en-US" sz="1400" b="1" dirty="0"/>
              <a:t>Housing </a:t>
            </a:r>
          </a:p>
          <a:p>
            <a:pPr>
              <a:lnSpc>
                <a:spcPct val="90000"/>
              </a:lnSpc>
              <a:spcBef>
                <a:spcPct val="20000"/>
              </a:spcBef>
              <a:buFontTx/>
              <a:buChar char="•"/>
            </a:pPr>
            <a:r>
              <a:rPr lang="en-US" sz="1400" b="1" dirty="0"/>
              <a:t>Education</a:t>
            </a:r>
          </a:p>
          <a:p>
            <a:pPr>
              <a:lnSpc>
                <a:spcPct val="90000"/>
              </a:lnSpc>
              <a:spcBef>
                <a:spcPct val="20000"/>
              </a:spcBef>
              <a:buFontTx/>
              <a:buChar char="•"/>
            </a:pPr>
            <a:r>
              <a:rPr lang="en-US" sz="1400" b="1" dirty="0"/>
              <a:t>Economics</a:t>
            </a:r>
          </a:p>
          <a:p>
            <a:pPr>
              <a:lnSpc>
                <a:spcPct val="90000"/>
              </a:lnSpc>
              <a:spcBef>
                <a:spcPct val="20000"/>
              </a:spcBef>
              <a:buFontTx/>
              <a:buChar char="•"/>
            </a:pPr>
            <a:r>
              <a:rPr lang="en-US" sz="1400" b="1" dirty="0"/>
              <a:t>Co-morbidities, other existing diseases/illness</a:t>
            </a:r>
          </a:p>
          <a:p>
            <a:pPr>
              <a:lnSpc>
                <a:spcPct val="90000"/>
              </a:lnSpc>
              <a:spcBef>
                <a:spcPct val="20000"/>
              </a:spcBef>
              <a:buFontTx/>
              <a:buChar char="•"/>
            </a:pPr>
            <a:r>
              <a:rPr lang="en-US" sz="1400" b="1" dirty="0"/>
              <a:t>Adequate access or lack of access to healthcare</a:t>
            </a:r>
          </a:p>
          <a:p>
            <a:pPr>
              <a:lnSpc>
                <a:spcPct val="90000"/>
              </a:lnSpc>
              <a:spcBef>
                <a:spcPct val="20000"/>
              </a:spcBef>
              <a:buFontTx/>
              <a:buChar char="•"/>
            </a:pPr>
            <a:r>
              <a:rPr lang="en-US" sz="1400" b="1" dirty="0"/>
              <a:t>Etc...</a:t>
            </a:r>
          </a:p>
          <a:p>
            <a:pPr>
              <a:spcBef>
                <a:spcPct val="50000"/>
              </a:spcBef>
            </a:pPr>
            <a:endParaRPr lang="en-US" sz="1400" dirty="0"/>
          </a:p>
        </p:txBody>
      </p:sp>
      <p:sp>
        <p:nvSpPr>
          <p:cNvPr id="50181" name="TextBox 7"/>
          <p:cNvSpPr txBox="1">
            <a:spLocks noChangeArrowheads="1"/>
          </p:cNvSpPr>
          <p:nvPr/>
        </p:nvSpPr>
        <p:spPr bwMode="auto">
          <a:xfrm>
            <a:off x="428539" y="736175"/>
            <a:ext cx="7852214" cy="677108"/>
          </a:xfrm>
          <a:prstGeom prst="rect">
            <a:avLst/>
          </a:prstGeom>
          <a:noFill/>
          <a:ln w="9525">
            <a:noFill/>
            <a:miter lim="800000"/>
            <a:headEnd/>
            <a:tailEnd/>
          </a:ln>
        </p:spPr>
        <p:txBody>
          <a:bodyPr wrap="none">
            <a:prstTxWarp prst="textNoShape">
              <a:avLst/>
            </a:prstTxWarp>
            <a:spAutoFit/>
          </a:bodyPr>
          <a:lstStyle/>
          <a:p>
            <a:r>
              <a:rPr lang="en-US" sz="3800" b="1" dirty="0">
                <a:solidFill>
                  <a:srgbClr val="FFFFFF"/>
                </a:solidFill>
              </a:rPr>
              <a:t>BIOPSYCHOSOCIAL APPROACH</a:t>
            </a:r>
          </a:p>
        </p:txBody>
      </p:sp>
      <p:sp>
        <p:nvSpPr>
          <p:cNvPr id="9"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10"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11"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850900" y="1295400"/>
            <a:ext cx="7912100" cy="1143000"/>
          </a:xfrm>
          <a:prstGeom prst="rect">
            <a:avLst/>
          </a:prstGeom>
          <a:noFill/>
          <a:ln w="9525">
            <a:noFill/>
            <a:miter lim="800000"/>
            <a:headEnd/>
            <a:tailEnd/>
          </a:ln>
        </p:spPr>
        <p:txBody>
          <a:bodyPr anchor="ctr">
            <a:prstTxWarp prst="textNoShape">
              <a:avLst/>
            </a:prstTxWarp>
          </a:bodyPr>
          <a:lstStyle/>
          <a:p>
            <a:pPr algn="ctr"/>
            <a:r>
              <a:rPr lang="en-US" sz="4400"/>
              <a:t>GUIDING PRINCIPLES</a:t>
            </a:r>
          </a:p>
        </p:txBody>
      </p:sp>
      <p:sp>
        <p:nvSpPr>
          <p:cNvPr id="61443" name="Rectangle 3"/>
          <p:cNvSpPr>
            <a:spLocks noChangeArrowheads="1"/>
          </p:cNvSpPr>
          <p:nvPr/>
        </p:nvSpPr>
        <p:spPr bwMode="auto">
          <a:xfrm>
            <a:off x="762000" y="2209800"/>
            <a:ext cx="8077200" cy="4876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tx2"/>
              </a:buClr>
              <a:buSzPct val="75000"/>
              <a:buFont typeface="Monotype Sorts" pitchFamily="-106" charset="2"/>
              <a:buChar char="F"/>
            </a:pPr>
            <a:r>
              <a:rPr lang="en-US" sz="2000"/>
              <a:t>A coordinated effort is needed to improve the collection and coordination of health information and to better link this to specific populations and communities of color.</a:t>
            </a:r>
          </a:p>
          <a:p>
            <a:pPr marL="342900" indent="-342900">
              <a:lnSpc>
                <a:spcPct val="90000"/>
              </a:lnSpc>
              <a:spcBef>
                <a:spcPct val="20000"/>
              </a:spcBef>
              <a:buClr>
                <a:schemeClr val="tx2"/>
              </a:buClr>
              <a:buSzPct val="75000"/>
              <a:buFont typeface="Monotype Sorts" pitchFamily="-106" charset="2"/>
              <a:buChar char="F"/>
            </a:pPr>
            <a:r>
              <a:rPr lang="en-US" sz="2000"/>
              <a:t>Research related to health disparities should engender three principles: </a:t>
            </a:r>
            <a:r>
              <a:rPr lang="en-US" sz="2000" u="sng"/>
              <a:t>improve the science base, involve the affected populations, and communicate the findings to all stakeholders</a:t>
            </a:r>
          </a:p>
          <a:p>
            <a:pPr marL="342900" indent="-342900">
              <a:lnSpc>
                <a:spcPct val="90000"/>
              </a:lnSpc>
              <a:spcBef>
                <a:spcPct val="20000"/>
              </a:spcBef>
              <a:buClr>
                <a:schemeClr val="tx2"/>
              </a:buClr>
              <a:buSzPct val="75000"/>
              <a:buFont typeface="Monotype Sorts" pitchFamily="-106" charset="2"/>
              <a:buChar char="F"/>
            </a:pPr>
            <a:r>
              <a:rPr lang="en-US" sz="2000"/>
              <a:t>In instances in which the science is incomplete with respect to health disparity issues, it is urged that those involved in such research exercise caution on behalf of the affected communities, particularly those that have the least access to medical, political, and economic resources, taking reasonable precaution to safeguard against or minimize adverse health outcomes.</a:t>
            </a:r>
            <a:endParaRPr lang="en-US"/>
          </a:p>
          <a:p>
            <a:pPr marL="342900" indent="-342900">
              <a:lnSpc>
                <a:spcPct val="90000"/>
              </a:lnSpc>
              <a:spcBef>
                <a:spcPct val="20000"/>
              </a:spcBef>
              <a:buClr>
                <a:schemeClr val="tx2"/>
              </a:buClr>
              <a:buSzPct val="75000"/>
              <a:buFont typeface="Monotype Sorts" pitchFamily="-106" charset="2"/>
              <a:buChar char="F"/>
            </a:pPr>
            <a:endParaRPr lang="en-US"/>
          </a:p>
        </p:txBody>
      </p:sp>
      <p:sp>
        <p:nvSpPr>
          <p:cNvPr id="7"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8"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9"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ChangeArrowheads="1"/>
          </p:cNvSpPr>
          <p:nvPr/>
        </p:nvSpPr>
        <p:spPr bwMode="black">
          <a:xfrm>
            <a:off x="685800" y="685800"/>
            <a:ext cx="7772400" cy="1462088"/>
          </a:xfrm>
          <a:prstGeom prst="rect">
            <a:avLst/>
          </a:prstGeom>
          <a:noFill/>
          <a:ln w="9525">
            <a:noFill/>
            <a:miter lim="800000"/>
            <a:headEnd/>
            <a:tailEnd/>
          </a:ln>
        </p:spPr>
        <p:txBody>
          <a:bodyPr anchor="ctr">
            <a:prstTxWarp prst="textNoShape">
              <a:avLst/>
            </a:prstTxWarp>
          </a:bodyPr>
          <a:lstStyle/>
          <a:p>
            <a:pPr algn="ctr"/>
            <a:r>
              <a:rPr lang="en-US" sz="4000"/>
              <a:t>“New” Model for Research Design</a:t>
            </a:r>
          </a:p>
        </p:txBody>
      </p:sp>
      <p:sp>
        <p:nvSpPr>
          <p:cNvPr id="65539" name="Oval 3"/>
          <p:cNvSpPr>
            <a:spLocks noChangeArrowheads="1"/>
          </p:cNvSpPr>
          <p:nvPr/>
        </p:nvSpPr>
        <p:spPr bwMode="auto">
          <a:xfrm>
            <a:off x="2324100" y="3962400"/>
            <a:ext cx="3200400" cy="2438400"/>
          </a:xfrm>
          <a:prstGeom prst="ellipse">
            <a:avLst/>
          </a:prstGeom>
          <a:solidFill>
            <a:srgbClr val="FF0000"/>
          </a:solidFill>
          <a:ln w="9525">
            <a:solidFill>
              <a:schemeClr val="bg2"/>
            </a:solidFill>
            <a:round/>
            <a:headEnd/>
            <a:tailEnd/>
          </a:ln>
        </p:spPr>
        <p:txBody>
          <a:bodyPr wrap="none" anchor="ctr">
            <a:prstTxWarp prst="textNoShape">
              <a:avLst/>
            </a:prstTxWarp>
          </a:bodyPr>
          <a:lstStyle/>
          <a:p>
            <a:endParaRPr lang="en-US"/>
          </a:p>
        </p:txBody>
      </p:sp>
      <p:sp>
        <p:nvSpPr>
          <p:cNvPr id="65540" name="Oval 4"/>
          <p:cNvSpPr>
            <a:spLocks noChangeArrowheads="1"/>
          </p:cNvSpPr>
          <p:nvPr/>
        </p:nvSpPr>
        <p:spPr bwMode="auto">
          <a:xfrm>
            <a:off x="5410200" y="3048000"/>
            <a:ext cx="2286000" cy="2438400"/>
          </a:xfrm>
          <a:prstGeom prst="ellipse">
            <a:avLst/>
          </a:prstGeom>
          <a:solidFill>
            <a:schemeClr val="tx1"/>
          </a:solidFill>
          <a:ln w="9525">
            <a:solidFill>
              <a:srgbClr val="FF0000"/>
            </a:solidFill>
            <a:round/>
            <a:headEnd/>
            <a:tailEnd/>
          </a:ln>
        </p:spPr>
        <p:txBody>
          <a:bodyPr wrap="none" anchor="ctr">
            <a:prstTxWarp prst="textNoShape">
              <a:avLst/>
            </a:prstTxWarp>
          </a:bodyPr>
          <a:lstStyle/>
          <a:p>
            <a:pPr algn="ctr"/>
            <a:endParaRPr lang="en-US" sz="1800">
              <a:solidFill>
                <a:schemeClr val="bg2"/>
              </a:solidFill>
            </a:endParaRPr>
          </a:p>
        </p:txBody>
      </p:sp>
      <p:sp>
        <p:nvSpPr>
          <p:cNvPr id="65541" name="Text Box 5"/>
          <p:cNvSpPr txBox="1">
            <a:spLocks noChangeArrowheads="1"/>
          </p:cNvSpPr>
          <p:nvPr/>
        </p:nvSpPr>
        <p:spPr bwMode="auto">
          <a:xfrm>
            <a:off x="2933700" y="3641725"/>
            <a:ext cx="1566863"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800">
                <a:solidFill>
                  <a:schemeClr val="bg1"/>
                </a:solidFill>
              </a:rPr>
              <a:t>Researchers</a:t>
            </a:r>
            <a:endParaRPr lang="en-US">
              <a:solidFill>
                <a:schemeClr val="bg2"/>
              </a:solidFill>
            </a:endParaRPr>
          </a:p>
        </p:txBody>
      </p:sp>
      <p:sp>
        <p:nvSpPr>
          <p:cNvPr id="65542" name="Text Box 6"/>
          <p:cNvSpPr txBox="1">
            <a:spLocks noChangeArrowheads="1"/>
          </p:cNvSpPr>
          <p:nvPr/>
        </p:nvSpPr>
        <p:spPr bwMode="auto">
          <a:xfrm>
            <a:off x="1714500" y="4572000"/>
            <a:ext cx="803275" cy="346075"/>
          </a:xfrm>
          <a:prstGeom prst="rect">
            <a:avLst/>
          </a:prstGeom>
          <a:solidFill>
            <a:schemeClr val="tx1"/>
          </a:solidFill>
          <a:ln w="9525">
            <a:solidFill>
              <a:schemeClr val="tx1"/>
            </a:solidFill>
            <a:miter lim="800000"/>
            <a:headEnd/>
            <a:tailEnd/>
          </a:ln>
        </p:spPr>
        <p:txBody>
          <a:bodyPr>
            <a:prstTxWarp prst="textNoShape">
              <a:avLst/>
            </a:prstTxWarp>
            <a:spAutoFit/>
          </a:bodyPr>
          <a:lstStyle/>
          <a:p>
            <a:r>
              <a:rPr lang="en-US" sz="1600">
                <a:solidFill>
                  <a:schemeClr val="bg1"/>
                </a:solidFill>
              </a:rPr>
              <a:t>Funds</a:t>
            </a:r>
          </a:p>
        </p:txBody>
      </p:sp>
      <p:sp>
        <p:nvSpPr>
          <p:cNvPr id="65543" name="Text Box 7"/>
          <p:cNvSpPr txBox="1">
            <a:spLocks noChangeArrowheads="1"/>
          </p:cNvSpPr>
          <p:nvPr/>
        </p:nvSpPr>
        <p:spPr bwMode="auto">
          <a:xfrm>
            <a:off x="2743200" y="6054725"/>
            <a:ext cx="1401763" cy="346075"/>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600">
                <a:solidFill>
                  <a:schemeClr val="bg1"/>
                </a:solidFill>
              </a:rPr>
              <a:t>Publications</a:t>
            </a:r>
            <a:endParaRPr lang="en-US" sz="1600">
              <a:solidFill>
                <a:schemeClr val="bg2"/>
              </a:solidFill>
            </a:endParaRPr>
          </a:p>
        </p:txBody>
      </p:sp>
      <p:sp>
        <p:nvSpPr>
          <p:cNvPr id="65544" name="Text Box 8"/>
          <p:cNvSpPr txBox="1">
            <a:spLocks noChangeArrowheads="1"/>
          </p:cNvSpPr>
          <p:nvPr/>
        </p:nvSpPr>
        <p:spPr bwMode="auto">
          <a:xfrm>
            <a:off x="4876800" y="5470525"/>
            <a:ext cx="688975"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800">
                <a:solidFill>
                  <a:schemeClr val="bg1"/>
                </a:solidFill>
              </a:rPr>
              <a:t>Data</a:t>
            </a:r>
          </a:p>
        </p:txBody>
      </p:sp>
      <p:sp>
        <p:nvSpPr>
          <p:cNvPr id="65545" name="Line 9"/>
          <p:cNvSpPr>
            <a:spLocks noChangeShapeType="1"/>
          </p:cNvSpPr>
          <p:nvPr/>
        </p:nvSpPr>
        <p:spPr bwMode="auto">
          <a:xfrm flipH="1" flipV="1">
            <a:off x="2133600" y="5334000"/>
            <a:ext cx="381000" cy="6096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5546" name="Line 10"/>
          <p:cNvSpPr>
            <a:spLocks noChangeShapeType="1"/>
          </p:cNvSpPr>
          <p:nvPr/>
        </p:nvSpPr>
        <p:spPr bwMode="auto">
          <a:xfrm flipH="1">
            <a:off x="4343400" y="6096000"/>
            <a:ext cx="914400" cy="4572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5547" name="Text Box 11"/>
          <p:cNvSpPr txBox="1">
            <a:spLocks noChangeArrowheads="1"/>
          </p:cNvSpPr>
          <p:nvPr/>
        </p:nvSpPr>
        <p:spPr bwMode="auto">
          <a:xfrm>
            <a:off x="3886200" y="4327525"/>
            <a:ext cx="1666875"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pPr algn="ctr"/>
            <a:r>
              <a:rPr lang="en-US" sz="1800">
                <a:solidFill>
                  <a:schemeClr val="bg2"/>
                </a:solidFill>
              </a:rPr>
              <a:t>      </a:t>
            </a:r>
            <a:r>
              <a:rPr lang="en-US" sz="1800">
                <a:solidFill>
                  <a:schemeClr val="bg1"/>
                </a:solidFill>
              </a:rPr>
              <a:t>Project     </a:t>
            </a:r>
          </a:p>
        </p:txBody>
      </p:sp>
      <p:sp>
        <p:nvSpPr>
          <p:cNvPr id="65548" name="Text Box 12"/>
          <p:cNvSpPr txBox="1">
            <a:spLocks noChangeArrowheads="1"/>
          </p:cNvSpPr>
          <p:nvPr/>
        </p:nvSpPr>
        <p:spPr bwMode="auto">
          <a:xfrm>
            <a:off x="2346325" y="2117725"/>
            <a:ext cx="3057525" cy="944563"/>
          </a:xfrm>
          <a:prstGeom prst="rect">
            <a:avLst/>
          </a:prstGeom>
          <a:solidFill>
            <a:schemeClr val="tx1"/>
          </a:solidFill>
          <a:ln w="28575">
            <a:solidFill>
              <a:schemeClr val="tx1"/>
            </a:solidFill>
            <a:miter lim="800000"/>
            <a:headEnd/>
            <a:tailEnd/>
          </a:ln>
        </p:spPr>
        <p:txBody>
          <a:bodyPr wrap="none">
            <a:prstTxWarp prst="textNoShape">
              <a:avLst/>
            </a:prstTxWarp>
            <a:spAutoFit/>
          </a:bodyPr>
          <a:lstStyle/>
          <a:p>
            <a:pPr algn="ctr"/>
            <a:r>
              <a:rPr lang="en-US" sz="1800">
                <a:solidFill>
                  <a:schemeClr val="bg1"/>
                </a:solidFill>
              </a:rPr>
              <a:t>Community Organizations</a:t>
            </a:r>
          </a:p>
          <a:p>
            <a:pPr algn="ctr"/>
            <a:r>
              <a:rPr lang="en-US" sz="1800">
                <a:solidFill>
                  <a:schemeClr val="bg1"/>
                </a:solidFill>
              </a:rPr>
              <a:t>&amp;/or</a:t>
            </a:r>
          </a:p>
          <a:p>
            <a:pPr algn="ctr"/>
            <a:r>
              <a:rPr lang="en-US" sz="1800">
                <a:solidFill>
                  <a:schemeClr val="bg1"/>
                </a:solidFill>
              </a:rPr>
              <a:t>Individuals</a:t>
            </a:r>
            <a:endParaRPr lang="en-US" sz="1800">
              <a:solidFill>
                <a:schemeClr val="bg2"/>
              </a:solidFill>
            </a:endParaRPr>
          </a:p>
        </p:txBody>
      </p:sp>
      <p:sp>
        <p:nvSpPr>
          <p:cNvPr id="65549" name="Line 13"/>
          <p:cNvSpPr>
            <a:spLocks noChangeShapeType="1"/>
          </p:cNvSpPr>
          <p:nvPr/>
        </p:nvSpPr>
        <p:spPr bwMode="auto">
          <a:xfrm flipH="1">
            <a:off x="2133600" y="3200400"/>
            <a:ext cx="685800" cy="1219200"/>
          </a:xfrm>
          <a:prstGeom prst="line">
            <a:avLst/>
          </a:prstGeom>
          <a:noFill/>
          <a:ln w="571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65550" name="Line 14"/>
          <p:cNvSpPr>
            <a:spLocks noChangeShapeType="1"/>
          </p:cNvSpPr>
          <p:nvPr/>
        </p:nvSpPr>
        <p:spPr bwMode="auto">
          <a:xfrm>
            <a:off x="3810000" y="3124200"/>
            <a:ext cx="0" cy="457200"/>
          </a:xfrm>
          <a:prstGeom prst="line">
            <a:avLst/>
          </a:prstGeom>
          <a:noFill/>
          <a:ln w="381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65551" name="Text Box 15"/>
          <p:cNvSpPr txBox="1">
            <a:spLocks noChangeArrowheads="1"/>
          </p:cNvSpPr>
          <p:nvPr/>
        </p:nvSpPr>
        <p:spPr bwMode="auto">
          <a:xfrm>
            <a:off x="6172200" y="3238500"/>
            <a:ext cx="882650" cy="641350"/>
          </a:xfrm>
          <a:prstGeom prst="rect">
            <a:avLst/>
          </a:prstGeom>
          <a:noFill/>
          <a:ln w="9525">
            <a:noFill/>
            <a:miter lim="800000"/>
            <a:headEnd/>
            <a:tailEnd/>
          </a:ln>
        </p:spPr>
        <p:txBody>
          <a:bodyPr wrap="none">
            <a:prstTxWarp prst="textNoShape">
              <a:avLst/>
            </a:prstTxWarp>
            <a:spAutoFit/>
          </a:bodyPr>
          <a:lstStyle/>
          <a:p>
            <a:pPr algn="ctr"/>
            <a:r>
              <a:rPr lang="en-US" sz="1800">
                <a:solidFill>
                  <a:schemeClr val="bg1"/>
                </a:solidFill>
              </a:rPr>
              <a:t>Health</a:t>
            </a:r>
          </a:p>
          <a:p>
            <a:pPr algn="ctr"/>
            <a:r>
              <a:rPr lang="en-US" sz="1800">
                <a:solidFill>
                  <a:schemeClr val="bg1"/>
                </a:solidFill>
              </a:rPr>
              <a:t>Care</a:t>
            </a:r>
            <a:endParaRPr lang="en-US" sz="1800">
              <a:solidFill>
                <a:schemeClr val="bg2"/>
              </a:solidFill>
            </a:endParaRPr>
          </a:p>
        </p:txBody>
      </p:sp>
      <p:sp>
        <p:nvSpPr>
          <p:cNvPr id="65552" name="Text Box 16"/>
          <p:cNvSpPr txBox="1">
            <a:spLocks noChangeArrowheads="1"/>
          </p:cNvSpPr>
          <p:nvPr/>
        </p:nvSpPr>
        <p:spPr bwMode="auto">
          <a:xfrm>
            <a:off x="5810250" y="3848100"/>
            <a:ext cx="1492250" cy="641350"/>
          </a:xfrm>
          <a:prstGeom prst="rect">
            <a:avLst/>
          </a:prstGeom>
          <a:noFill/>
          <a:ln w="9525">
            <a:noFill/>
            <a:miter lim="800000"/>
            <a:headEnd/>
            <a:tailEnd/>
          </a:ln>
        </p:spPr>
        <p:txBody>
          <a:bodyPr wrap="none">
            <a:prstTxWarp prst="textNoShape">
              <a:avLst/>
            </a:prstTxWarp>
            <a:spAutoFit/>
          </a:bodyPr>
          <a:lstStyle/>
          <a:p>
            <a:pPr algn="ctr"/>
            <a:r>
              <a:rPr lang="en-US" sz="1800">
                <a:solidFill>
                  <a:schemeClr val="bg1"/>
                </a:solidFill>
              </a:rPr>
              <a:t>Community</a:t>
            </a:r>
          </a:p>
          <a:p>
            <a:pPr algn="ctr"/>
            <a:r>
              <a:rPr lang="en-US" sz="1800">
                <a:solidFill>
                  <a:schemeClr val="bg1"/>
                </a:solidFill>
              </a:rPr>
              <a:t>Populations</a:t>
            </a:r>
          </a:p>
        </p:txBody>
      </p:sp>
      <p:sp>
        <p:nvSpPr>
          <p:cNvPr id="65553" name="Text Box 17"/>
          <p:cNvSpPr txBox="1">
            <a:spLocks noChangeArrowheads="1"/>
          </p:cNvSpPr>
          <p:nvPr/>
        </p:nvSpPr>
        <p:spPr bwMode="auto">
          <a:xfrm>
            <a:off x="6019800" y="4457700"/>
            <a:ext cx="1212850" cy="641350"/>
          </a:xfrm>
          <a:prstGeom prst="rect">
            <a:avLst/>
          </a:prstGeom>
          <a:noFill/>
          <a:ln w="9525">
            <a:noFill/>
            <a:miter lim="800000"/>
            <a:headEnd/>
            <a:tailEnd/>
          </a:ln>
        </p:spPr>
        <p:txBody>
          <a:bodyPr wrap="none">
            <a:prstTxWarp prst="textNoShape">
              <a:avLst/>
            </a:prstTxWarp>
            <a:spAutoFit/>
          </a:bodyPr>
          <a:lstStyle/>
          <a:p>
            <a:pPr algn="ctr"/>
            <a:r>
              <a:rPr lang="en-US" sz="1800">
                <a:solidFill>
                  <a:schemeClr val="bg1"/>
                </a:solidFill>
              </a:rPr>
              <a:t>Advocate</a:t>
            </a:r>
          </a:p>
          <a:p>
            <a:pPr algn="ctr"/>
            <a:r>
              <a:rPr lang="en-US" sz="1800">
                <a:solidFill>
                  <a:schemeClr val="bg1"/>
                </a:solidFill>
              </a:rPr>
              <a:t>Leaders</a:t>
            </a:r>
          </a:p>
        </p:txBody>
      </p:sp>
      <p:sp>
        <p:nvSpPr>
          <p:cNvPr id="65554" name="Line 18"/>
          <p:cNvSpPr>
            <a:spLocks noChangeShapeType="1"/>
          </p:cNvSpPr>
          <p:nvPr/>
        </p:nvSpPr>
        <p:spPr bwMode="auto">
          <a:xfrm>
            <a:off x="5181600" y="2743200"/>
            <a:ext cx="838200" cy="609600"/>
          </a:xfrm>
          <a:prstGeom prst="line">
            <a:avLst/>
          </a:prstGeom>
          <a:noFill/>
          <a:ln w="381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65555" name="Line 19"/>
          <p:cNvSpPr>
            <a:spLocks noChangeShapeType="1"/>
          </p:cNvSpPr>
          <p:nvPr/>
        </p:nvSpPr>
        <p:spPr bwMode="auto">
          <a:xfrm>
            <a:off x="4876800" y="2895600"/>
            <a:ext cx="1143000" cy="990600"/>
          </a:xfrm>
          <a:prstGeom prst="line">
            <a:avLst/>
          </a:prstGeom>
          <a:noFill/>
          <a:ln w="381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65556" name="Line 20"/>
          <p:cNvSpPr>
            <a:spLocks noChangeShapeType="1"/>
          </p:cNvSpPr>
          <p:nvPr/>
        </p:nvSpPr>
        <p:spPr bwMode="auto">
          <a:xfrm>
            <a:off x="4572000" y="2971800"/>
            <a:ext cx="1447800" cy="1752600"/>
          </a:xfrm>
          <a:prstGeom prst="line">
            <a:avLst/>
          </a:prstGeom>
          <a:noFill/>
          <a:ln w="381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65557" name="Line 21"/>
          <p:cNvSpPr>
            <a:spLocks noChangeShapeType="1"/>
          </p:cNvSpPr>
          <p:nvPr/>
        </p:nvSpPr>
        <p:spPr bwMode="auto">
          <a:xfrm>
            <a:off x="4724400" y="3733800"/>
            <a:ext cx="533400" cy="3810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65558" name="AutoShape 22"/>
          <p:cNvSpPr>
            <a:spLocks noChangeArrowheads="1"/>
          </p:cNvSpPr>
          <p:nvPr/>
        </p:nvSpPr>
        <p:spPr bwMode="auto">
          <a:xfrm>
            <a:off x="5638800" y="5638800"/>
            <a:ext cx="1295400" cy="609600"/>
          </a:xfrm>
          <a:prstGeom prst="curvedUpArrow">
            <a:avLst>
              <a:gd name="adj1" fmla="val 2509"/>
              <a:gd name="adj2" fmla="val 103545"/>
              <a:gd name="adj3" fmla="val 26736"/>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65559" name="Rectangle 23"/>
          <p:cNvSpPr>
            <a:spLocks noChangeArrowheads="1"/>
          </p:cNvSpPr>
          <p:nvPr/>
        </p:nvSpPr>
        <p:spPr bwMode="auto">
          <a:xfrm>
            <a:off x="2955925" y="5983288"/>
            <a:ext cx="184150" cy="457200"/>
          </a:xfrm>
          <a:prstGeom prst="rect">
            <a:avLst/>
          </a:prstGeom>
          <a:noFill/>
          <a:ln w="9525">
            <a:noFill/>
            <a:miter lim="800000"/>
            <a:headEnd/>
            <a:tailEnd/>
          </a:ln>
        </p:spPr>
        <p:txBody>
          <a:bodyPr wrap="none">
            <a:prstTxWarp prst="textNoShape">
              <a:avLst/>
            </a:prstTxWarp>
            <a:spAutoFit/>
          </a:bodyPr>
          <a:lstStyle/>
          <a:p>
            <a:endParaRPr lang="en-US">
              <a:solidFill>
                <a:schemeClr val="bg1"/>
              </a:solidFill>
            </a:endParaRPr>
          </a:p>
        </p:txBody>
      </p:sp>
      <p:sp>
        <p:nvSpPr>
          <p:cNvPr id="27"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28"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29"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ChangeArrowheads="1"/>
          </p:cNvSpPr>
          <p:nvPr/>
        </p:nvSpPr>
        <p:spPr bwMode="black">
          <a:xfrm>
            <a:off x="1219200" y="914400"/>
            <a:ext cx="6781800" cy="1143000"/>
          </a:xfrm>
          <a:prstGeom prst="rect">
            <a:avLst/>
          </a:prstGeom>
          <a:noFill/>
          <a:ln w="9525">
            <a:noFill/>
            <a:miter lim="800000"/>
            <a:headEnd/>
            <a:tailEnd/>
          </a:ln>
        </p:spPr>
        <p:txBody>
          <a:bodyPr anchor="ctr">
            <a:prstTxWarp prst="textNoShape">
              <a:avLst/>
            </a:prstTxWarp>
          </a:bodyPr>
          <a:lstStyle/>
          <a:p>
            <a:pPr algn="ctr"/>
            <a:r>
              <a:rPr lang="en-US" sz="4000"/>
              <a:t>“Traditional” Model Research Design</a:t>
            </a:r>
            <a:endParaRPr lang="en-US" sz="4000">
              <a:latin typeface="Times" pitchFamily="-106" charset="0"/>
            </a:endParaRPr>
          </a:p>
        </p:txBody>
      </p:sp>
      <p:sp>
        <p:nvSpPr>
          <p:cNvPr id="63491" name="Oval 3"/>
          <p:cNvSpPr>
            <a:spLocks noChangeArrowheads="1"/>
          </p:cNvSpPr>
          <p:nvPr/>
        </p:nvSpPr>
        <p:spPr bwMode="auto">
          <a:xfrm>
            <a:off x="3200400" y="2438400"/>
            <a:ext cx="3124200" cy="3200400"/>
          </a:xfrm>
          <a:prstGeom prst="ellipse">
            <a:avLst/>
          </a:prstGeom>
          <a:solidFill>
            <a:srgbClr val="FF0000"/>
          </a:solidFill>
          <a:ln w="9525">
            <a:solidFill>
              <a:schemeClr val="bg1"/>
            </a:solidFill>
            <a:round/>
            <a:headEnd/>
            <a:tailEnd/>
          </a:ln>
        </p:spPr>
        <p:txBody>
          <a:bodyPr wrap="none" anchor="ctr">
            <a:prstTxWarp prst="textNoShape">
              <a:avLst/>
            </a:prstTxWarp>
          </a:bodyPr>
          <a:lstStyle/>
          <a:p>
            <a:pPr algn="ctr"/>
            <a:endParaRPr lang="en-US" sz="1800">
              <a:solidFill>
                <a:schemeClr val="bg1"/>
              </a:solidFill>
              <a:latin typeface="Times" pitchFamily="-106" charset="0"/>
            </a:endParaRPr>
          </a:p>
        </p:txBody>
      </p:sp>
      <p:sp>
        <p:nvSpPr>
          <p:cNvPr id="63492" name="Text Box 4"/>
          <p:cNvSpPr txBox="1">
            <a:spLocks noChangeArrowheads="1"/>
          </p:cNvSpPr>
          <p:nvPr/>
        </p:nvSpPr>
        <p:spPr bwMode="auto">
          <a:xfrm>
            <a:off x="3286125" y="2286000"/>
            <a:ext cx="1566863"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800">
                <a:solidFill>
                  <a:schemeClr val="bg1"/>
                </a:solidFill>
              </a:rPr>
              <a:t>Researchers</a:t>
            </a:r>
            <a:endParaRPr lang="en-US">
              <a:solidFill>
                <a:schemeClr val="bg2"/>
              </a:solidFill>
              <a:latin typeface="Times" pitchFamily="-106" charset="0"/>
            </a:endParaRPr>
          </a:p>
        </p:txBody>
      </p:sp>
      <p:sp>
        <p:nvSpPr>
          <p:cNvPr id="63493" name="Text Box 5"/>
          <p:cNvSpPr txBox="1">
            <a:spLocks noChangeArrowheads="1"/>
          </p:cNvSpPr>
          <p:nvPr/>
        </p:nvSpPr>
        <p:spPr bwMode="auto">
          <a:xfrm>
            <a:off x="2514600" y="3656013"/>
            <a:ext cx="990600" cy="376237"/>
          </a:xfrm>
          <a:prstGeom prst="rect">
            <a:avLst/>
          </a:prstGeom>
          <a:solidFill>
            <a:schemeClr val="tx1"/>
          </a:solidFill>
          <a:ln w="9525">
            <a:solidFill>
              <a:schemeClr val="tx1"/>
            </a:solidFill>
            <a:miter lim="800000"/>
            <a:headEnd/>
            <a:tailEnd/>
          </a:ln>
        </p:spPr>
        <p:txBody>
          <a:bodyPr>
            <a:prstTxWarp prst="textNoShape">
              <a:avLst/>
            </a:prstTxWarp>
            <a:spAutoFit/>
          </a:bodyPr>
          <a:lstStyle/>
          <a:p>
            <a:r>
              <a:rPr lang="en-US" sz="1800">
                <a:solidFill>
                  <a:schemeClr val="bg1"/>
                </a:solidFill>
              </a:rPr>
              <a:t>Funds</a:t>
            </a:r>
          </a:p>
        </p:txBody>
      </p:sp>
      <p:sp>
        <p:nvSpPr>
          <p:cNvPr id="63494" name="Text Box 6"/>
          <p:cNvSpPr txBox="1">
            <a:spLocks noChangeArrowheads="1"/>
          </p:cNvSpPr>
          <p:nvPr/>
        </p:nvSpPr>
        <p:spPr bwMode="auto">
          <a:xfrm>
            <a:off x="2667000" y="5172075"/>
            <a:ext cx="1552575"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800">
                <a:solidFill>
                  <a:schemeClr val="bg1"/>
                </a:solidFill>
              </a:rPr>
              <a:t>Publications</a:t>
            </a:r>
          </a:p>
        </p:txBody>
      </p:sp>
      <p:sp>
        <p:nvSpPr>
          <p:cNvPr id="63495" name="Text Box 7"/>
          <p:cNvSpPr txBox="1">
            <a:spLocks noChangeArrowheads="1"/>
          </p:cNvSpPr>
          <p:nvPr/>
        </p:nvSpPr>
        <p:spPr bwMode="auto">
          <a:xfrm>
            <a:off x="5572125" y="5165725"/>
            <a:ext cx="688975" cy="376238"/>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r>
              <a:rPr lang="en-US" sz="1800">
                <a:solidFill>
                  <a:schemeClr val="bg1"/>
                </a:solidFill>
              </a:rPr>
              <a:t>Data</a:t>
            </a:r>
          </a:p>
        </p:txBody>
      </p:sp>
      <p:sp>
        <p:nvSpPr>
          <p:cNvPr id="63496" name="Text Box 8"/>
          <p:cNvSpPr txBox="1">
            <a:spLocks noChangeArrowheads="1"/>
          </p:cNvSpPr>
          <p:nvPr/>
        </p:nvSpPr>
        <p:spPr bwMode="auto">
          <a:xfrm>
            <a:off x="6061075" y="3489325"/>
            <a:ext cx="1450975" cy="650875"/>
          </a:xfrm>
          <a:prstGeom prst="rect">
            <a:avLst/>
          </a:prstGeom>
          <a:solidFill>
            <a:schemeClr val="tx1"/>
          </a:solidFill>
          <a:ln w="9525">
            <a:solidFill>
              <a:schemeClr val="tx1"/>
            </a:solidFill>
            <a:miter lim="800000"/>
            <a:headEnd/>
            <a:tailEnd/>
          </a:ln>
        </p:spPr>
        <p:txBody>
          <a:bodyPr wrap="none">
            <a:prstTxWarp prst="textNoShape">
              <a:avLst/>
            </a:prstTxWarp>
            <a:spAutoFit/>
          </a:bodyPr>
          <a:lstStyle/>
          <a:p>
            <a:pPr algn="ctr"/>
            <a:r>
              <a:rPr lang="en-US" sz="1800">
                <a:solidFill>
                  <a:schemeClr val="bg1"/>
                </a:solidFill>
              </a:rPr>
              <a:t>Community</a:t>
            </a:r>
          </a:p>
          <a:p>
            <a:pPr algn="ctr"/>
            <a:r>
              <a:rPr lang="en-US" sz="1800">
                <a:solidFill>
                  <a:schemeClr val="bg1"/>
                </a:solidFill>
              </a:rPr>
              <a:t>Contact</a:t>
            </a:r>
          </a:p>
        </p:txBody>
      </p:sp>
      <p:sp>
        <p:nvSpPr>
          <p:cNvPr id="63497" name="Text Box 9"/>
          <p:cNvSpPr txBox="1">
            <a:spLocks noChangeArrowheads="1"/>
          </p:cNvSpPr>
          <p:nvPr/>
        </p:nvSpPr>
        <p:spPr bwMode="auto">
          <a:xfrm>
            <a:off x="5410200" y="2895600"/>
            <a:ext cx="1219200" cy="376238"/>
          </a:xfrm>
          <a:prstGeom prst="rect">
            <a:avLst/>
          </a:prstGeom>
          <a:solidFill>
            <a:schemeClr val="tx1"/>
          </a:solidFill>
          <a:ln w="9525">
            <a:solidFill>
              <a:schemeClr val="tx1"/>
            </a:solidFill>
            <a:miter lim="800000"/>
            <a:headEnd/>
            <a:tailEnd/>
          </a:ln>
        </p:spPr>
        <p:txBody>
          <a:bodyPr>
            <a:prstTxWarp prst="textNoShape">
              <a:avLst/>
            </a:prstTxWarp>
            <a:spAutoFit/>
          </a:bodyPr>
          <a:lstStyle/>
          <a:p>
            <a:pPr algn="ctr"/>
            <a:r>
              <a:rPr lang="en-US" sz="1800">
                <a:solidFill>
                  <a:schemeClr val="bg1"/>
                </a:solidFill>
              </a:rPr>
              <a:t>Project  </a:t>
            </a:r>
            <a:r>
              <a:rPr lang="en-US" sz="1800">
                <a:solidFill>
                  <a:schemeClr val="bg1"/>
                </a:solidFill>
                <a:latin typeface="Times" pitchFamily="-106" charset="0"/>
              </a:rPr>
              <a:t>   </a:t>
            </a:r>
          </a:p>
        </p:txBody>
      </p:sp>
      <p:sp>
        <p:nvSpPr>
          <p:cNvPr id="63498" name="Line 10"/>
          <p:cNvSpPr>
            <a:spLocks noChangeShapeType="1"/>
          </p:cNvSpPr>
          <p:nvPr/>
        </p:nvSpPr>
        <p:spPr bwMode="auto">
          <a:xfrm flipH="1">
            <a:off x="4505325" y="5867400"/>
            <a:ext cx="609600" cy="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3499" name="Line 11"/>
          <p:cNvSpPr>
            <a:spLocks noChangeShapeType="1"/>
          </p:cNvSpPr>
          <p:nvPr/>
        </p:nvSpPr>
        <p:spPr bwMode="auto">
          <a:xfrm flipH="1" flipV="1">
            <a:off x="2905125" y="4208463"/>
            <a:ext cx="152400" cy="6096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3500" name="Line 12"/>
          <p:cNvSpPr>
            <a:spLocks noChangeShapeType="1"/>
          </p:cNvSpPr>
          <p:nvPr/>
        </p:nvSpPr>
        <p:spPr bwMode="auto">
          <a:xfrm flipV="1">
            <a:off x="3057525" y="2836863"/>
            <a:ext cx="304800" cy="6858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3501" name="Line 13"/>
          <p:cNvSpPr>
            <a:spLocks noChangeShapeType="1"/>
          </p:cNvSpPr>
          <p:nvPr/>
        </p:nvSpPr>
        <p:spPr bwMode="auto">
          <a:xfrm>
            <a:off x="5343525" y="2286000"/>
            <a:ext cx="533400" cy="3810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3502" name="Rectangle 14"/>
          <p:cNvSpPr>
            <a:spLocks noChangeArrowheads="1"/>
          </p:cNvSpPr>
          <p:nvPr/>
        </p:nvSpPr>
        <p:spPr bwMode="auto">
          <a:xfrm>
            <a:off x="6089650" y="2333625"/>
            <a:ext cx="184150" cy="366713"/>
          </a:xfrm>
          <a:prstGeom prst="rect">
            <a:avLst/>
          </a:prstGeom>
          <a:noFill/>
          <a:ln w="9525">
            <a:noFill/>
            <a:miter lim="800000"/>
            <a:headEnd/>
            <a:tailEnd/>
          </a:ln>
        </p:spPr>
        <p:txBody>
          <a:bodyPr wrap="none">
            <a:prstTxWarp prst="textNoShape">
              <a:avLst/>
            </a:prstTxWarp>
            <a:spAutoFit/>
          </a:bodyPr>
          <a:lstStyle/>
          <a:p>
            <a:endParaRPr lang="en-US" sz="1800">
              <a:latin typeface="Times" pitchFamily="-106" charset="0"/>
            </a:endParaRPr>
          </a:p>
        </p:txBody>
      </p:sp>
      <p:sp>
        <p:nvSpPr>
          <p:cNvPr id="63503" name="Line 15"/>
          <p:cNvSpPr>
            <a:spLocks noChangeShapeType="1"/>
          </p:cNvSpPr>
          <p:nvPr/>
        </p:nvSpPr>
        <p:spPr bwMode="auto">
          <a:xfrm flipH="1">
            <a:off x="6410325" y="4343400"/>
            <a:ext cx="228600" cy="6858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19"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20"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21"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2166057" y="151342"/>
            <a:ext cx="5339644" cy="1200328"/>
          </a:xfrm>
          <a:prstGeom prst="rect">
            <a:avLst/>
          </a:prstGeom>
          <a:noFill/>
          <a:ln w="9525">
            <a:noFill/>
            <a:miter lim="800000"/>
            <a:headEnd/>
            <a:tailEnd/>
          </a:ln>
        </p:spPr>
        <p:txBody>
          <a:bodyPr>
            <a:prstTxWarp prst="textNoShape">
              <a:avLst/>
            </a:prstTxWarp>
            <a:spAutoFit/>
          </a:bodyPr>
          <a:lstStyle/>
          <a:p>
            <a:pPr algn="ctr"/>
            <a:r>
              <a:rPr lang="en-US" b="1" dirty="0">
                <a:solidFill>
                  <a:schemeClr val="bg1"/>
                </a:solidFill>
              </a:rPr>
              <a:t>Founding Members</a:t>
            </a:r>
          </a:p>
          <a:p>
            <a:pPr algn="ctr"/>
            <a:r>
              <a:rPr lang="en-US" b="1" dirty="0">
                <a:solidFill>
                  <a:schemeClr val="bg1"/>
                </a:solidFill>
              </a:rPr>
              <a:t>Center for Research on Minority Health</a:t>
            </a:r>
          </a:p>
        </p:txBody>
      </p:sp>
      <p:pic>
        <p:nvPicPr>
          <p:cNvPr id="26628" name="Picture 12"/>
          <p:cNvPicPr>
            <a:picLocks noChangeAspect="1" noChangeArrowheads="1"/>
          </p:cNvPicPr>
          <p:nvPr/>
        </p:nvPicPr>
        <p:blipFill>
          <a:blip r:embed="rId3"/>
          <a:srcRect/>
          <a:stretch>
            <a:fillRect/>
          </a:stretch>
        </p:blipFill>
        <p:spPr bwMode="auto">
          <a:xfrm>
            <a:off x="3627659" y="1860203"/>
            <a:ext cx="1000478" cy="1479550"/>
          </a:xfrm>
          <a:prstGeom prst="rect">
            <a:avLst/>
          </a:prstGeom>
          <a:noFill/>
          <a:ln w="9525">
            <a:noFill/>
            <a:miter lim="800000"/>
            <a:headEnd/>
            <a:tailEnd/>
          </a:ln>
        </p:spPr>
      </p:pic>
      <p:pic>
        <p:nvPicPr>
          <p:cNvPr id="26629" name="Picture 8"/>
          <p:cNvPicPr>
            <a:picLocks noChangeAspect="1" noChangeArrowheads="1"/>
          </p:cNvPicPr>
          <p:nvPr/>
        </p:nvPicPr>
        <p:blipFill>
          <a:blip r:embed="rId4"/>
          <a:srcRect/>
          <a:stretch>
            <a:fillRect/>
          </a:stretch>
        </p:blipFill>
        <p:spPr bwMode="auto">
          <a:xfrm>
            <a:off x="1671284" y="1841154"/>
            <a:ext cx="1096433" cy="1495425"/>
          </a:xfrm>
          <a:prstGeom prst="rect">
            <a:avLst/>
          </a:prstGeom>
          <a:noFill/>
          <a:ln w="9525">
            <a:noFill/>
            <a:miter lim="800000"/>
            <a:headEnd/>
            <a:tailEnd/>
          </a:ln>
        </p:spPr>
      </p:pic>
      <p:pic>
        <p:nvPicPr>
          <p:cNvPr id="26630" name="Picture 14"/>
          <p:cNvPicPr>
            <a:picLocks noChangeAspect="1" noChangeArrowheads="1"/>
          </p:cNvPicPr>
          <p:nvPr/>
        </p:nvPicPr>
        <p:blipFill>
          <a:blip r:embed="rId5"/>
          <a:srcRect/>
          <a:stretch>
            <a:fillRect/>
          </a:stretch>
        </p:blipFill>
        <p:spPr bwMode="auto">
          <a:xfrm>
            <a:off x="2748453" y="1825768"/>
            <a:ext cx="880533" cy="1544637"/>
          </a:xfrm>
          <a:prstGeom prst="rect">
            <a:avLst/>
          </a:prstGeom>
          <a:noFill/>
          <a:ln w="12700">
            <a:noFill/>
            <a:miter lim="800000"/>
            <a:headEnd type="none" w="sm" len="sm"/>
            <a:tailEnd type="none" w="sm" len="sm"/>
          </a:ln>
        </p:spPr>
      </p:pic>
      <p:pic>
        <p:nvPicPr>
          <p:cNvPr id="26631" name="Picture 7"/>
          <p:cNvPicPr>
            <a:picLocks noChangeAspect="1" noChangeArrowheads="1"/>
          </p:cNvPicPr>
          <p:nvPr/>
        </p:nvPicPr>
        <p:blipFill>
          <a:blip r:embed="rId6"/>
          <a:srcRect/>
          <a:stretch>
            <a:fillRect/>
          </a:stretch>
        </p:blipFill>
        <p:spPr bwMode="auto">
          <a:xfrm>
            <a:off x="4629547" y="1869728"/>
            <a:ext cx="1045634" cy="1471612"/>
          </a:xfrm>
          <a:prstGeom prst="rect">
            <a:avLst/>
          </a:prstGeom>
          <a:noFill/>
          <a:ln w="9525">
            <a:noFill/>
            <a:miter lim="800000"/>
            <a:headEnd/>
            <a:tailEnd/>
          </a:ln>
        </p:spPr>
      </p:pic>
      <p:pic>
        <p:nvPicPr>
          <p:cNvPr id="26632" name="Picture 8"/>
          <p:cNvPicPr>
            <a:picLocks noChangeAspect="1" noChangeArrowheads="1"/>
          </p:cNvPicPr>
          <p:nvPr/>
        </p:nvPicPr>
        <p:blipFill>
          <a:blip r:embed="rId7"/>
          <a:srcRect/>
          <a:stretch>
            <a:fillRect/>
          </a:stretch>
        </p:blipFill>
        <p:spPr bwMode="auto">
          <a:xfrm>
            <a:off x="5680826" y="1860203"/>
            <a:ext cx="910166" cy="1447800"/>
          </a:xfrm>
          <a:prstGeom prst="rect">
            <a:avLst/>
          </a:prstGeom>
          <a:noFill/>
          <a:ln w="9525">
            <a:noFill/>
            <a:miter lim="800000"/>
            <a:headEnd/>
            <a:tailEnd/>
          </a:ln>
        </p:spPr>
      </p:pic>
      <p:graphicFrame>
        <p:nvGraphicFramePr>
          <p:cNvPr id="26626" name="Object 2"/>
          <p:cNvGraphicFramePr>
            <a:graphicFrameLocks noChangeAspect="1"/>
          </p:cNvGraphicFramePr>
          <p:nvPr/>
        </p:nvGraphicFramePr>
        <p:xfrm>
          <a:off x="6598048" y="1857028"/>
          <a:ext cx="986366" cy="1447800"/>
        </p:xfrm>
        <a:graphic>
          <a:graphicData uri="http://schemas.openxmlformats.org/presentationml/2006/ole">
            <p:oleObj spid="_x0000_s2056" name="Document" r:id="rId8" imgW="2121412" imgH="2764542" progId="Word.Document.8">
              <p:embed/>
            </p:oleObj>
          </a:graphicData>
        </a:graphic>
      </p:graphicFrame>
      <p:pic>
        <p:nvPicPr>
          <p:cNvPr id="26633" name="Picture 10"/>
          <p:cNvPicPr>
            <a:picLocks noChangeAspect="1" noChangeArrowheads="1"/>
          </p:cNvPicPr>
          <p:nvPr/>
        </p:nvPicPr>
        <p:blipFill>
          <a:blip r:embed="rId9"/>
          <a:srcRect/>
          <a:stretch>
            <a:fillRect/>
          </a:stretch>
        </p:blipFill>
        <p:spPr bwMode="auto">
          <a:xfrm>
            <a:off x="7577359" y="1858616"/>
            <a:ext cx="958144" cy="1395413"/>
          </a:xfrm>
          <a:prstGeom prst="rect">
            <a:avLst/>
          </a:prstGeom>
          <a:noFill/>
          <a:ln w="9525">
            <a:noFill/>
            <a:miter lim="800000"/>
            <a:headEnd/>
            <a:tailEnd/>
          </a:ln>
        </p:spPr>
      </p:pic>
      <p:sp>
        <p:nvSpPr>
          <p:cNvPr id="26634" name="TextBox 11"/>
          <p:cNvSpPr txBox="1">
            <a:spLocks noChangeArrowheads="1"/>
          </p:cNvSpPr>
          <p:nvPr/>
        </p:nvSpPr>
        <p:spPr bwMode="auto">
          <a:xfrm>
            <a:off x="3242734" y="3276304"/>
            <a:ext cx="3870371" cy="3231654"/>
          </a:xfrm>
          <a:prstGeom prst="rect">
            <a:avLst/>
          </a:prstGeom>
          <a:noFill/>
          <a:ln w="9525">
            <a:noFill/>
            <a:miter lim="800000"/>
            <a:headEnd/>
            <a:tailEnd/>
          </a:ln>
        </p:spPr>
        <p:txBody>
          <a:bodyPr wrap="none">
            <a:prstTxWarp prst="textNoShape">
              <a:avLst/>
            </a:prstTxWarp>
            <a:spAutoFit/>
          </a:bodyPr>
          <a:lstStyle/>
          <a:p>
            <a:r>
              <a:rPr lang="en-US" sz="2000" dirty="0" err="1"/>
              <a:t>Caren</a:t>
            </a:r>
            <a:r>
              <a:rPr lang="en-US" sz="2000" dirty="0"/>
              <a:t> </a:t>
            </a:r>
            <a:r>
              <a:rPr lang="en-US" sz="2000" dirty="0" err="1"/>
              <a:t>Blinka</a:t>
            </a:r>
            <a:r>
              <a:rPr lang="en-US" sz="2000" dirty="0"/>
              <a:t>, J.D.</a:t>
            </a:r>
          </a:p>
          <a:p>
            <a:r>
              <a:rPr lang="en-US" sz="2000" dirty="0"/>
              <a:t>Janice Chilton, </a:t>
            </a:r>
            <a:r>
              <a:rPr lang="en-US" sz="2000" dirty="0" err="1"/>
              <a:t>Dr.PH</a:t>
            </a:r>
            <a:endParaRPr lang="en-US" sz="2000" dirty="0"/>
          </a:p>
          <a:p>
            <a:r>
              <a:rPr lang="en-US" sz="2000" dirty="0"/>
              <a:t>Angelina Esparza, B.S., MSN</a:t>
            </a:r>
          </a:p>
          <a:p>
            <a:r>
              <a:rPr lang="en-US" sz="2000" dirty="0"/>
              <a:t>Richard </a:t>
            </a:r>
            <a:r>
              <a:rPr lang="en-US" sz="2000" dirty="0" err="1"/>
              <a:t>Hajek</a:t>
            </a:r>
            <a:r>
              <a:rPr lang="en-US" sz="2000" dirty="0"/>
              <a:t>, Ph.D.</a:t>
            </a:r>
          </a:p>
          <a:p>
            <a:r>
              <a:rPr lang="en-US" sz="2000" dirty="0"/>
              <a:t>Maria Hernandez-Valero, Dr. PH</a:t>
            </a:r>
          </a:p>
          <a:p>
            <a:r>
              <a:rPr lang="en-US" sz="2000" dirty="0"/>
              <a:t>Gayle Harper, MSW</a:t>
            </a:r>
          </a:p>
          <a:p>
            <a:r>
              <a:rPr lang="en-US" sz="2000" dirty="0" err="1" smtClean="0"/>
              <a:t>Cayla</a:t>
            </a:r>
            <a:r>
              <a:rPr lang="en-US" sz="2000" dirty="0" smtClean="0"/>
              <a:t> </a:t>
            </a:r>
            <a:r>
              <a:rPr lang="en-US" sz="2000" dirty="0"/>
              <a:t>Teal, Ph.D</a:t>
            </a:r>
            <a:r>
              <a:rPr lang="en-US" sz="2000" dirty="0" smtClean="0"/>
              <a:t>.</a:t>
            </a:r>
          </a:p>
          <a:p>
            <a:r>
              <a:rPr lang="en-US" sz="2000" dirty="0" smtClean="0"/>
              <a:t>Sherry </a:t>
            </a:r>
            <a:r>
              <a:rPr lang="en-US" sz="2000" dirty="0" err="1" smtClean="0"/>
              <a:t>Wunsch</a:t>
            </a:r>
            <a:endParaRPr lang="en-US" sz="2000" dirty="0" smtClean="0"/>
          </a:p>
          <a:p>
            <a:r>
              <a:rPr lang="en-US" sz="2000" dirty="0" smtClean="0"/>
              <a:t>Michele </a:t>
            </a:r>
            <a:r>
              <a:rPr lang="en-US" sz="2000" dirty="0" err="1" smtClean="0"/>
              <a:t>Detry</a:t>
            </a:r>
            <a:r>
              <a:rPr lang="en-US" sz="2000" dirty="0"/>
              <a:t> </a:t>
            </a:r>
            <a:r>
              <a:rPr lang="en-US" sz="2000" dirty="0" smtClean="0"/>
              <a:t>(not shown)</a:t>
            </a:r>
          </a:p>
          <a:p>
            <a:endParaRPr lang="en-US" dirty="0"/>
          </a:p>
        </p:txBody>
      </p:sp>
      <p:pic>
        <p:nvPicPr>
          <p:cNvPr id="11" name="Picture 11" descr="ncmhd"/>
          <p:cNvPicPr>
            <a:picLocks noChangeAspect="1" noChangeArrowheads="1"/>
          </p:cNvPicPr>
          <p:nvPr/>
        </p:nvPicPr>
        <p:blipFill>
          <a:blip r:embed="rId10"/>
          <a:srcRect/>
          <a:stretch>
            <a:fillRect/>
          </a:stretch>
        </p:blipFill>
        <p:spPr bwMode="auto">
          <a:xfrm>
            <a:off x="619478" y="6102833"/>
            <a:ext cx="467077" cy="434975"/>
          </a:xfrm>
          <a:prstGeom prst="rect">
            <a:avLst/>
          </a:prstGeom>
          <a:noFill/>
          <a:ln w="9525">
            <a:noFill/>
            <a:miter lim="800000"/>
            <a:headEnd/>
            <a:tailEnd/>
          </a:ln>
        </p:spPr>
      </p:pic>
      <p:pic>
        <p:nvPicPr>
          <p:cNvPr id="12" name="Picture 10" descr="disparity"/>
          <p:cNvPicPr>
            <a:picLocks noChangeAspect="1" noChangeArrowheads="1"/>
          </p:cNvPicPr>
          <p:nvPr/>
        </p:nvPicPr>
        <p:blipFill>
          <a:blip r:embed="rId11"/>
          <a:srcRect/>
          <a:stretch>
            <a:fillRect/>
          </a:stretch>
        </p:blipFill>
        <p:spPr bwMode="auto">
          <a:xfrm>
            <a:off x="4842934" y="6056795"/>
            <a:ext cx="438856" cy="588962"/>
          </a:xfrm>
          <a:prstGeom prst="rect">
            <a:avLst/>
          </a:prstGeom>
          <a:noFill/>
          <a:ln w="9525">
            <a:noFill/>
            <a:miter lim="800000"/>
            <a:headEnd/>
            <a:tailEnd/>
          </a:ln>
        </p:spPr>
      </p:pic>
      <p:pic>
        <p:nvPicPr>
          <p:cNvPr id="13" name="Picture 9"/>
          <p:cNvPicPr>
            <a:picLocks noChangeAspect="1" noChangeArrowheads="1"/>
          </p:cNvPicPr>
          <p:nvPr/>
        </p:nvPicPr>
        <p:blipFill>
          <a:blip r:embed="rId12"/>
          <a:srcRect/>
          <a:stretch>
            <a:fillRect/>
          </a:stretch>
        </p:blipFill>
        <p:spPr bwMode="auto">
          <a:xfrm>
            <a:off x="7758289" y="6139345"/>
            <a:ext cx="997656" cy="525462"/>
          </a:xfrm>
          <a:prstGeom prst="rect">
            <a:avLst/>
          </a:prstGeom>
          <a:noFill/>
          <a:ln w="9525">
            <a:noFill/>
            <a:miter lim="800000"/>
            <a:headEnd/>
            <a:tailEnd/>
          </a:ln>
        </p:spPr>
      </p:pic>
      <p:pic>
        <p:nvPicPr>
          <p:cNvPr id="15" name="Picture 14"/>
          <p:cNvPicPr>
            <a:picLocks noChangeAspect="1"/>
          </p:cNvPicPr>
          <p:nvPr/>
        </p:nvPicPr>
        <p:blipFill>
          <a:blip r:embed="rId13"/>
          <a:stretch>
            <a:fillRect/>
          </a:stretch>
        </p:blipFill>
        <p:spPr>
          <a:xfrm>
            <a:off x="732807" y="1828340"/>
            <a:ext cx="977764" cy="155410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6087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1371600" y="685794"/>
            <a:ext cx="8458200" cy="1143000"/>
          </a:xfrm>
        </p:spPr>
        <p:txBody>
          <a:bodyPr/>
          <a:lstStyle/>
          <a:p>
            <a:r>
              <a:rPr lang="en-US" sz="1600">
                <a:solidFill>
                  <a:schemeClr val="tx1"/>
                </a:solidFill>
                <a:ea typeface="ＭＳ Ｐゴシック" pitchFamily="-106" charset="-128"/>
                <a:cs typeface="ＭＳ Ｐゴシック" pitchFamily="-106" charset="-128"/>
              </a:rPr>
              <a:t>The University of Texas MD Anderson Cancer Center</a:t>
            </a:r>
            <a:br>
              <a:rPr lang="en-US" sz="1600">
                <a:solidFill>
                  <a:schemeClr val="tx1"/>
                </a:solidFill>
                <a:ea typeface="ＭＳ Ｐゴシック" pitchFamily="-106" charset="-128"/>
                <a:cs typeface="ＭＳ Ｐゴシック" pitchFamily="-106" charset="-128"/>
              </a:rPr>
            </a:br>
            <a:r>
              <a:rPr lang="en-US" sz="1600">
                <a:solidFill>
                  <a:schemeClr val="tx1"/>
                </a:solidFill>
                <a:ea typeface="ＭＳ Ｐゴシック" pitchFamily="-106" charset="-128"/>
                <a:cs typeface="ＭＳ Ｐゴシック" pitchFamily="-106" charset="-128"/>
              </a:rPr>
              <a:t>Center for Research on Minority Health</a:t>
            </a:r>
          </a:p>
        </p:txBody>
      </p:sp>
      <p:sp>
        <p:nvSpPr>
          <p:cNvPr id="59396" name="Rectangle 3"/>
          <p:cNvSpPr>
            <a:spLocks noGrp="1" noChangeArrowheads="1"/>
          </p:cNvSpPr>
          <p:nvPr>
            <p:ph type="body" sz="half" idx="1"/>
          </p:nvPr>
        </p:nvSpPr>
        <p:spPr>
          <a:xfrm>
            <a:off x="914400" y="5105394"/>
            <a:ext cx="3810000" cy="1428750"/>
          </a:xfrm>
        </p:spPr>
        <p:txBody>
          <a:bodyPr/>
          <a:lstStyle/>
          <a:p>
            <a:pPr algn="ctr">
              <a:lnSpc>
                <a:spcPct val="80000"/>
              </a:lnSpc>
              <a:spcBef>
                <a:spcPct val="0"/>
              </a:spcBef>
              <a:buFont typeface="Monotype Sorts" pitchFamily="-106" charset="2"/>
              <a:buNone/>
            </a:pPr>
            <a:endParaRPr lang="en-US" sz="1800" b="1">
              <a:ea typeface="ＭＳ Ｐゴシック" pitchFamily="-106" charset="-128"/>
              <a:cs typeface="ＭＳ Ｐゴシック" pitchFamily="-106" charset="-128"/>
            </a:endParaRPr>
          </a:p>
          <a:p>
            <a:pPr algn="ctr">
              <a:lnSpc>
                <a:spcPct val="80000"/>
              </a:lnSpc>
              <a:spcBef>
                <a:spcPct val="0"/>
              </a:spcBef>
              <a:buFont typeface="Monotype Sorts" pitchFamily="-106" charset="2"/>
              <a:buNone/>
            </a:pPr>
            <a:endParaRPr lang="en-US" sz="2000" b="1">
              <a:ea typeface="ＭＳ Ｐゴシック" pitchFamily="-106" charset="-128"/>
              <a:cs typeface="ＭＳ Ｐゴシック" pitchFamily="-106" charset="-128"/>
            </a:endParaRPr>
          </a:p>
          <a:p>
            <a:pPr algn="ctr">
              <a:lnSpc>
                <a:spcPct val="80000"/>
              </a:lnSpc>
              <a:spcBef>
                <a:spcPct val="0"/>
              </a:spcBef>
              <a:buFont typeface="Monotype Sorts" pitchFamily="-106" charset="2"/>
              <a:buNone/>
            </a:pPr>
            <a:endParaRPr lang="en-US" sz="2000" b="1">
              <a:ea typeface="ＭＳ Ｐゴシック" pitchFamily="-106" charset="-128"/>
              <a:cs typeface="ＭＳ Ｐゴシック" pitchFamily="-106" charset="-128"/>
            </a:endParaRPr>
          </a:p>
        </p:txBody>
      </p:sp>
      <p:pic>
        <p:nvPicPr>
          <p:cNvPr id="59400" name="Picture 2"/>
          <p:cNvPicPr>
            <a:picLocks noChangeAspect="1" noChangeArrowheads="1"/>
          </p:cNvPicPr>
          <p:nvPr/>
        </p:nvPicPr>
        <p:blipFill>
          <a:blip r:embed="rId4"/>
          <a:srcRect/>
          <a:stretch>
            <a:fillRect/>
          </a:stretch>
        </p:blipFill>
        <p:spPr bwMode="auto">
          <a:xfrm>
            <a:off x="5181600" y="3352794"/>
            <a:ext cx="3429000" cy="2413000"/>
          </a:xfrm>
          <a:prstGeom prst="rect">
            <a:avLst/>
          </a:prstGeom>
          <a:noFill/>
          <a:ln w="9525">
            <a:noFill/>
            <a:miter lim="800000"/>
            <a:headEnd/>
            <a:tailEnd/>
          </a:ln>
        </p:spPr>
      </p:pic>
      <p:pic>
        <p:nvPicPr>
          <p:cNvPr id="59401" name="Picture 3"/>
          <p:cNvPicPr>
            <a:picLocks noChangeAspect="1" noChangeArrowheads="1"/>
          </p:cNvPicPr>
          <p:nvPr/>
        </p:nvPicPr>
        <p:blipFill>
          <a:blip r:embed="rId5"/>
          <a:srcRect/>
          <a:stretch>
            <a:fillRect/>
          </a:stretch>
        </p:blipFill>
        <p:spPr bwMode="auto">
          <a:xfrm>
            <a:off x="1295400" y="1600194"/>
            <a:ext cx="3429000" cy="1946275"/>
          </a:xfrm>
          <a:prstGeom prst="rect">
            <a:avLst/>
          </a:prstGeom>
          <a:noFill/>
          <a:ln w="9525">
            <a:noFill/>
            <a:miter lim="800000"/>
            <a:headEnd/>
            <a:tailEnd/>
          </a:ln>
        </p:spPr>
      </p:pic>
      <p:pic>
        <p:nvPicPr>
          <p:cNvPr id="59402" name="Picture 4"/>
          <p:cNvPicPr>
            <a:picLocks noChangeAspect="1" noChangeArrowheads="1"/>
          </p:cNvPicPr>
          <p:nvPr/>
        </p:nvPicPr>
        <p:blipFill>
          <a:blip r:embed="rId6"/>
          <a:srcRect/>
          <a:stretch>
            <a:fillRect/>
          </a:stretch>
        </p:blipFill>
        <p:spPr bwMode="auto">
          <a:xfrm>
            <a:off x="5257800" y="1752594"/>
            <a:ext cx="3352800" cy="1778000"/>
          </a:xfrm>
          <a:prstGeom prst="rect">
            <a:avLst/>
          </a:prstGeom>
          <a:noFill/>
          <a:ln w="9525">
            <a:noFill/>
            <a:miter lim="800000"/>
            <a:headEnd/>
            <a:tailEnd/>
          </a:ln>
        </p:spPr>
      </p:pic>
      <p:pic>
        <p:nvPicPr>
          <p:cNvPr id="59403" name="Picture 5"/>
          <p:cNvPicPr>
            <a:picLocks noChangeAspect="1" noChangeArrowheads="1"/>
          </p:cNvPicPr>
          <p:nvPr/>
        </p:nvPicPr>
        <p:blipFill>
          <a:blip r:embed="rId7"/>
          <a:srcRect/>
          <a:stretch>
            <a:fillRect/>
          </a:stretch>
        </p:blipFill>
        <p:spPr bwMode="auto">
          <a:xfrm>
            <a:off x="304800" y="1523994"/>
            <a:ext cx="1066800" cy="1422400"/>
          </a:xfrm>
          <a:prstGeom prst="rect">
            <a:avLst/>
          </a:prstGeom>
          <a:noFill/>
          <a:ln w="9525">
            <a:noFill/>
            <a:miter lim="800000"/>
            <a:headEnd/>
            <a:tailEnd/>
          </a:ln>
        </p:spPr>
      </p:pic>
      <p:pic>
        <p:nvPicPr>
          <p:cNvPr id="59404" name="Picture 6"/>
          <p:cNvPicPr>
            <a:picLocks noChangeAspect="1" noChangeArrowheads="1"/>
          </p:cNvPicPr>
          <p:nvPr/>
        </p:nvPicPr>
        <p:blipFill>
          <a:blip r:embed="rId8"/>
          <a:srcRect/>
          <a:stretch>
            <a:fillRect/>
          </a:stretch>
        </p:blipFill>
        <p:spPr bwMode="auto">
          <a:xfrm>
            <a:off x="381000" y="5257794"/>
            <a:ext cx="955675" cy="1295400"/>
          </a:xfrm>
          <a:prstGeom prst="rect">
            <a:avLst/>
          </a:prstGeom>
          <a:noFill/>
          <a:ln w="9525">
            <a:noFill/>
            <a:miter lim="800000"/>
            <a:headEnd/>
            <a:tailEnd/>
          </a:ln>
        </p:spPr>
      </p:pic>
      <p:pic>
        <p:nvPicPr>
          <p:cNvPr id="59405" name="Picture 7"/>
          <p:cNvPicPr>
            <a:picLocks noChangeAspect="1" noChangeArrowheads="1"/>
          </p:cNvPicPr>
          <p:nvPr/>
        </p:nvPicPr>
        <p:blipFill>
          <a:blip r:embed="rId9"/>
          <a:srcRect/>
          <a:stretch>
            <a:fillRect/>
          </a:stretch>
        </p:blipFill>
        <p:spPr bwMode="auto">
          <a:xfrm>
            <a:off x="4572000" y="1523994"/>
            <a:ext cx="1217613" cy="1524000"/>
          </a:xfrm>
          <a:prstGeom prst="rect">
            <a:avLst/>
          </a:prstGeom>
          <a:noFill/>
          <a:ln w="9525">
            <a:noFill/>
            <a:miter lim="800000"/>
            <a:headEnd/>
            <a:tailEnd/>
          </a:ln>
        </p:spPr>
      </p:pic>
      <p:pic>
        <p:nvPicPr>
          <p:cNvPr id="59406" name="Picture 8"/>
          <p:cNvPicPr>
            <a:picLocks noChangeAspect="1" noChangeArrowheads="1"/>
          </p:cNvPicPr>
          <p:nvPr/>
        </p:nvPicPr>
        <p:blipFill>
          <a:blip r:embed="rId10"/>
          <a:srcRect/>
          <a:stretch>
            <a:fillRect/>
          </a:stretch>
        </p:blipFill>
        <p:spPr bwMode="auto">
          <a:xfrm>
            <a:off x="1219200" y="4876794"/>
            <a:ext cx="1193800" cy="1447800"/>
          </a:xfrm>
          <a:prstGeom prst="rect">
            <a:avLst/>
          </a:prstGeom>
          <a:noFill/>
          <a:ln w="9525">
            <a:noFill/>
            <a:miter lim="800000"/>
            <a:headEnd/>
            <a:tailEnd/>
          </a:ln>
        </p:spPr>
      </p:pic>
      <p:graphicFrame>
        <p:nvGraphicFramePr>
          <p:cNvPr id="59394" name="Object 2"/>
          <p:cNvGraphicFramePr>
            <a:graphicFrameLocks noChangeAspect="1"/>
          </p:cNvGraphicFramePr>
          <p:nvPr/>
        </p:nvGraphicFramePr>
        <p:xfrm>
          <a:off x="304800" y="2819394"/>
          <a:ext cx="1050925" cy="1371600"/>
        </p:xfrm>
        <a:graphic>
          <a:graphicData uri="http://schemas.openxmlformats.org/presentationml/2006/ole">
            <p:oleObj spid="_x0000_s448514" name="Document" r:id="rId11" imgW="2121412" imgH="2764542" progId="Word.Document.8">
              <p:embed/>
            </p:oleObj>
          </a:graphicData>
        </a:graphic>
      </p:graphicFrame>
      <p:pic>
        <p:nvPicPr>
          <p:cNvPr id="59407" name="Picture 10"/>
          <p:cNvPicPr>
            <a:picLocks noChangeAspect="1" noChangeArrowheads="1"/>
          </p:cNvPicPr>
          <p:nvPr/>
        </p:nvPicPr>
        <p:blipFill>
          <a:blip r:embed="rId12"/>
          <a:srcRect/>
          <a:stretch>
            <a:fillRect/>
          </a:stretch>
        </p:blipFill>
        <p:spPr bwMode="auto">
          <a:xfrm>
            <a:off x="8145462" y="1371594"/>
            <a:ext cx="998538" cy="1219200"/>
          </a:xfrm>
          <a:prstGeom prst="rect">
            <a:avLst/>
          </a:prstGeom>
          <a:noFill/>
          <a:ln w="9525">
            <a:noFill/>
            <a:miter lim="800000"/>
            <a:headEnd/>
            <a:tailEnd/>
          </a:ln>
        </p:spPr>
      </p:pic>
      <p:pic>
        <p:nvPicPr>
          <p:cNvPr id="59408" name="Picture 11"/>
          <p:cNvPicPr>
            <a:picLocks noChangeAspect="1" noChangeArrowheads="1"/>
          </p:cNvPicPr>
          <p:nvPr/>
        </p:nvPicPr>
        <p:blipFill>
          <a:blip r:embed="rId13"/>
          <a:srcRect/>
          <a:stretch>
            <a:fillRect/>
          </a:stretch>
        </p:blipFill>
        <p:spPr bwMode="auto">
          <a:xfrm>
            <a:off x="1295400" y="3451219"/>
            <a:ext cx="2133600" cy="1425575"/>
          </a:xfrm>
          <a:prstGeom prst="rect">
            <a:avLst/>
          </a:prstGeom>
          <a:noFill/>
          <a:ln w="9525">
            <a:noFill/>
            <a:miter lim="800000"/>
            <a:headEnd/>
            <a:tailEnd/>
          </a:ln>
        </p:spPr>
      </p:pic>
      <p:pic>
        <p:nvPicPr>
          <p:cNvPr id="59409" name="Picture 12"/>
          <p:cNvPicPr>
            <a:picLocks noChangeAspect="1" noChangeArrowheads="1"/>
          </p:cNvPicPr>
          <p:nvPr/>
        </p:nvPicPr>
        <p:blipFill>
          <a:blip r:embed="rId14"/>
          <a:srcRect/>
          <a:stretch>
            <a:fillRect/>
          </a:stretch>
        </p:blipFill>
        <p:spPr bwMode="auto">
          <a:xfrm>
            <a:off x="3394075" y="2971794"/>
            <a:ext cx="1101725" cy="1447800"/>
          </a:xfrm>
          <a:prstGeom prst="rect">
            <a:avLst/>
          </a:prstGeom>
          <a:noFill/>
          <a:ln w="9525">
            <a:noFill/>
            <a:miter lim="800000"/>
            <a:headEnd/>
            <a:tailEnd/>
          </a:ln>
        </p:spPr>
      </p:pic>
      <p:pic>
        <p:nvPicPr>
          <p:cNvPr id="59410" name="Picture 13">
            <a:hlinkClick r:id=""/>
          </p:cNvPr>
          <p:cNvPicPr>
            <a:picLocks noChangeAspect="1" noChangeArrowheads="1"/>
          </p:cNvPicPr>
          <p:nvPr/>
        </p:nvPicPr>
        <p:blipFill>
          <a:blip r:embed="rId15"/>
          <a:srcRect/>
          <a:stretch>
            <a:fillRect/>
          </a:stretch>
        </p:blipFill>
        <p:spPr bwMode="auto">
          <a:xfrm>
            <a:off x="5638800" y="5181594"/>
            <a:ext cx="2362200" cy="1187450"/>
          </a:xfrm>
          <a:prstGeom prst="rect">
            <a:avLst/>
          </a:prstGeom>
          <a:noFill/>
          <a:ln w="9525">
            <a:noFill/>
            <a:miter lim="800000"/>
            <a:headEnd/>
            <a:tailEnd/>
          </a:ln>
        </p:spPr>
      </p:pic>
      <p:pic>
        <p:nvPicPr>
          <p:cNvPr id="59411" name="Picture 14"/>
          <p:cNvPicPr>
            <a:picLocks noChangeAspect="1" noChangeArrowheads="1"/>
          </p:cNvPicPr>
          <p:nvPr/>
        </p:nvPicPr>
        <p:blipFill>
          <a:blip r:embed="rId16"/>
          <a:srcRect/>
          <a:stretch>
            <a:fillRect/>
          </a:stretch>
        </p:blipFill>
        <p:spPr bwMode="auto">
          <a:xfrm>
            <a:off x="2286000" y="4876794"/>
            <a:ext cx="1023938" cy="1447800"/>
          </a:xfrm>
          <a:prstGeom prst="rect">
            <a:avLst/>
          </a:prstGeom>
          <a:noFill/>
          <a:ln w="9525">
            <a:noFill/>
            <a:miter lim="800000"/>
            <a:headEnd/>
            <a:tailEnd/>
          </a:ln>
        </p:spPr>
      </p:pic>
      <p:pic>
        <p:nvPicPr>
          <p:cNvPr id="59412" name="Picture 15"/>
          <p:cNvPicPr>
            <a:picLocks noChangeAspect="1" noChangeArrowheads="1"/>
          </p:cNvPicPr>
          <p:nvPr/>
        </p:nvPicPr>
        <p:blipFill>
          <a:blip r:embed="rId17"/>
          <a:srcRect/>
          <a:stretch>
            <a:fillRect/>
          </a:stretch>
        </p:blipFill>
        <p:spPr bwMode="auto">
          <a:xfrm>
            <a:off x="3124200" y="4343394"/>
            <a:ext cx="1063625" cy="1447800"/>
          </a:xfrm>
          <a:prstGeom prst="rect">
            <a:avLst/>
          </a:prstGeom>
          <a:noFill/>
          <a:ln w="9525">
            <a:noFill/>
            <a:miter lim="800000"/>
            <a:headEnd/>
            <a:tailEnd/>
          </a:ln>
        </p:spPr>
      </p:pic>
      <p:pic>
        <p:nvPicPr>
          <p:cNvPr id="59413" name="Picture 16"/>
          <p:cNvPicPr>
            <a:picLocks noChangeAspect="1" noChangeArrowheads="1"/>
          </p:cNvPicPr>
          <p:nvPr/>
        </p:nvPicPr>
        <p:blipFill>
          <a:blip r:embed="rId18"/>
          <a:srcRect/>
          <a:stretch>
            <a:fillRect/>
          </a:stretch>
        </p:blipFill>
        <p:spPr bwMode="auto">
          <a:xfrm>
            <a:off x="3810000" y="5327644"/>
            <a:ext cx="2057400" cy="1377950"/>
          </a:xfrm>
          <a:prstGeom prst="rect">
            <a:avLst/>
          </a:prstGeom>
          <a:noFill/>
          <a:ln w="9525">
            <a:noFill/>
            <a:miter lim="800000"/>
            <a:headEnd/>
            <a:tailEnd/>
          </a:ln>
        </p:spPr>
      </p:pic>
      <p:pic>
        <p:nvPicPr>
          <p:cNvPr id="59414" name="Picture 17"/>
          <p:cNvPicPr>
            <a:picLocks noChangeAspect="1" noChangeArrowheads="1"/>
          </p:cNvPicPr>
          <p:nvPr/>
        </p:nvPicPr>
        <p:blipFill>
          <a:blip r:embed="rId19"/>
          <a:srcRect/>
          <a:stretch>
            <a:fillRect/>
          </a:stretch>
        </p:blipFill>
        <p:spPr bwMode="auto">
          <a:xfrm>
            <a:off x="4459288" y="3047994"/>
            <a:ext cx="798512" cy="1219200"/>
          </a:xfrm>
          <a:prstGeom prst="rect">
            <a:avLst/>
          </a:prstGeom>
          <a:noFill/>
          <a:ln w="9525">
            <a:noFill/>
            <a:miter lim="800000"/>
            <a:headEnd/>
            <a:tailEnd/>
          </a:ln>
        </p:spPr>
      </p:pic>
      <p:pic>
        <p:nvPicPr>
          <p:cNvPr id="59415" name="Picture 18"/>
          <p:cNvPicPr>
            <a:picLocks noChangeAspect="1" noChangeArrowheads="1"/>
          </p:cNvPicPr>
          <p:nvPr/>
        </p:nvPicPr>
        <p:blipFill>
          <a:blip r:embed="rId20"/>
          <a:srcRect/>
          <a:stretch>
            <a:fillRect/>
          </a:stretch>
        </p:blipFill>
        <p:spPr bwMode="auto">
          <a:xfrm>
            <a:off x="4038600" y="4267194"/>
            <a:ext cx="1905000" cy="1189038"/>
          </a:xfrm>
          <a:prstGeom prst="rect">
            <a:avLst/>
          </a:prstGeom>
          <a:noFill/>
          <a:ln w="9525">
            <a:noFill/>
            <a:miter lim="800000"/>
            <a:headEnd/>
            <a:tailEnd/>
          </a:ln>
        </p:spPr>
      </p:pic>
      <p:pic>
        <p:nvPicPr>
          <p:cNvPr id="59416" name="Picture 19"/>
          <p:cNvPicPr>
            <a:picLocks noChangeAspect="1" noChangeArrowheads="1"/>
          </p:cNvPicPr>
          <p:nvPr/>
        </p:nvPicPr>
        <p:blipFill>
          <a:blip r:embed="rId21"/>
          <a:srcRect/>
          <a:stretch>
            <a:fillRect/>
          </a:stretch>
        </p:blipFill>
        <p:spPr bwMode="auto">
          <a:xfrm flipH="1">
            <a:off x="2973388" y="5714994"/>
            <a:ext cx="989012" cy="1066800"/>
          </a:xfrm>
          <a:prstGeom prst="rect">
            <a:avLst/>
          </a:prstGeom>
          <a:noFill/>
          <a:ln w="9525">
            <a:noFill/>
            <a:miter lim="800000"/>
            <a:headEnd/>
            <a:tailEnd/>
          </a:ln>
        </p:spPr>
      </p:pic>
      <p:pic>
        <p:nvPicPr>
          <p:cNvPr id="59417" name="Picture 20"/>
          <p:cNvPicPr>
            <a:picLocks noChangeAspect="1" noChangeArrowheads="1"/>
          </p:cNvPicPr>
          <p:nvPr/>
        </p:nvPicPr>
        <p:blipFill>
          <a:blip r:embed="rId22"/>
          <a:srcRect/>
          <a:stretch>
            <a:fillRect/>
          </a:stretch>
        </p:blipFill>
        <p:spPr bwMode="auto">
          <a:xfrm>
            <a:off x="7772400" y="5410194"/>
            <a:ext cx="1143000" cy="1068388"/>
          </a:xfrm>
          <a:prstGeom prst="rect">
            <a:avLst/>
          </a:prstGeom>
          <a:noFill/>
          <a:ln w="9525">
            <a:noFill/>
            <a:miter lim="800000"/>
            <a:headEnd/>
            <a:tailEnd/>
          </a:ln>
        </p:spPr>
      </p:pic>
      <p:pic>
        <p:nvPicPr>
          <p:cNvPr id="59418" name="Picture 21"/>
          <p:cNvPicPr>
            <a:picLocks noChangeAspect="1" noChangeArrowheads="1"/>
          </p:cNvPicPr>
          <p:nvPr/>
        </p:nvPicPr>
        <p:blipFill>
          <a:blip r:embed="rId23"/>
          <a:srcRect/>
          <a:stretch>
            <a:fillRect/>
          </a:stretch>
        </p:blipFill>
        <p:spPr bwMode="auto">
          <a:xfrm flipH="1">
            <a:off x="7924800" y="4114794"/>
            <a:ext cx="989013" cy="1295400"/>
          </a:xfrm>
          <a:prstGeom prst="rect">
            <a:avLst/>
          </a:prstGeom>
          <a:noFill/>
          <a:ln w="9525">
            <a:noFill/>
            <a:miter lim="800000"/>
            <a:headEnd/>
            <a:tailEnd/>
          </a:ln>
        </p:spPr>
      </p:pic>
      <p:pic>
        <p:nvPicPr>
          <p:cNvPr id="59419" name="Picture 22"/>
          <p:cNvPicPr>
            <a:picLocks noChangeAspect="1" noChangeArrowheads="1"/>
          </p:cNvPicPr>
          <p:nvPr/>
        </p:nvPicPr>
        <p:blipFill>
          <a:blip r:embed="rId24"/>
          <a:srcRect/>
          <a:stretch>
            <a:fillRect/>
          </a:stretch>
        </p:blipFill>
        <p:spPr bwMode="auto">
          <a:xfrm flipH="1">
            <a:off x="7999413" y="2895594"/>
            <a:ext cx="1077912" cy="1219200"/>
          </a:xfrm>
          <a:prstGeom prst="rect">
            <a:avLst/>
          </a:prstGeom>
          <a:noFill/>
          <a:ln w="9525">
            <a:noFill/>
            <a:miter lim="800000"/>
            <a:headEnd/>
            <a:tailEnd/>
          </a:ln>
        </p:spPr>
      </p:pic>
      <p:pic>
        <p:nvPicPr>
          <p:cNvPr id="59420" name="Picture 23"/>
          <p:cNvPicPr>
            <a:picLocks noChangeAspect="1" noChangeArrowheads="1"/>
          </p:cNvPicPr>
          <p:nvPr/>
        </p:nvPicPr>
        <p:blipFill>
          <a:blip r:embed="rId25"/>
          <a:srcRect/>
          <a:stretch>
            <a:fillRect/>
          </a:stretch>
        </p:blipFill>
        <p:spPr bwMode="auto">
          <a:xfrm>
            <a:off x="5791200" y="1142994"/>
            <a:ext cx="865188" cy="1066800"/>
          </a:xfrm>
          <a:prstGeom prst="rect">
            <a:avLst/>
          </a:prstGeom>
          <a:noFill/>
          <a:ln w="9525">
            <a:noFill/>
            <a:miter lim="800000"/>
            <a:headEnd/>
            <a:tailEnd/>
          </a:ln>
        </p:spPr>
      </p:pic>
      <p:pic>
        <p:nvPicPr>
          <p:cNvPr id="59421" name="Picture 24"/>
          <p:cNvPicPr>
            <a:picLocks noChangeAspect="1" noChangeArrowheads="1"/>
          </p:cNvPicPr>
          <p:nvPr/>
        </p:nvPicPr>
        <p:blipFill>
          <a:blip r:embed="rId26"/>
          <a:srcRect/>
          <a:stretch>
            <a:fillRect/>
          </a:stretch>
        </p:blipFill>
        <p:spPr bwMode="auto">
          <a:xfrm>
            <a:off x="381000" y="3886194"/>
            <a:ext cx="969963" cy="1406525"/>
          </a:xfrm>
          <a:prstGeom prst="rect">
            <a:avLst/>
          </a:prstGeom>
          <a:noFill/>
          <a:ln w="9525">
            <a:noFill/>
            <a:miter lim="800000"/>
            <a:headEnd/>
            <a:tailEnd/>
          </a:ln>
        </p:spPr>
      </p:pic>
      <p:sp>
        <p:nvSpPr>
          <p:cNvPr id="30" name="Rectangle 29"/>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31" name="Rectangle 30"/>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32" name="Rectangle 31"/>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33" name="Picture 5"/>
          <p:cNvPicPr>
            <a:picLocks noChangeAspect="1"/>
          </p:cNvPicPr>
          <p:nvPr/>
        </p:nvPicPr>
        <p:blipFill>
          <a:blip r:embed="rId2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34975" y="1436034"/>
            <a:ext cx="8458200" cy="1143000"/>
          </a:xfrm>
        </p:spPr>
        <p:txBody>
          <a:bodyPr/>
          <a:lstStyle/>
          <a:p>
            <a:r>
              <a:rPr lang="en-US" sz="2600" b="1" dirty="0">
                <a:solidFill>
                  <a:schemeClr val="tx1"/>
                </a:solidFill>
              </a:rPr>
              <a:t>The University of Texas MD Anderson Cancer Center</a:t>
            </a:r>
            <a:r>
              <a:rPr lang="en-US" sz="2600" b="1" dirty="0" smtClean="0">
                <a:solidFill>
                  <a:schemeClr val="tx1"/>
                </a:solidFill>
              </a:rPr>
              <a:t/>
            </a:r>
            <a:br>
              <a:rPr lang="en-US" sz="2600" b="1" dirty="0" smtClean="0">
                <a:solidFill>
                  <a:schemeClr val="tx1"/>
                </a:solidFill>
              </a:rPr>
            </a:br>
            <a:r>
              <a:rPr lang="en-US" sz="2600" b="1" dirty="0" smtClean="0">
                <a:solidFill>
                  <a:schemeClr val="tx1"/>
                </a:solidFill>
              </a:rPr>
              <a:t>Congressionall</a:t>
            </a:r>
            <a:r>
              <a:rPr lang="en-US" sz="2600" dirty="0" smtClean="0">
                <a:solidFill>
                  <a:schemeClr val="tx1"/>
                </a:solidFill>
              </a:rPr>
              <a:t>y Mandated </a:t>
            </a:r>
            <a:r>
              <a:rPr lang="en-US" sz="2600" b="1" dirty="0" smtClean="0">
                <a:solidFill>
                  <a:schemeClr val="tx1"/>
                </a:solidFill>
              </a:rPr>
              <a:t>Center </a:t>
            </a:r>
            <a:r>
              <a:rPr lang="en-US" sz="2600" b="1" dirty="0">
                <a:solidFill>
                  <a:schemeClr val="tx1"/>
                </a:solidFill>
              </a:rPr>
              <a:t>for Research on Minority Health</a:t>
            </a:r>
          </a:p>
        </p:txBody>
      </p:sp>
      <p:sp>
        <p:nvSpPr>
          <p:cNvPr id="203779" name="Rectangle 3"/>
          <p:cNvSpPr>
            <a:spLocks noGrp="1" noChangeArrowheads="1"/>
          </p:cNvSpPr>
          <p:nvPr>
            <p:ph type="body" sz="half" idx="1"/>
          </p:nvPr>
        </p:nvSpPr>
        <p:spPr>
          <a:xfrm>
            <a:off x="914400" y="4800600"/>
            <a:ext cx="3810000" cy="1428750"/>
          </a:xfrm>
        </p:spPr>
        <p:txBody>
          <a:bodyPr/>
          <a:lstStyle/>
          <a:p>
            <a:pPr algn="ctr">
              <a:lnSpc>
                <a:spcPct val="80000"/>
              </a:lnSpc>
              <a:spcBef>
                <a:spcPct val="0"/>
              </a:spcBef>
              <a:buFontTx/>
              <a:buNone/>
            </a:pPr>
            <a:endParaRPr lang="en-US" sz="1800" b="1" dirty="0"/>
          </a:p>
          <a:p>
            <a:pPr algn="ctr">
              <a:lnSpc>
                <a:spcPct val="80000"/>
              </a:lnSpc>
              <a:spcBef>
                <a:spcPct val="0"/>
              </a:spcBef>
              <a:buFontTx/>
              <a:buNone/>
            </a:pPr>
            <a:endParaRPr lang="en-US" sz="2000" b="1" dirty="0"/>
          </a:p>
          <a:p>
            <a:pPr algn="ctr">
              <a:lnSpc>
                <a:spcPct val="80000"/>
              </a:lnSpc>
              <a:spcBef>
                <a:spcPct val="0"/>
              </a:spcBef>
              <a:buFontTx/>
              <a:buNone/>
            </a:pPr>
            <a:endParaRPr lang="en-US" sz="2000" b="1" dirty="0"/>
          </a:p>
        </p:txBody>
      </p:sp>
      <p:sp>
        <p:nvSpPr>
          <p:cNvPr id="203782" name="Rectangle 6"/>
          <p:cNvSpPr>
            <a:spLocks noChangeArrowheads="1"/>
          </p:cNvSpPr>
          <p:nvPr/>
        </p:nvSpPr>
        <p:spPr bwMode="auto">
          <a:xfrm>
            <a:off x="0" y="0"/>
            <a:ext cx="2057400" cy="698500"/>
          </a:xfrm>
          <a:prstGeom prst="rect">
            <a:avLst/>
          </a:prstGeom>
          <a:noFill/>
          <a:ln w="12700">
            <a:noFill/>
            <a:miter lim="800000"/>
            <a:headEnd/>
            <a:tailEnd/>
          </a:ln>
          <a:effectLst/>
        </p:spPr>
        <p:txBody>
          <a:bodyPr lIns="90487" tIns="44450" rIns="90487" bIns="44450">
            <a:prstTxWarp prst="textNoShape">
              <a:avLst/>
            </a:prstTxWarp>
            <a:spAutoFit/>
          </a:bodyPr>
          <a:lstStyle/>
          <a:p>
            <a:pPr algn="ctr"/>
            <a:r>
              <a:rPr lang="en-US" sz="4000" dirty="0">
                <a:latin typeface="Times" pitchFamily="-112" charset="0"/>
              </a:rPr>
              <a:t>CRMH</a:t>
            </a:r>
            <a:endParaRPr lang="en-US" sz="4000" dirty="0">
              <a:solidFill>
                <a:schemeClr val="tx1"/>
              </a:solidFill>
              <a:latin typeface="Times" pitchFamily="-112" charset="0"/>
            </a:endParaRPr>
          </a:p>
        </p:txBody>
      </p:sp>
      <p:pic>
        <p:nvPicPr>
          <p:cNvPr id="11" name="Picture 10"/>
          <p:cNvPicPr>
            <a:picLocks noChangeAspect="1"/>
          </p:cNvPicPr>
          <p:nvPr/>
        </p:nvPicPr>
        <p:blipFill>
          <a:blip r:embed="rId3" cstate="print"/>
          <a:stretch>
            <a:fillRect/>
          </a:stretch>
        </p:blipFill>
        <p:spPr>
          <a:xfrm>
            <a:off x="933339" y="2664255"/>
            <a:ext cx="7283070" cy="3995041"/>
          </a:xfrm>
          <a:prstGeom prst="rect">
            <a:avLst/>
          </a:prstGeom>
        </p:spPr>
      </p:pic>
      <p:sp>
        <p:nvSpPr>
          <p:cNvPr id="6" name="Rectangle 5"/>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7" name="Rectangle 6"/>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8" name="Rectangle 7"/>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9" name="Picture 5"/>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853671" y="1363120"/>
            <a:ext cx="6197600" cy="923925"/>
          </a:xfrm>
          <a:prstGeom prst="rect">
            <a:avLst/>
          </a:prstGeom>
          <a:noFill/>
          <a:ln w="9525">
            <a:noFill/>
            <a:miter lim="800000"/>
            <a:headEnd/>
            <a:tailEnd/>
          </a:ln>
        </p:spPr>
        <p:txBody>
          <a:bodyPr wrap="none">
            <a:prstTxWarp prst="textNoShape">
              <a:avLst/>
            </a:prstTxWarp>
            <a:spAutoFit/>
          </a:bodyPr>
          <a:lstStyle/>
          <a:p>
            <a:pPr algn="ctr"/>
            <a:r>
              <a:rPr lang="en-US" sz="1800" dirty="0"/>
              <a:t>THE RESEARCH VISION OF THE CRMH IS ALL</a:t>
            </a:r>
          </a:p>
          <a:p>
            <a:pPr algn="ctr"/>
            <a:r>
              <a:rPr lang="en-US" sz="1800" dirty="0"/>
              <a:t>ENCLUSIVE, INVOLVING MOLECULAR BIOLOGY,</a:t>
            </a:r>
          </a:p>
          <a:p>
            <a:pPr algn="ctr"/>
            <a:r>
              <a:rPr lang="en-US" sz="1800" dirty="0"/>
              <a:t>BEHAVIORIAL SCIENCES AS WELL SOCIAL SCIENCES</a:t>
            </a:r>
            <a:r>
              <a:rPr lang="en-US" sz="1800" dirty="0">
                <a:solidFill>
                  <a:srgbClr val="FFEA18"/>
                </a:solidFill>
              </a:rPr>
              <a:t>.</a:t>
            </a:r>
          </a:p>
        </p:txBody>
      </p:sp>
      <p:sp>
        <p:nvSpPr>
          <p:cNvPr id="67587" name="Rectangle 3"/>
          <p:cNvSpPr>
            <a:spLocks noChangeArrowheads="1"/>
          </p:cNvSpPr>
          <p:nvPr/>
        </p:nvSpPr>
        <p:spPr bwMode="auto">
          <a:xfrm>
            <a:off x="1295400" y="5546715"/>
            <a:ext cx="6154738" cy="523875"/>
          </a:xfrm>
          <a:prstGeom prst="rect">
            <a:avLst/>
          </a:prstGeom>
          <a:noFill/>
          <a:ln w="9525">
            <a:noFill/>
            <a:miter lim="800000"/>
            <a:headEnd/>
            <a:tailEnd/>
          </a:ln>
        </p:spPr>
        <p:txBody>
          <a:bodyPr wrap="none">
            <a:prstTxWarp prst="textNoShape">
              <a:avLst/>
            </a:prstTxWarp>
            <a:spAutoFit/>
          </a:bodyPr>
          <a:lstStyle/>
          <a:p>
            <a:pPr algn="ctr"/>
            <a:r>
              <a:rPr lang="en-US" sz="1400" dirty="0"/>
              <a:t>BIOLOGY (MOLECULAR) + PSYCHOLOGY (BEHAVORIAL SCIENCES) +</a:t>
            </a:r>
          </a:p>
          <a:p>
            <a:pPr algn="ctr"/>
            <a:r>
              <a:rPr lang="en-US" sz="1400" dirty="0"/>
              <a:t>SOCIOLOGY (SOCIAL SCIENCES) = </a:t>
            </a:r>
          </a:p>
        </p:txBody>
      </p:sp>
      <p:sp>
        <p:nvSpPr>
          <p:cNvPr id="67588" name="Rectangle 4"/>
          <p:cNvSpPr>
            <a:spLocks noChangeArrowheads="1"/>
          </p:cNvSpPr>
          <p:nvPr/>
        </p:nvSpPr>
        <p:spPr bwMode="auto">
          <a:xfrm>
            <a:off x="3352800" y="5985925"/>
            <a:ext cx="2951163" cy="523875"/>
          </a:xfrm>
          <a:prstGeom prst="rect">
            <a:avLst/>
          </a:prstGeom>
          <a:noFill/>
          <a:ln w="9525">
            <a:noFill/>
            <a:miter lim="800000"/>
            <a:headEnd/>
            <a:tailEnd/>
          </a:ln>
        </p:spPr>
        <p:txBody>
          <a:bodyPr wrap="none">
            <a:prstTxWarp prst="textNoShape">
              <a:avLst/>
            </a:prstTxWarp>
            <a:spAutoFit/>
          </a:bodyPr>
          <a:lstStyle/>
          <a:p>
            <a:pPr algn="ctr"/>
            <a:r>
              <a:rPr lang="en-US" sz="1400"/>
              <a:t>BIOPSYCHOSOCIAL RESEARCH</a:t>
            </a:r>
          </a:p>
          <a:p>
            <a:pPr algn="ctr"/>
            <a:r>
              <a:rPr lang="en-US" sz="1400"/>
              <a:t>“A HOLISTIC APPROACH”</a:t>
            </a:r>
            <a:endParaRPr lang="en-US" sz="1400">
              <a:solidFill>
                <a:srgbClr val="FFFF00"/>
              </a:solidFill>
            </a:endParaRPr>
          </a:p>
        </p:txBody>
      </p:sp>
      <p:sp>
        <p:nvSpPr>
          <p:cNvPr id="67589" name="Text Box 5"/>
          <p:cNvSpPr txBox="1">
            <a:spLocks noChangeArrowheads="1"/>
          </p:cNvSpPr>
          <p:nvPr/>
        </p:nvSpPr>
        <p:spPr bwMode="auto">
          <a:xfrm>
            <a:off x="1295400" y="2142056"/>
            <a:ext cx="6858000" cy="3887788"/>
          </a:xfrm>
          <a:prstGeom prst="rect">
            <a:avLst/>
          </a:prstGeom>
          <a:noFill/>
          <a:ln w="12700">
            <a:noFill/>
            <a:miter lim="800000"/>
            <a:headEnd type="none" w="sm" len="sm"/>
            <a:tailEnd type="none" w="sm" len="sm"/>
          </a:ln>
        </p:spPr>
        <p:txBody>
          <a:bodyPr>
            <a:prstTxWarp prst="textNoShape">
              <a:avLst/>
            </a:prstTxWarp>
            <a:spAutoFit/>
          </a:bodyPr>
          <a:lstStyle/>
          <a:p>
            <a:pPr algn="ctr">
              <a:lnSpc>
                <a:spcPct val="90000"/>
              </a:lnSpc>
              <a:spcBef>
                <a:spcPct val="20000"/>
              </a:spcBef>
            </a:pPr>
            <a:r>
              <a:rPr lang="en-US" sz="1800">
                <a:ea typeface="ＭＳ Ｐゴシック" pitchFamily="-106" charset="-128"/>
                <a:cs typeface="ＭＳ Ｐゴシック" pitchFamily="-106" charset="-128"/>
              </a:rPr>
              <a:t>Holistic/Biopsychosocial</a:t>
            </a:r>
          </a:p>
          <a:p>
            <a:pPr>
              <a:lnSpc>
                <a:spcPct val="90000"/>
              </a:lnSpc>
              <a:spcBef>
                <a:spcPct val="20000"/>
              </a:spcBef>
            </a:pPr>
            <a:r>
              <a:rPr lang="en-US" sz="1800">
                <a:ea typeface="ＭＳ Ｐゴシック" pitchFamily="-106" charset="-128"/>
                <a:cs typeface="ＭＳ Ｐゴシック" pitchFamily="-106" charset="-128"/>
              </a:rPr>
              <a:t>Acknowledges all possible influences that might  affect health and quality of life, both positive and negative.  It is the understanding that health cannot be addressed as a single issue. It take into account other factors that influence the</a:t>
            </a:r>
            <a:r>
              <a:rPr lang="en-US" sz="1800">
                <a:solidFill>
                  <a:srgbClr val="000000"/>
                </a:solidFill>
                <a:ea typeface="ＭＳ Ｐゴシック" pitchFamily="-106" charset="-128"/>
                <a:cs typeface="ＭＳ Ｐゴシック" pitchFamily="-106" charset="-128"/>
              </a:rPr>
              <a:t> </a:t>
            </a:r>
            <a:r>
              <a:rPr lang="en-US" sz="1800" u="sng">
                <a:solidFill>
                  <a:srgbClr val="FF0000"/>
                </a:solidFill>
                <a:ea typeface="ＭＳ Ｐゴシック" pitchFamily="-106" charset="-128"/>
                <a:cs typeface="ＭＳ Ｐゴシック" pitchFamily="-106" charset="-128"/>
              </a:rPr>
              <a:t>perceived</a:t>
            </a:r>
            <a:r>
              <a:rPr lang="en-US" sz="1800">
                <a:ea typeface="ＭＳ Ｐゴシック" pitchFamily="-106" charset="-128"/>
                <a:cs typeface="ＭＳ Ｐゴシック" pitchFamily="-106" charset="-128"/>
              </a:rPr>
              <a:t> need for health care and the attention to health concerns</a:t>
            </a:r>
          </a:p>
          <a:p>
            <a:pPr>
              <a:lnSpc>
                <a:spcPct val="90000"/>
              </a:lnSpc>
              <a:spcBef>
                <a:spcPct val="20000"/>
              </a:spcBef>
              <a:buFontTx/>
              <a:buChar char="•"/>
            </a:pPr>
            <a:r>
              <a:rPr lang="en-US" sz="1800">
                <a:ea typeface="ＭＳ Ｐゴシック" pitchFamily="-106" charset="-128"/>
                <a:cs typeface="ＭＳ Ｐゴシック" pitchFamily="-106" charset="-128"/>
              </a:rPr>
              <a:t>Housing </a:t>
            </a:r>
          </a:p>
          <a:p>
            <a:pPr>
              <a:lnSpc>
                <a:spcPct val="90000"/>
              </a:lnSpc>
              <a:spcBef>
                <a:spcPct val="20000"/>
              </a:spcBef>
              <a:buFontTx/>
              <a:buChar char="•"/>
            </a:pPr>
            <a:r>
              <a:rPr lang="en-US" sz="1800">
                <a:ea typeface="ＭＳ Ｐゴシック" pitchFamily="-106" charset="-128"/>
                <a:cs typeface="ＭＳ Ｐゴシック" pitchFamily="-106" charset="-128"/>
              </a:rPr>
              <a:t>Education</a:t>
            </a:r>
          </a:p>
          <a:p>
            <a:pPr>
              <a:lnSpc>
                <a:spcPct val="90000"/>
              </a:lnSpc>
              <a:spcBef>
                <a:spcPct val="20000"/>
              </a:spcBef>
              <a:buFontTx/>
              <a:buChar char="•"/>
            </a:pPr>
            <a:r>
              <a:rPr lang="en-US" sz="1800">
                <a:ea typeface="ＭＳ Ｐゴシック" pitchFamily="-106" charset="-128"/>
                <a:cs typeface="ＭＳ Ｐゴシック" pitchFamily="-106" charset="-128"/>
              </a:rPr>
              <a:t>Economics</a:t>
            </a:r>
          </a:p>
          <a:p>
            <a:pPr>
              <a:lnSpc>
                <a:spcPct val="90000"/>
              </a:lnSpc>
              <a:spcBef>
                <a:spcPct val="20000"/>
              </a:spcBef>
              <a:buFontTx/>
              <a:buChar char="•"/>
            </a:pPr>
            <a:r>
              <a:rPr lang="en-US" sz="1800">
                <a:ea typeface="ＭＳ Ｐゴシック" pitchFamily="-106" charset="-128"/>
                <a:cs typeface="ＭＳ Ｐゴシック" pitchFamily="-106" charset="-128"/>
              </a:rPr>
              <a:t>Co-morbidities, other existing diseases/illness</a:t>
            </a:r>
          </a:p>
          <a:p>
            <a:pPr>
              <a:lnSpc>
                <a:spcPct val="90000"/>
              </a:lnSpc>
              <a:spcBef>
                <a:spcPct val="20000"/>
              </a:spcBef>
              <a:buFontTx/>
              <a:buChar char="•"/>
            </a:pPr>
            <a:r>
              <a:rPr lang="en-US" sz="1800">
                <a:ea typeface="ＭＳ Ｐゴシック" pitchFamily="-106" charset="-128"/>
                <a:cs typeface="ＭＳ Ｐゴシック" pitchFamily="-106" charset="-128"/>
              </a:rPr>
              <a:t>Adequate access or lack of access to healthcare</a:t>
            </a:r>
          </a:p>
          <a:p>
            <a:pPr>
              <a:lnSpc>
                <a:spcPct val="90000"/>
              </a:lnSpc>
              <a:spcBef>
                <a:spcPct val="20000"/>
              </a:spcBef>
              <a:buFontTx/>
              <a:buChar char="•"/>
            </a:pPr>
            <a:r>
              <a:rPr lang="en-US" sz="1800">
                <a:ea typeface="ＭＳ Ｐゴシック" pitchFamily="-106" charset="-128"/>
                <a:cs typeface="ＭＳ Ｐゴシック" pitchFamily="-106" charset="-128"/>
              </a:rPr>
              <a:t>Etc...</a:t>
            </a:r>
          </a:p>
          <a:p>
            <a:pPr>
              <a:spcBef>
                <a:spcPct val="50000"/>
              </a:spcBef>
            </a:pPr>
            <a:endParaRPr lang="en-US" sz="1800"/>
          </a:p>
        </p:txBody>
      </p:sp>
      <p:sp>
        <p:nvSpPr>
          <p:cNvPr id="12" name="Rectangle 11"/>
          <p:cNvSpPr>
            <a:spLocks noChangeArrowheads="1"/>
          </p:cNvSpPr>
          <p:nvPr/>
        </p:nvSpPr>
        <p:spPr bwMode="auto">
          <a:xfrm>
            <a:off x="3429000" y="6443125"/>
            <a:ext cx="3276600" cy="215900"/>
          </a:xfrm>
          <a:prstGeom prst="rect">
            <a:avLst/>
          </a:prstGeom>
          <a:noFill/>
          <a:ln w="9525">
            <a:noFill/>
            <a:miter lim="800000"/>
            <a:headEnd/>
            <a:tailEnd/>
          </a:ln>
        </p:spPr>
        <p:txBody>
          <a:bodyPr lIns="0" tIns="0" rIns="0" bIns="0">
            <a:prstTxWarp prst="textNoShape">
              <a:avLst/>
            </a:prstTxWarp>
            <a:spAutoFit/>
          </a:bodyPr>
          <a:lstStyle/>
          <a:p>
            <a:pPr>
              <a:defRPr/>
            </a:pPr>
            <a:r>
              <a:rPr lang="en-US" sz="1400" u="sng" dirty="0">
                <a:latin typeface="Times" pitchFamily="-111" charset="0"/>
              </a:rPr>
              <a:t>Knowledge</a:t>
            </a:r>
            <a:endParaRPr lang="en-US" sz="1400" dirty="0">
              <a:effectLst>
                <a:outerShdw blurRad="38100" dist="38100" dir="2700000" algn="tl">
                  <a:srgbClr val="000000"/>
                </a:outerShdw>
              </a:effectLst>
              <a:latin typeface="Arial" pitchFamily="-111" charset="0"/>
            </a:endParaRPr>
          </a:p>
        </p:txBody>
      </p:sp>
      <p:sp>
        <p:nvSpPr>
          <p:cNvPr id="13" name="Rectangle 14"/>
          <p:cNvSpPr>
            <a:spLocks noChangeArrowheads="1"/>
          </p:cNvSpPr>
          <p:nvPr/>
        </p:nvSpPr>
        <p:spPr bwMode="auto">
          <a:xfrm>
            <a:off x="4495800" y="6468526"/>
            <a:ext cx="2405063" cy="215900"/>
          </a:xfrm>
          <a:prstGeom prst="rect">
            <a:avLst/>
          </a:prstGeom>
          <a:noFill/>
          <a:ln w="9525">
            <a:noFill/>
            <a:miter lim="800000"/>
            <a:headEnd/>
            <a:tailEnd/>
          </a:ln>
        </p:spPr>
        <p:txBody>
          <a:bodyPr lIns="0" tIns="0" rIns="0" bIns="0">
            <a:prstTxWarp prst="textNoShape">
              <a:avLst/>
            </a:prstTxWarp>
            <a:spAutoFit/>
          </a:bodyPr>
          <a:lstStyle/>
          <a:p>
            <a:pPr>
              <a:defRPr/>
            </a:pPr>
            <a:r>
              <a:rPr lang="en-US" sz="1400" u="sng" dirty="0">
                <a:latin typeface="Times" pitchFamily="-111" charset="0"/>
              </a:rPr>
              <a:t>Attitudes</a:t>
            </a:r>
            <a:endParaRPr lang="en-US" sz="1400" dirty="0">
              <a:effectLst>
                <a:outerShdw blurRad="38100" dist="38100" dir="2700000" algn="tl">
                  <a:srgbClr val="000000"/>
                </a:outerShdw>
              </a:effectLst>
              <a:latin typeface="Arial" pitchFamily="-111" charset="0"/>
            </a:endParaRPr>
          </a:p>
        </p:txBody>
      </p:sp>
      <p:sp>
        <p:nvSpPr>
          <p:cNvPr id="14" name="Rectangle 16"/>
          <p:cNvSpPr>
            <a:spLocks noChangeArrowheads="1"/>
          </p:cNvSpPr>
          <p:nvPr/>
        </p:nvSpPr>
        <p:spPr bwMode="auto">
          <a:xfrm>
            <a:off x="4267200" y="6608225"/>
            <a:ext cx="1984375" cy="215900"/>
          </a:xfrm>
          <a:prstGeom prst="rect">
            <a:avLst/>
          </a:prstGeom>
          <a:noFill/>
          <a:ln w="9525">
            <a:noFill/>
            <a:miter lim="800000"/>
            <a:headEnd/>
            <a:tailEnd/>
          </a:ln>
        </p:spPr>
        <p:txBody>
          <a:bodyPr wrap="none" lIns="0" tIns="0" rIns="0" bIns="0">
            <a:prstTxWarp prst="textNoShape">
              <a:avLst/>
            </a:prstTxWarp>
            <a:spAutoFit/>
          </a:bodyPr>
          <a:lstStyle/>
          <a:p>
            <a:pPr>
              <a:defRPr/>
            </a:pPr>
            <a:r>
              <a:rPr lang="en-US" sz="1400" dirty="0">
                <a:solidFill>
                  <a:srgbClr val="FF0000"/>
                </a:solidFill>
                <a:latin typeface="Times" pitchFamily="-111" charset="0"/>
              </a:rPr>
              <a:t>                       </a:t>
            </a:r>
            <a:r>
              <a:rPr lang="en-US" sz="1400" dirty="0">
                <a:latin typeface="Times" pitchFamily="-111" charset="0"/>
              </a:rPr>
              <a:t>and </a:t>
            </a:r>
            <a:r>
              <a:rPr lang="en-US" sz="1400" u="sng" dirty="0">
                <a:latin typeface="Times" pitchFamily="-111" charset="0"/>
              </a:rPr>
              <a:t>Practices</a:t>
            </a:r>
            <a:r>
              <a:rPr lang="en-US" sz="1400" dirty="0">
                <a:latin typeface="Times" pitchFamily="-111" charset="0"/>
              </a:rPr>
              <a:t>  </a:t>
            </a:r>
            <a:endParaRPr lang="en-US" sz="1400" dirty="0">
              <a:effectLst>
                <a:outerShdw blurRad="38100" dist="38100" dir="2700000" algn="tl">
                  <a:srgbClr val="000000"/>
                </a:outerShdw>
              </a:effectLst>
              <a:latin typeface="Arial" pitchFamily="-111" charset="0"/>
            </a:endParaRPr>
          </a:p>
        </p:txBody>
      </p:sp>
      <p:sp>
        <p:nvSpPr>
          <p:cNvPr id="15"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16"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17"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2895600" y="641350"/>
            <a:ext cx="5410200" cy="366713"/>
          </a:xfrm>
          <a:prstGeom prst="rect">
            <a:avLst/>
          </a:prstGeom>
          <a:noFill/>
          <a:ln w="9525">
            <a:noFill/>
            <a:miter lim="800000"/>
            <a:headEnd/>
            <a:tailEnd/>
          </a:ln>
        </p:spPr>
        <p:txBody>
          <a:bodyPr>
            <a:prstTxWarp prst="textNoShape">
              <a:avLst/>
            </a:prstTxWarp>
            <a:spAutoFit/>
          </a:bodyPr>
          <a:lstStyle/>
          <a:p>
            <a:endParaRPr lang="en-US" sz="1800" b="0">
              <a:latin typeface="Tahoma" pitchFamily="-109" charset="0"/>
            </a:endParaRPr>
          </a:p>
        </p:txBody>
      </p:sp>
      <p:sp>
        <p:nvSpPr>
          <p:cNvPr id="114690" name="Text Box 3"/>
          <p:cNvSpPr txBox="1">
            <a:spLocks noChangeArrowheads="1"/>
          </p:cNvSpPr>
          <p:nvPr/>
        </p:nvSpPr>
        <p:spPr bwMode="auto">
          <a:xfrm>
            <a:off x="3717925" y="1327150"/>
            <a:ext cx="184150" cy="366713"/>
          </a:xfrm>
          <a:prstGeom prst="rect">
            <a:avLst/>
          </a:prstGeom>
          <a:noFill/>
          <a:ln w="9525">
            <a:noFill/>
            <a:miter lim="800000"/>
            <a:headEnd/>
            <a:tailEnd/>
          </a:ln>
        </p:spPr>
        <p:txBody>
          <a:bodyPr wrap="none">
            <a:prstTxWarp prst="textNoShape">
              <a:avLst/>
            </a:prstTxWarp>
            <a:spAutoFit/>
          </a:bodyPr>
          <a:lstStyle/>
          <a:p>
            <a:endParaRPr lang="en-US" sz="1800" b="0">
              <a:latin typeface="Tahoma" pitchFamily="-109" charset="0"/>
            </a:endParaRPr>
          </a:p>
        </p:txBody>
      </p:sp>
      <p:sp>
        <p:nvSpPr>
          <p:cNvPr id="114691" name="Text Box 4"/>
          <p:cNvSpPr txBox="1">
            <a:spLocks noChangeArrowheads="1"/>
          </p:cNvSpPr>
          <p:nvPr/>
        </p:nvSpPr>
        <p:spPr bwMode="auto">
          <a:xfrm>
            <a:off x="609600" y="1297517"/>
            <a:ext cx="7924800" cy="641350"/>
          </a:xfrm>
          <a:prstGeom prst="rect">
            <a:avLst/>
          </a:prstGeom>
          <a:noFill/>
          <a:ln w="9525">
            <a:noFill/>
            <a:miter lim="800000"/>
            <a:headEnd/>
            <a:tailEnd/>
          </a:ln>
        </p:spPr>
        <p:txBody>
          <a:bodyPr>
            <a:prstTxWarp prst="textNoShape">
              <a:avLst/>
            </a:prstTxWarp>
            <a:spAutoFit/>
          </a:bodyPr>
          <a:lstStyle/>
          <a:p>
            <a:pPr algn="ctr"/>
            <a:r>
              <a:rPr lang="en-US" sz="3600" dirty="0">
                <a:latin typeface="Tahoma" pitchFamily="-109" charset="0"/>
              </a:rPr>
              <a:t>Our Approach</a:t>
            </a:r>
          </a:p>
        </p:txBody>
      </p:sp>
      <p:sp>
        <p:nvSpPr>
          <p:cNvPr id="114692" name="Rectangle 5"/>
          <p:cNvSpPr>
            <a:spLocks noChangeArrowheads="1"/>
          </p:cNvSpPr>
          <p:nvPr/>
        </p:nvSpPr>
        <p:spPr bwMode="auto">
          <a:xfrm>
            <a:off x="609600" y="2133600"/>
            <a:ext cx="1600200" cy="1295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1800" b="0">
              <a:latin typeface="Tahoma" pitchFamily="-109" charset="0"/>
            </a:endParaRPr>
          </a:p>
        </p:txBody>
      </p:sp>
      <p:sp>
        <p:nvSpPr>
          <p:cNvPr id="114693" name="Rectangle 6"/>
          <p:cNvSpPr>
            <a:spLocks noChangeArrowheads="1"/>
          </p:cNvSpPr>
          <p:nvPr/>
        </p:nvSpPr>
        <p:spPr bwMode="auto">
          <a:xfrm>
            <a:off x="2709333" y="2133600"/>
            <a:ext cx="1447800" cy="1295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b="0" dirty="0">
                <a:solidFill>
                  <a:schemeClr val="bg1"/>
                </a:solidFill>
                <a:latin typeface="Tahoma" pitchFamily="-109" charset="0"/>
              </a:rPr>
              <a:t>Racism 30%</a:t>
            </a:r>
          </a:p>
        </p:txBody>
      </p:sp>
      <p:sp>
        <p:nvSpPr>
          <p:cNvPr id="114694" name="Rectangle 7"/>
          <p:cNvSpPr>
            <a:spLocks noChangeArrowheads="1"/>
          </p:cNvSpPr>
          <p:nvPr/>
        </p:nvSpPr>
        <p:spPr bwMode="auto">
          <a:xfrm>
            <a:off x="4800600" y="2133600"/>
            <a:ext cx="1447800" cy="1295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1800" b="0">
              <a:latin typeface="Tahoma" pitchFamily="-109" charset="0"/>
            </a:endParaRPr>
          </a:p>
        </p:txBody>
      </p:sp>
      <p:sp>
        <p:nvSpPr>
          <p:cNvPr id="114695" name="Rectangle 8"/>
          <p:cNvSpPr>
            <a:spLocks noChangeArrowheads="1"/>
          </p:cNvSpPr>
          <p:nvPr/>
        </p:nvSpPr>
        <p:spPr bwMode="auto">
          <a:xfrm>
            <a:off x="7010400" y="2133600"/>
            <a:ext cx="1524000" cy="1295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b="0">
                <a:solidFill>
                  <a:schemeClr val="bg1"/>
                </a:solidFill>
                <a:latin typeface="Tahoma" pitchFamily="-109" charset="0"/>
              </a:rPr>
              <a:t>Quality Care &amp;</a:t>
            </a:r>
          </a:p>
          <a:p>
            <a:pPr algn="ctr"/>
            <a:r>
              <a:rPr lang="en-US" sz="1800" b="0">
                <a:solidFill>
                  <a:schemeClr val="bg1"/>
                </a:solidFill>
                <a:latin typeface="Tahoma" pitchFamily="-109" charset="0"/>
              </a:rPr>
              <a:t>Biology 10%</a:t>
            </a:r>
          </a:p>
        </p:txBody>
      </p:sp>
      <p:sp>
        <p:nvSpPr>
          <p:cNvPr id="114696" name="WordArt 9"/>
          <p:cNvSpPr>
            <a:spLocks noChangeArrowheads="1" noChangeShapeType="1" noTextEdit="1"/>
          </p:cNvSpPr>
          <p:nvPr/>
        </p:nvSpPr>
        <p:spPr bwMode="auto">
          <a:xfrm>
            <a:off x="2895600" y="3810000"/>
            <a:ext cx="3429000" cy="420688"/>
          </a:xfrm>
          <a:prstGeom prst="rect">
            <a:avLst/>
          </a:prstGeom>
        </p:spPr>
        <p:txBody>
          <a:bodyPr wrap="none" fromWordArt="1">
            <a:prstTxWarp prst="textDoubleWave1">
              <a:avLst>
                <a:gd name="adj1" fmla="val 6500"/>
                <a:gd name="adj2" fmla="val 0"/>
              </a:avLst>
            </a:prstTxWarp>
          </a:bodyPr>
          <a:lstStyle/>
          <a:p>
            <a:pPr algn="ctr"/>
            <a:r>
              <a:rPr lang="en-US" kern="10" spc="-24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EQUALS</a:t>
            </a:r>
          </a:p>
        </p:txBody>
      </p:sp>
      <p:sp>
        <p:nvSpPr>
          <p:cNvPr id="173066" name="Text Box 10"/>
          <p:cNvSpPr txBox="1">
            <a:spLocks noChangeArrowheads="1"/>
          </p:cNvSpPr>
          <p:nvPr/>
        </p:nvSpPr>
        <p:spPr bwMode="auto">
          <a:xfrm>
            <a:off x="1600200" y="4487333"/>
            <a:ext cx="6569075" cy="579438"/>
          </a:xfrm>
          <a:prstGeom prst="rect">
            <a:avLst/>
          </a:prstGeom>
          <a:noFill/>
          <a:ln w="9525">
            <a:noFill/>
            <a:miter lim="800000"/>
            <a:headEnd/>
            <a:tailEnd/>
          </a:ln>
          <a:effectLst/>
        </p:spPr>
        <p:txBody>
          <a:bodyPr>
            <a:prstTxWarp prst="textNoShape">
              <a:avLst/>
            </a:prstTxWarp>
            <a:spAutoFit/>
          </a:bodyPr>
          <a:lstStyle/>
          <a:p>
            <a:r>
              <a:rPr lang="en-US" sz="3200" b="0" dirty="0">
                <a:effectLst>
                  <a:outerShdw blurRad="38100" dist="38100" dir="2700000" algn="tl">
                    <a:srgbClr val="000000"/>
                  </a:outerShdw>
                </a:effectLst>
                <a:latin typeface="Tahoma" pitchFamily="-109" charset="0"/>
              </a:rPr>
              <a:t>African American Health disparities</a:t>
            </a:r>
          </a:p>
        </p:txBody>
      </p:sp>
      <p:sp>
        <p:nvSpPr>
          <p:cNvPr id="114698" name="Text Box 11"/>
          <p:cNvSpPr txBox="1">
            <a:spLocks noChangeArrowheads="1"/>
          </p:cNvSpPr>
          <p:nvPr/>
        </p:nvSpPr>
        <p:spPr bwMode="auto">
          <a:xfrm>
            <a:off x="534988" y="2286000"/>
            <a:ext cx="1751012" cy="915988"/>
          </a:xfrm>
          <a:prstGeom prst="rect">
            <a:avLst/>
          </a:prstGeom>
          <a:noFill/>
          <a:ln w="9525">
            <a:noFill/>
            <a:miter lim="800000"/>
            <a:headEnd/>
            <a:tailEnd/>
          </a:ln>
        </p:spPr>
        <p:txBody>
          <a:bodyPr wrap="none">
            <a:prstTxWarp prst="textNoShape">
              <a:avLst/>
            </a:prstTxWarp>
            <a:spAutoFit/>
          </a:bodyPr>
          <a:lstStyle/>
          <a:p>
            <a:pPr algn="ctr"/>
            <a:r>
              <a:rPr lang="en-US" sz="1800" b="0" dirty="0">
                <a:solidFill>
                  <a:schemeClr val="bg1"/>
                </a:solidFill>
                <a:latin typeface="Tahoma" pitchFamily="-109" charset="0"/>
              </a:rPr>
              <a:t>Socio-economic</a:t>
            </a:r>
          </a:p>
          <a:p>
            <a:pPr algn="ctr"/>
            <a:r>
              <a:rPr lang="en-US" sz="1800" b="0" dirty="0">
                <a:solidFill>
                  <a:schemeClr val="bg1"/>
                </a:solidFill>
                <a:latin typeface="Tahoma" pitchFamily="-109" charset="0"/>
              </a:rPr>
              <a:t>Status</a:t>
            </a:r>
          </a:p>
          <a:p>
            <a:pPr algn="ctr"/>
            <a:r>
              <a:rPr lang="en-US" sz="1800" b="0" dirty="0">
                <a:solidFill>
                  <a:schemeClr val="bg1"/>
                </a:solidFill>
                <a:latin typeface="Tahoma" pitchFamily="-109" charset="0"/>
              </a:rPr>
              <a:t>30%</a:t>
            </a:r>
          </a:p>
        </p:txBody>
      </p:sp>
      <p:sp>
        <p:nvSpPr>
          <p:cNvPr id="114699" name="Text Box 12"/>
          <p:cNvSpPr txBox="1">
            <a:spLocks noChangeArrowheads="1"/>
          </p:cNvSpPr>
          <p:nvPr/>
        </p:nvSpPr>
        <p:spPr bwMode="auto">
          <a:xfrm>
            <a:off x="4838170" y="2590800"/>
            <a:ext cx="1452563" cy="366713"/>
          </a:xfrm>
          <a:prstGeom prst="rect">
            <a:avLst/>
          </a:prstGeom>
          <a:noFill/>
          <a:ln w="9525">
            <a:noFill/>
            <a:miter lim="800000"/>
            <a:headEnd/>
            <a:tailEnd/>
          </a:ln>
        </p:spPr>
        <p:txBody>
          <a:bodyPr wrap="none">
            <a:prstTxWarp prst="textNoShape">
              <a:avLst/>
            </a:prstTxWarp>
            <a:spAutoFit/>
          </a:bodyPr>
          <a:lstStyle/>
          <a:p>
            <a:r>
              <a:rPr lang="en-US" sz="1800" b="0" dirty="0">
                <a:solidFill>
                  <a:schemeClr val="bg1"/>
                </a:solidFill>
                <a:latin typeface="Tahoma" pitchFamily="-109" charset="0"/>
              </a:rPr>
              <a:t>Culture 30%</a:t>
            </a:r>
          </a:p>
        </p:txBody>
      </p:sp>
      <p:sp>
        <p:nvSpPr>
          <p:cNvPr id="114700" name="Text Box 13"/>
          <p:cNvSpPr txBox="1">
            <a:spLocks noChangeArrowheads="1"/>
          </p:cNvSpPr>
          <p:nvPr/>
        </p:nvSpPr>
        <p:spPr bwMode="auto">
          <a:xfrm>
            <a:off x="2362200" y="2514600"/>
            <a:ext cx="350838" cy="366713"/>
          </a:xfrm>
          <a:prstGeom prst="rect">
            <a:avLst/>
          </a:prstGeom>
          <a:noFill/>
          <a:ln w="9525">
            <a:noFill/>
            <a:miter lim="800000"/>
            <a:headEnd/>
            <a:tailEnd/>
          </a:ln>
        </p:spPr>
        <p:txBody>
          <a:bodyPr wrap="none">
            <a:prstTxWarp prst="textNoShape">
              <a:avLst/>
            </a:prstTxWarp>
            <a:spAutoFit/>
          </a:bodyPr>
          <a:lstStyle/>
          <a:p>
            <a:r>
              <a:rPr lang="en-US" sz="1800" b="0">
                <a:latin typeface="Tahoma" pitchFamily="-109" charset="0"/>
              </a:rPr>
              <a:t>+</a:t>
            </a:r>
          </a:p>
        </p:txBody>
      </p:sp>
      <p:sp>
        <p:nvSpPr>
          <p:cNvPr id="114701" name="Text Box 14"/>
          <p:cNvSpPr txBox="1">
            <a:spLocks noChangeArrowheads="1"/>
          </p:cNvSpPr>
          <p:nvPr/>
        </p:nvSpPr>
        <p:spPr bwMode="auto">
          <a:xfrm>
            <a:off x="6477000" y="2590800"/>
            <a:ext cx="350838" cy="366713"/>
          </a:xfrm>
          <a:prstGeom prst="rect">
            <a:avLst/>
          </a:prstGeom>
          <a:noFill/>
          <a:ln w="9525">
            <a:noFill/>
            <a:miter lim="800000"/>
            <a:headEnd/>
            <a:tailEnd/>
          </a:ln>
        </p:spPr>
        <p:txBody>
          <a:bodyPr wrap="none">
            <a:prstTxWarp prst="textNoShape">
              <a:avLst/>
            </a:prstTxWarp>
            <a:spAutoFit/>
          </a:bodyPr>
          <a:lstStyle/>
          <a:p>
            <a:r>
              <a:rPr lang="en-US" sz="1800" b="0">
                <a:latin typeface="Tahoma" pitchFamily="-109" charset="0"/>
              </a:rPr>
              <a:t>+</a:t>
            </a:r>
          </a:p>
        </p:txBody>
      </p:sp>
      <p:sp>
        <p:nvSpPr>
          <p:cNvPr id="114702" name="Text Box 15"/>
          <p:cNvSpPr txBox="1">
            <a:spLocks noChangeArrowheads="1"/>
          </p:cNvSpPr>
          <p:nvPr/>
        </p:nvSpPr>
        <p:spPr bwMode="auto">
          <a:xfrm>
            <a:off x="4343400" y="2590800"/>
            <a:ext cx="350838" cy="366713"/>
          </a:xfrm>
          <a:prstGeom prst="rect">
            <a:avLst/>
          </a:prstGeom>
          <a:noFill/>
          <a:ln w="9525">
            <a:noFill/>
            <a:miter lim="800000"/>
            <a:headEnd/>
            <a:tailEnd/>
          </a:ln>
        </p:spPr>
        <p:txBody>
          <a:bodyPr wrap="none">
            <a:prstTxWarp prst="textNoShape">
              <a:avLst/>
            </a:prstTxWarp>
            <a:spAutoFit/>
          </a:bodyPr>
          <a:lstStyle/>
          <a:p>
            <a:r>
              <a:rPr lang="en-US" sz="1800" b="0">
                <a:latin typeface="Tahoma" pitchFamily="-109" charset="0"/>
              </a:rPr>
              <a:t>+</a:t>
            </a:r>
          </a:p>
        </p:txBody>
      </p:sp>
      <p:sp>
        <p:nvSpPr>
          <p:cNvPr id="16" name="Rectangle 15"/>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7" name="Rectangle 16"/>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8" name="Rectangle 17"/>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9" name="Picture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 name="TextBox 19"/>
          <p:cNvSpPr txBox="1"/>
          <p:nvPr/>
        </p:nvSpPr>
        <p:spPr>
          <a:xfrm>
            <a:off x="5757333" y="5418667"/>
            <a:ext cx="3014134" cy="461665"/>
          </a:xfrm>
          <a:prstGeom prst="rect">
            <a:avLst/>
          </a:prstGeom>
          <a:noFill/>
        </p:spPr>
        <p:txBody>
          <a:bodyPr wrap="square" rtlCol="0">
            <a:spAutoFit/>
          </a:bodyPr>
          <a:lstStyle/>
          <a:p>
            <a:r>
              <a:rPr lang="en-US" dirty="0" smtClean="0"/>
              <a:t>William (Bill) Jenkins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Oval 2"/>
          <p:cNvSpPr>
            <a:spLocks noChangeArrowheads="1"/>
          </p:cNvSpPr>
          <p:nvPr/>
        </p:nvSpPr>
        <p:spPr bwMode="auto">
          <a:xfrm>
            <a:off x="1752600" y="1524000"/>
            <a:ext cx="2895600" cy="26670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algn="ctr"/>
            <a:r>
              <a:rPr lang="en-US" sz="2000"/>
              <a:t>EDUCATION</a:t>
            </a:r>
            <a:endParaRPr lang="en-US">
              <a:solidFill>
                <a:schemeClr val="bg1"/>
              </a:solidFill>
              <a:latin typeface="Times" pitchFamily="-106" charset="0"/>
            </a:endParaRPr>
          </a:p>
        </p:txBody>
      </p:sp>
      <p:sp>
        <p:nvSpPr>
          <p:cNvPr id="55299" name="Oval 3"/>
          <p:cNvSpPr>
            <a:spLocks noChangeArrowheads="1"/>
          </p:cNvSpPr>
          <p:nvPr/>
        </p:nvSpPr>
        <p:spPr bwMode="auto">
          <a:xfrm>
            <a:off x="4724400" y="1524000"/>
            <a:ext cx="2895600" cy="2667000"/>
          </a:xfrm>
          <a:prstGeom prst="ellipse">
            <a:avLst/>
          </a:prstGeom>
          <a:solidFill>
            <a:schemeClr val="bg1"/>
          </a:solidFill>
          <a:ln w="9525">
            <a:solidFill>
              <a:schemeClr val="tx1"/>
            </a:solidFill>
            <a:round/>
            <a:headEnd/>
            <a:tailEnd/>
          </a:ln>
        </p:spPr>
        <p:txBody>
          <a:bodyPr wrap="none" anchor="ctr">
            <a:prstTxWarp prst="textNoShape">
              <a:avLst/>
            </a:prstTxWarp>
          </a:bodyPr>
          <a:lstStyle/>
          <a:p>
            <a:pPr algn="ctr"/>
            <a:r>
              <a:rPr lang="en-US" sz="2000"/>
              <a:t>HEALTH POLICY</a:t>
            </a:r>
            <a:endParaRPr lang="en-US">
              <a:solidFill>
                <a:srgbClr val="0066FF"/>
              </a:solidFill>
            </a:endParaRPr>
          </a:p>
        </p:txBody>
      </p:sp>
      <p:sp>
        <p:nvSpPr>
          <p:cNvPr id="55300" name="Oval 4"/>
          <p:cNvSpPr>
            <a:spLocks noChangeArrowheads="1"/>
          </p:cNvSpPr>
          <p:nvPr/>
        </p:nvSpPr>
        <p:spPr bwMode="auto">
          <a:xfrm>
            <a:off x="3352800" y="3200400"/>
            <a:ext cx="2590800" cy="2362200"/>
          </a:xfrm>
          <a:prstGeom prst="ellipse">
            <a:avLst/>
          </a:prstGeom>
          <a:solidFill>
            <a:srgbClr val="000080"/>
          </a:solidFill>
          <a:ln w="9525">
            <a:solidFill>
              <a:schemeClr val="tx1"/>
            </a:solidFill>
            <a:round/>
            <a:headEnd/>
            <a:tailEnd/>
          </a:ln>
        </p:spPr>
        <p:txBody>
          <a:bodyPr wrap="none" anchor="ctr">
            <a:prstTxWarp prst="textNoShape">
              <a:avLst/>
            </a:prstTxWarp>
          </a:bodyPr>
          <a:lstStyle/>
          <a:p>
            <a:pPr algn="ctr"/>
            <a:r>
              <a:rPr lang="en-US">
                <a:solidFill>
                  <a:schemeClr val="bg1"/>
                </a:solidFill>
                <a:latin typeface="Times" pitchFamily="-106" charset="0"/>
              </a:rPr>
              <a:t>RESEARCH</a:t>
            </a:r>
            <a:endParaRPr lang="en-US">
              <a:solidFill>
                <a:schemeClr val="bg2"/>
              </a:solidFill>
              <a:latin typeface="Times" pitchFamily="-106" charset="0"/>
            </a:endParaRPr>
          </a:p>
        </p:txBody>
      </p:sp>
      <p:sp>
        <p:nvSpPr>
          <p:cNvPr id="55301" name="Oval 5"/>
          <p:cNvSpPr>
            <a:spLocks noChangeArrowheads="1"/>
          </p:cNvSpPr>
          <p:nvPr/>
        </p:nvSpPr>
        <p:spPr bwMode="auto">
          <a:xfrm>
            <a:off x="3886200" y="2590800"/>
            <a:ext cx="1371600" cy="1447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collaboration</a:t>
            </a:r>
          </a:p>
        </p:txBody>
      </p:sp>
      <p:pic>
        <p:nvPicPr>
          <p:cNvPr id="55302" name="Picture 6"/>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8305800" y="5715000"/>
            <a:ext cx="806450" cy="990600"/>
          </a:xfrm>
          <a:prstGeom prst="rect">
            <a:avLst/>
          </a:prstGeom>
          <a:noFill/>
          <a:ln w="9525">
            <a:noFill/>
            <a:miter lim="800000"/>
            <a:headEnd/>
            <a:tailEnd/>
          </a:ln>
        </p:spPr>
      </p:pic>
      <p:sp>
        <p:nvSpPr>
          <p:cNvPr id="55303" name="Rectangle 13"/>
          <p:cNvSpPr>
            <a:spLocks noChangeArrowheads="1"/>
          </p:cNvSpPr>
          <p:nvPr/>
        </p:nvSpPr>
        <p:spPr bwMode="auto">
          <a:xfrm>
            <a:off x="1295400" y="990600"/>
            <a:ext cx="6865938" cy="457200"/>
          </a:xfrm>
          <a:prstGeom prst="rect">
            <a:avLst/>
          </a:prstGeom>
          <a:noFill/>
          <a:ln w="12700">
            <a:noFill/>
            <a:miter lim="800000"/>
            <a:headEnd type="none" w="sm" len="sm"/>
            <a:tailEnd type="none" w="sm" len="sm"/>
          </a:ln>
        </p:spPr>
        <p:txBody>
          <a:bodyPr wrap="none">
            <a:prstTxWarp prst="textNoShape">
              <a:avLst/>
            </a:prstTxWarp>
            <a:spAutoFit/>
          </a:bodyPr>
          <a:lstStyle/>
          <a:p>
            <a:r>
              <a:rPr kumimoji="1" lang="en-US"/>
              <a:t>EDUCATION, HEALTH POLICY &amp; RESEARCH</a:t>
            </a:r>
          </a:p>
        </p:txBody>
      </p:sp>
      <p:sp>
        <p:nvSpPr>
          <p:cNvPr id="11" name="Rectangle 10"/>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2" name="Rectangle 11"/>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3" name="Rectangle 12"/>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4"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Oval 2"/>
          <p:cNvSpPr>
            <a:spLocks noChangeArrowheads="1"/>
          </p:cNvSpPr>
          <p:nvPr/>
        </p:nvSpPr>
        <p:spPr bwMode="auto">
          <a:xfrm>
            <a:off x="4343400" y="1219200"/>
            <a:ext cx="3200400" cy="1752600"/>
          </a:xfrm>
          <a:prstGeom prst="ellipse">
            <a:avLst/>
          </a:prstGeom>
          <a:solidFill>
            <a:schemeClr val="accent1">
              <a:alpha val="50195"/>
            </a:schemeClr>
          </a:solidFill>
          <a:ln w="9525">
            <a:solidFill>
              <a:schemeClr val="tx1"/>
            </a:solidFill>
            <a:round/>
            <a:headEnd/>
            <a:tailEnd/>
          </a:ln>
        </p:spPr>
        <p:txBody>
          <a:bodyPr wrap="none" anchor="ctr">
            <a:prstTxWarp prst="textNoShape">
              <a:avLst/>
            </a:prstTxWarp>
          </a:bodyPr>
          <a:lstStyle/>
          <a:p>
            <a:endParaRPr lang="en-US"/>
          </a:p>
        </p:txBody>
      </p:sp>
      <p:sp>
        <p:nvSpPr>
          <p:cNvPr id="69635" name="Oval 3"/>
          <p:cNvSpPr>
            <a:spLocks noChangeArrowheads="1"/>
          </p:cNvSpPr>
          <p:nvPr/>
        </p:nvSpPr>
        <p:spPr bwMode="auto">
          <a:xfrm>
            <a:off x="685800" y="3124200"/>
            <a:ext cx="2667000" cy="1676400"/>
          </a:xfrm>
          <a:prstGeom prst="ellipse">
            <a:avLst/>
          </a:prstGeom>
          <a:solidFill>
            <a:srgbClr val="FF0000">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69636" name="Text Box 4"/>
          <p:cNvSpPr txBox="1">
            <a:spLocks noChangeArrowheads="1"/>
          </p:cNvSpPr>
          <p:nvPr/>
        </p:nvSpPr>
        <p:spPr bwMode="auto">
          <a:xfrm>
            <a:off x="1143000" y="3581400"/>
            <a:ext cx="1905000" cy="823913"/>
          </a:xfrm>
          <a:prstGeom prst="rect">
            <a:avLst/>
          </a:prstGeom>
          <a:solidFill>
            <a:srgbClr val="FF0000">
              <a:alpha val="50195"/>
            </a:srgbClr>
          </a:solidFill>
          <a:ln w="9525">
            <a:noFill/>
            <a:miter lim="800000"/>
            <a:headEnd/>
            <a:tailEnd/>
          </a:ln>
        </p:spPr>
        <p:txBody>
          <a:bodyPr>
            <a:prstTxWarp prst="textNoShape">
              <a:avLst/>
            </a:prstTxWarp>
            <a:spAutoFit/>
          </a:bodyPr>
          <a:lstStyle/>
          <a:p>
            <a:pPr algn="ctr">
              <a:lnSpc>
                <a:spcPct val="75000"/>
              </a:lnSpc>
              <a:spcBef>
                <a:spcPct val="50000"/>
              </a:spcBef>
            </a:pPr>
            <a:r>
              <a:rPr lang="en-US">
                <a:solidFill>
                  <a:srgbClr val="FFEA18"/>
                </a:solidFill>
                <a:latin typeface="Times" pitchFamily="-106" charset="0"/>
              </a:rPr>
              <a:t>Molecular</a:t>
            </a:r>
          </a:p>
          <a:p>
            <a:pPr algn="ctr">
              <a:lnSpc>
                <a:spcPct val="75000"/>
              </a:lnSpc>
              <a:spcBef>
                <a:spcPct val="50000"/>
              </a:spcBef>
            </a:pPr>
            <a:r>
              <a:rPr lang="en-US">
                <a:solidFill>
                  <a:srgbClr val="FFEA18"/>
                </a:solidFill>
                <a:latin typeface="Times" pitchFamily="-106" charset="0"/>
              </a:rPr>
              <a:t>Biology</a:t>
            </a:r>
            <a:endParaRPr lang="en-US">
              <a:latin typeface="Times" pitchFamily="-106" charset="0"/>
            </a:endParaRPr>
          </a:p>
        </p:txBody>
      </p:sp>
      <p:sp>
        <p:nvSpPr>
          <p:cNvPr id="69637" name="Text Box 5"/>
          <p:cNvSpPr txBox="1">
            <a:spLocks noChangeArrowheads="1"/>
          </p:cNvSpPr>
          <p:nvPr/>
        </p:nvSpPr>
        <p:spPr bwMode="auto">
          <a:xfrm>
            <a:off x="4495800" y="1524000"/>
            <a:ext cx="3124200" cy="976313"/>
          </a:xfrm>
          <a:prstGeom prst="rect">
            <a:avLst/>
          </a:prstGeom>
          <a:noFill/>
          <a:ln w="9525">
            <a:noFill/>
            <a:miter lim="800000"/>
            <a:headEnd/>
            <a:tailEnd/>
          </a:ln>
        </p:spPr>
        <p:txBody>
          <a:bodyPr>
            <a:prstTxWarp prst="textNoShape">
              <a:avLst/>
            </a:prstTxWarp>
            <a:spAutoFit/>
          </a:bodyPr>
          <a:lstStyle/>
          <a:p>
            <a:pPr algn="ctr"/>
            <a:r>
              <a:rPr lang="en-US" sz="2200">
                <a:solidFill>
                  <a:srgbClr val="FFEA18"/>
                </a:solidFill>
                <a:latin typeface="Times" pitchFamily="-106" charset="0"/>
              </a:rPr>
              <a:t>Behavioral  Sciences</a:t>
            </a:r>
            <a:endParaRPr lang="en-US">
              <a:solidFill>
                <a:srgbClr val="FFEA18"/>
              </a:solidFill>
              <a:latin typeface="Times" pitchFamily="-106" charset="0"/>
            </a:endParaRPr>
          </a:p>
          <a:p>
            <a:pPr algn="ctr"/>
            <a:r>
              <a:rPr lang="en-US" sz="1800">
                <a:solidFill>
                  <a:srgbClr val="FFEA18"/>
                </a:solidFill>
                <a:latin typeface="Times" pitchFamily="-106" charset="0"/>
              </a:rPr>
              <a:t>Psychosocial</a:t>
            </a:r>
          </a:p>
          <a:p>
            <a:pPr algn="ctr"/>
            <a:r>
              <a:rPr lang="en-US" sz="1800">
                <a:solidFill>
                  <a:srgbClr val="FFEA18"/>
                </a:solidFill>
                <a:latin typeface="Times" pitchFamily="-106" charset="0"/>
              </a:rPr>
              <a:t>aspects of health</a:t>
            </a:r>
            <a:r>
              <a:rPr lang="en-US">
                <a:solidFill>
                  <a:srgbClr val="FFEA18"/>
                </a:solidFill>
                <a:latin typeface="Times" pitchFamily="-106" charset="0"/>
              </a:rPr>
              <a:t>   </a:t>
            </a:r>
          </a:p>
        </p:txBody>
      </p:sp>
      <p:sp>
        <p:nvSpPr>
          <p:cNvPr id="69638" name="Text Box 6"/>
          <p:cNvSpPr txBox="1">
            <a:spLocks noChangeArrowheads="1"/>
          </p:cNvSpPr>
          <p:nvPr/>
        </p:nvSpPr>
        <p:spPr bwMode="auto">
          <a:xfrm>
            <a:off x="2971800" y="1571625"/>
            <a:ext cx="2667000" cy="1552575"/>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pitchFamily="-106" charset="0"/>
            </a:endParaRPr>
          </a:p>
          <a:p>
            <a:pPr>
              <a:spcBef>
                <a:spcPct val="50000"/>
              </a:spcBef>
            </a:pPr>
            <a:endParaRPr lang="en-US">
              <a:latin typeface="Times" pitchFamily="-106" charset="0"/>
            </a:endParaRPr>
          </a:p>
          <a:p>
            <a:pPr>
              <a:spcBef>
                <a:spcPct val="50000"/>
              </a:spcBef>
            </a:pPr>
            <a:endParaRPr lang="en-US">
              <a:latin typeface="Times" pitchFamily="-106" charset="0"/>
            </a:endParaRPr>
          </a:p>
        </p:txBody>
      </p:sp>
      <p:sp>
        <p:nvSpPr>
          <p:cNvPr id="69639" name="Oval 7"/>
          <p:cNvSpPr>
            <a:spLocks noChangeArrowheads="1"/>
          </p:cNvSpPr>
          <p:nvPr/>
        </p:nvSpPr>
        <p:spPr bwMode="auto">
          <a:xfrm>
            <a:off x="5029200" y="4114800"/>
            <a:ext cx="2667000" cy="1676400"/>
          </a:xfrm>
          <a:prstGeom prst="ellipse">
            <a:avLst/>
          </a:prstGeom>
          <a:solidFill>
            <a:schemeClr val="accent2">
              <a:alpha val="50195"/>
            </a:schemeClr>
          </a:solidFill>
          <a:ln w="9525">
            <a:solidFill>
              <a:schemeClr val="tx1"/>
            </a:solidFill>
            <a:round/>
            <a:headEnd/>
            <a:tailEnd/>
          </a:ln>
        </p:spPr>
        <p:txBody>
          <a:bodyPr wrap="none" anchor="ctr">
            <a:prstTxWarp prst="textNoShape">
              <a:avLst/>
            </a:prstTxWarp>
          </a:bodyPr>
          <a:lstStyle/>
          <a:p>
            <a:endParaRPr lang="en-US"/>
          </a:p>
        </p:txBody>
      </p:sp>
      <p:sp>
        <p:nvSpPr>
          <p:cNvPr id="69640" name="Text Box 8"/>
          <p:cNvSpPr txBox="1">
            <a:spLocks noChangeArrowheads="1"/>
          </p:cNvSpPr>
          <p:nvPr/>
        </p:nvSpPr>
        <p:spPr bwMode="auto">
          <a:xfrm>
            <a:off x="5562600" y="4572000"/>
            <a:ext cx="16764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EA18"/>
                </a:solidFill>
              </a:rPr>
              <a:t>Clinical Sciences</a:t>
            </a:r>
            <a:endParaRPr lang="en-US">
              <a:solidFill>
                <a:schemeClr val="bg1"/>
              </a:solidFill>
              <a:latin typeface="Times" pitchFamily="-106" charset="0"/>
            </a:endParaRPr>
          </a:p>
        </p:txBody>
      </p:sp>
      <p:sp>
        <p:nvSpPr>
          <p:cNvPr id="69641" name="Oval 9"/>
          <p:cNvSpPr>
            <a:spLocks noChangeArrowheads="1"/>
          </p:cNvSpPr>
          <p:nvPr/>
        </p:nvSpPr>
        <p:spPr bwMode="auto">
          <a:xfrm>
            <a:off x="2057400" y="1295400"/>
            <a:ext cx="2971800" cy="1752600"/>
          </a:xfrm>
          <a:prstGeom prst="ellipse">
            <a:avLst/>
          </a:prstGeom>
          <a:solidFill>
            <a:srgbClr val="DC54AD">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69642" name="Text Box 10"/>
          <p:cNvSpPr txBox="1">
            <a:spLocks noChangeArrowheads="1"/>
          </p:cNvSpPr>
          <p:nvPr/>
        </p:nvSpPr>
        <p:spPr bwMode="auto">
          <a:xfrm>
            <a:off x="2743200" y="1828800"/>
            <a:ext cx="18288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EA18"/>
                </a:solidFill>
                <a:latin typeface="Times" pitchFamily="-106" charset="0"/>
              </a:rPr>
              <a:t>Biostatistics</a:t>
            </a:r>
            <a:endParaRPr lang="en-US">
              <a:latin typeface="Times" pitchFamily="-106" charset="0"/>
            </a:endParaRPr>
          </a:p>
        </p:txBody>
      </p:sp>
      <p:sp>
        <p:nvSpPr>
          <p:cNvPr id="69643" name="Oval 11"/>
          <p:cNvSpPr>
            <a:spLocks noChangeArrowheads="1"/>
          </p:cNvSpPr>
          <p:nvPr/>
        </p:nvSpPr>
        <p:spPr bwMode="auto">
          <a:xfrm>
            <a:off x="5562600" y="2209800"/>
            <a:ext cx="2667000" cy="1676400"/>
          </a:xfrm>
          <a:prstGeom prst="ellipse">
            <a:avLst/>
          </a:prstGeom>
          <a:solidFill>
            <a:srgbClr val="CC99FF">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69644" name="Text Box 12"/>
          <p:cNvSpPr txBox="1">
            <a:spLocks noChangeArrowheads="1"/>
          </p:cNvSpPr>
          <p:nvPr/>
        </p:nvSpPr>
        <p:spPr bwMode="auto">
          <a:xfrm>
            <a:off x="5943600" y="2514600"/>
            <a:ext cx="2057400" cy="11874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solidFill>
                  <a:srgbClr val="FFEA18"/>
                </a:solidFill>
                <a:latin typeface="Times" pitchFamily="-106" charset="0"/>
              </a:rPr>
              <a:t>Prevention and Health Education</a:t>
            </a:r>
          </a:p>
        </p:txBody>
      </p:sp>
      <p:sp>
        <p:nvSpPr>
          <p:cNvPr id="69645" name="Oval 13"/>
          <p:cNvSpPr>
            <a:spLocks noChangeArrowheads="1"/>
          </p:cNvSpPr>
          <p:nvPr/>
        </p:nvSpPr>
        <p:spPr bwMode="auto">
          <a:xfrm>
            <a:off x="3124200" y="2590800"/>
            <a:ext cx="3276600" cy="2057400"/>
          </a:xfrm>
          <a:prstGeom prst="ellipse">
            <a:avLst/>
          </a:prstGeom>
          <a:solidFill>
            <a:srgbClr val="FFCC00">
              <a:alpha val="50195"/>
            </a:srgbClr>
          </a:solidFill>
          <a:ln w="9525">
            <a:solidFill>
              <a:schemeClr val="tx1"/>
            </a:solidFill>
            <a:round/>
            <a:headEnd/>
            <a:tailEnd/>
          </a:ln>
        </p:spPr>
        <p:txBody>
          <a:bodyPr wrap="none" anchor="ctr">
            <a:prstTxWarp prst="textNoShape">
              <a:avLst/>
            </a:prstTxWarp>
          </a:bodyPr>
          <a:lstStyle/>
          <a:p>
            <a:endParaRPr lang="en-US"/>
          </a:p>
        </p:txBody>
      </p:sp>
      <p:sp>
        <p:nvSpPr>
          <p:cNvPr id="69646" name="Text Box 14"/>
          <p:cNvSpPr txBox="1">
            <a:spLocks noChangeArrowheads="1"/>
          </p:cNvSpPr>
          <p:nvPr/>
        </p:nvSpPr>
        <p:spPr bwMode="auto">
          <a:xfrm>
            <a:off x="3733800" y="3124200"/>
            <a:ext cx="1676400" cy="830997"/>
          </a:xfrm>
          <a:prstGeom prst="rect">
            <a:avLst/>
          </a:prstGeom>
          <a:noFill/>
          <a:ln w="9525">
            <a:noFill/>
            <a:miter lim="800000"/>
            <a:headEnd/>
            <a:tailEnd/>
          </a:ln>
        </p:spPr>
        <p:txBody>
          <a:bodyPr>
            <a:prstTxWarp prst="textNoShape">
              <a:avLst/>
            </a:prstTxWarp>
            <a:spAutoFit/>
          </a:bodyPr>
          <a:lstStyle/>
          <a:p>
            <a:pPr algn="ctr">
              <a:spcBef>
                <a:spcPct val="50000"/>
              </a:spcBef>
            </a:pPr>
            <a:r>
              <a:rPr lang="en-US" dirty="0"/>
              <a:t>Health Outcomes</a:t>
            </a:r>
          </a:p>
        </p:txBody>
      </p:sp>
      <p:sp>
        <p:nvSpPr>
          <p:cNvPr id="69647" name="Rectangle 15"/>
          <p:cNvSpPr>
            <a:spLocks noChangeArrowheads="1"/>
          </p:cNvSpPr>
          <p:nvPr/>
        </p:nvSpPr>
        <p:spPr bwMode="auto">
          <a:xfrm>
            <a:off x="685800" y="5562600"/>
            <a:ext cx="19050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69648" name="Rectangle 16"/>
          <p:cNvSpPr>
            <a:spLocks noChangeArrowheads="1"/>
          </p:cNvSpPr>
          <p:nvPr/>
        </p:nvSpPr>
        <p:spPr bwMode="auto">
          <a:xfrm>
            <a:off x="3124200" y="5381625"/>
            <a:ext cx="2895600" cy="457200"/>
          </a:xfrm>
          <a:prstGeom prst="rect">
            <a:avLst/>
          </a:prstGeom>
          <a:noFill/>
          <a:ln w="12700">
            <a:noFill/>
            <a:miter lim="800000"/>
            <a:headEnd/>
            <a:tailEnd/>
          </a:ln>
        </p:spPr>
        <p:txBody>
          <a:bodyPr wrap="none" anchor="ctr">
            <a:prstTxWarp prst="textNoShape">
              <a:avLst/>
            </a:prstTxWarp>
          </a:bodyPr>
          <a:lstStyle/>
          <a:p>
            <a:endParaRPr lang="en-US"/>
          </a:p>
        </p:txBody>
      </p:sp>
      <p:sp>
        <p:nvSpPr>
          <p:cNvPr id="69649" name="Text Box 17"/>
          <p:cNvSpPr txBox="1">
            <a:spLocks noChangeArrowheads="1"/>
          </p:cNvSpPr>
          <p:nvPr/>
        </p:nvSpPr>
        <p:spPr bwMode="auto">
          <a:xfrm>
            <a:off x="3733800" y="914400"/>
            <a:ext cx="1539875" cy="457200"/>
          </a:xfrm>
          <a:prstGeom prst="rect">
            <a:avLst/>
          </a:prstGeom>
          <a:noFill/>
          <a:ln w="9525">
            <a:noFill/>
            <a:miter lim="800000"/>
            <a:headEnd/>
            <a:tailEnd/>
          </a:ln>
        </p:spPr>
        <p:txBody>
          <a:bodyPr wrap="none">
            <a:prstTxWarp prst="textNoShape">
              <a:avLst/>
            </a:prstTxWarp>
            <a:spAutoFit/>
          </a:bodyPr>
          <a:lstStyle/>
          <a:p>
            <a:r>
              <a:rPr lang="en-US">
                <a:solidFill>
                  <a:srgbClr val="FFEA18"/>
                </a:solidFill>
                <a:latin typeface="Times" pitchFamily="-106" charset="0"/>
              </a:rPr>
              <a:t>SCIENCE</a:t>
            </a:r>
            <a:endParaRPr lang="en-US">
              <a:latin typeface="Times" pitchFamily="-106" charset="0"/>
            </a:endParaRPr>
          </a:p>
        </p:txBody>
      </p:sp>
      <p:sp>
        <p:nvSpPr>
          <p:cNvPr id="69650" name="Oval 18"/>
          <p:cNvSpPr>
            <a:spLocks noChangeArrowheads="1"/>
          </p:cNvSpPr>
          <p:nvPr/>
        </p:nvSpPr>
        <p:spPr bwMode="auto">
          <a:xfrm>
            <a:off x="1676400" y="4038600"/>
            <a:ext cx="2667000" cy="1676400"/>
          </a:xfrm>
          <a:prstGeom prst="ellipse">
            <a:avLst/>
          </a:prstGeom>
          <a:solidFill>
            <a:srgbClr val="996633">
              <a:alpha val="50195"/>
            </a:srgbClr>
          </a:solidFill>
          <a:ln w="9525">
            <a:solidFill>
              <a:schemeClr val="tx1"/>
            </a:solidFill>
            <a:round/>
            <a:headEnd/>
            <a:tailEnd/>
          </a:ln>
        </p:spPr>
        <p:txBody>
          <a:bodyPr wrap="none" anchor="ctr">
            <a:prstTxWarp prst="textNoShape">
              <a:avLst/>
            </a:prstTxWarp>
          </a:bodyPr>
          <a:lstStyle/>
          <a:p>
            <a:pPr algn="ctr"/>
            <a:r>
              <a:rPr lang="en-US">
                <a:latin typeface="Times" pitchFamily="-106" charset="0"/>
              </a:rPr>
              <a:t>Anthropology</a:t>
            </a:r>
          </a:p>
        </p:txBody>
      </p:sp>
      <p:sp>
        <p:nvSpPr>
          <p:cNvPr id="69651" name="Oval 19"/>
          <p:cNvSpPr>
            <a:spLocks noChangeArrowheads="1"/>
          </p:cNvSpPr>
          <p:nvPr/>
        </p:nvSpPr>
        <p:spPr bwMode="auto">
          <a:xfrm>
            <a:off x="3200400" y="4495800"/>
            <a:ext cx="2667000" cy="1676400"/>
          </a:xfrm>
          <a:prstGeom prst="ellipse">
            <a:avLst/>
          </a:prstGeom>
          <a:solidFill>
            <a:srgbClr val="996633">
              <a:alpha val="50195"/>
            </a:srgbClr>
          </a:solidFill>
          <a:ln w="9525">
            <a:solidFill>
              <a:schemeClr val="tx1"/>
            </a:solidFill>
            <a:round/>
            <a:headEnd/>
            <a:tailEnd/>
          </a:ln>
        </p:spPr>
        <p:txBody>
          <a:bodyPr wrap="none" anchor="ctr">
            <a:prstTxWarp prst="textNoShape">
              <a:avLst/>
            </a:prstTxWarp>
          </a:bodyPr>
          <a:lstStyle/>
          <a:p>
            <a:pPr algn="ctr"/>
            <a:r>
              <a:rPr lang="en-US">
                <a:latin typeface="Times" pitchFamily="-106" charset="0"/>
              </a:rPr>
              <a:t>Epidemiology</a:t>
            </a:r>
          </a:p>
        </p:txBody>
      </p:sp>
      <p:sp>
        <p:nvSpPr>
          <p:cNvPr id="69652" name="Oval 20"/>
          <p:cNvSpPr>
            <a:spLocks noChangeArrowheads="1"/>
          </p:cNvSpPr>
          <p:nvPr/>
        </p:nvSpPr>
        <p:spPr bwMode="auto">
          <a:xfrm>
            <a:off x="1219200" y="2057400"/>
            <a:ext cx="2667000" cy="1676400"/>
          </a:xfrm>
          <a:prstGeom prst="ellipse">
            <a:avLst/>
          </a:prstGeom>
          <a:solidFill>
            <a:srgbClr val="996633">
              <a:alpha val="50195"/>
            </a:srgbClr>
          </a:solidFill>
          <a:ln w="9525">
            <a:solidFill>
              <a:schemeClr val="tx1"/>
            </a:solidFill>
            <a:round/>
            <a:headEnd/>
            <a:tailEnd/>
          </a:ln>
        </p:spPr>
        <p:txBody>
          <a:bodyPr wrap="none" anchor="ctr">
            <a:prstTxWarp prst="textNoShape">
              <a:avLst/>
            </a:prstTxWarp>
          </a:bodyPr>
          <a:lstStyle/>
          <a:p>
            <a:pPr algn="ctr"/>
            <a:r>
              <a:rPr lang="en-US">
                <a:latin typeface="Times" pitchFamily="-106" charset="0"/>
              </a:rPr>
              <a:t>Economics</a:t>
            </a:r>
          </a:p>
        </p:txBody>
      </p:sp>
      <p:sp>
        <p:nvSpPr>
          <p:cNvPr id="69653" name="Oval 21"/>
          <p:cNvSpPr>
            <a:spLocks noChangeArrowheads="1"/>
          </p:cNvSpPr>
          <p:nvPr/>
        </p:nvSpPr>
        <p:spPr bwMode="auto">
          <a:xfrm>
            <a:off x="5562600" y="3352800"/>
            <a:ext cx="2667000" cy="1676400"/>
          </a:xfrm>
          <a:prstGeom prst="ellipse">
            <a:avLst/>
          </a:prstGeom>
          <a:solidFill>
            <a:srgbClr val="996633">
              <a:alpha val="50195"/>
            </a:srgbClr>
          </a:solidFill>
          <a:ln w="9525">
            <a:solidFill>
              <a:schemeClr val="tx1"/>
            </a:solidFill>
            <a:round/>
            <a:headEnd/>
            <a:tailEnd/>
          </a:ln>
        </p:spPr>
        <p:txBody>
          <a:bodyPr wrap="none" anchor="ctr">
            <a:prstTxWarp prst="textNoShape">
              <a:avLst/>
            </a:prstTxWarp>
          </a:bodyPr>
          <a:lstStyle/>
          <a:p>
            <a:pPr algn="ctr"/>
            <a:r>
              <a:rPr lang="en-US">
                <a:latin typeface="Times" pitchFamily="-106" charset="0"/>
              </a:rPr>
              <a:t>Political</a:t>
            </a:r>
          </a:p>
          <a:p>
            <a:pPr algn="ctr"/>
            <a:r>
              <a:rPr lang="en-US">
                <a:latin typeface="Times" pitchFamily="-106" charset="0"/>
              </a:rPr>
              <a:t>Science</a:t>
            </a:r>
          </a:p>
        </p:txBody>
      </p:sp>
      <p:sp>
        <p:nvSpPr>
          <p:cNvPr id="25"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26"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27"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Oval 2"/>
          <p:cNvSpPr>
            <a:spLocks noChangeArrowheads="1"/>
          </p:cNvSpPr>
          <p:nvPr/>
        </p:nvSpPr>
        <p:spPr bwMode="auto">
          <a:xfrm>
            <a:off x="1524000" y="3733800"/>
            <a:ext cx="2425700" cy="2362200"/>
          </a:xfrm>
          <a:prstGeom prst="ellipse">
            <a:avLst/>
          </a:prstGeom>
          <a:solidFill>
            <a:srgbClr val="FF8000"/>
          </a:solidFill>
          <a:ln w="9525">
            <a:solidFill>
              <a:srgbClr val="000000"/>
            </a:solidFill>
            <a:round/>
            <a:headEnd/>
            <a:tailEnd/>
          </a:ln>
        </p:spPr>
        <p:txBody>
          <a:bodyPr>
            <a:prstTxWarp prst="textNoShape">
              <a:avLst/>
            </a:prstTxWarp>
          </a:bodyPr>
          <a:lstStyle/>
          <a:p>
            <a:endParaRPr lang="en-US">
              <a:solidFill>
                <a:schemeClr val="hlink"/>
              </a:solidFill>
              <a:ea typeface="ＭＳ Ｐゴシック" pitchFamily="-106" charset="-128"/>
              <a:cs typeface="ＭＳ Ｐゴシック" pitchFamily="-106" charset="-128"/>
            </a:endParaRPr>
          </a:p>
          <a:p>
            <a:pPr algn="ctr"/>
            <a:r>
              <a:rPr lang="en-US" sz="2000">
                <a:solidFill>
                  <a:schemeClr val="hlink"/>
                </a:solidFill>
                <a:ea typeface="ＭＳ Ｐゴシック" pitchFamily="-106" charset="-128"/>
                <a:cs typeface="ＭＳ Ｐゴシック" pitchFamily="-106" charset="-128"/>
              </a:rPr>
              <a:t>Clinical</a:t>
            </a:r>
          </a:p>
          <a:p>
            <a:pPr algn="ctr"/>
            <a:r>
              <a:rPr lang="en-US" sz="2000">
                <a:solidFill>
                  <a:schemeClr val="hlink"/>
                </a:solidFill>
                <a:ea typeface="ＭＳ Ｐゴシック" pitchFamily="-106" charset="-128"/>
                <a:cs typeface="ＭＳ Ｐゴシック" pitchFamily="-106" charset="-128"/>
              </a:rPr>
              <a:t>Core</a:t>
            </a:r>
          </a:p>
        </p:txBody>
      </p:sp>
      <p:sp>
        <p:nvSpPr>
          <p:cNvPr id="71683" name="Oval 3"/>
          <p:cNvSpPr>
            <a:spLocks noChangeArrowheads="1"/>
          </p:cNvSpPr>
          <p:nvPr/>
        </p:nvSpPr>
        <p:spPr bwMode="auto">
          <a:xfrm>
            <a:off x="1524000" y="1905000"/>
            <a:ext cx="2438400" cy="2209800"/>
          </a:xfrm>
          <a:prstGeom prst="ellipse">
            <a:avLst/>
          </a:prstGeom>
          <a:solidFill>
            <a:srgbClr val="FF0000"/>
          </a:solidFill>
          <a:ln w="9525">
            <a:solidFill>
              <a:srgbClr val="000000"/>
            </a:solidFill>
            <a:round/>
            <a:headEnd/>
            <a:tailEnd/>
          </a:ln>
        </p:spPr>
        <p:txBody>
          <a:bodyPr>
            <a:prstTxWarp prst="textNoShape">
              <a:avLst/>
            </a:prstTxWarp>
          </a:bodyPr>
          <a:lstStyle/>
          <a:p>
            <a:pPr algn="ctr"/>
            <a:endParaRPr lang="en-US">
              <a:solidFill>
                <a:schemeClr val="hlink"/>
              </a:solidFill>
              <a:ea typeface="ＭＳ Ｐゴシック" pitchFamily="-106" charset="-128"/>
              <a:cs typeface="ＭＳ Ｐゴシック" pitchFamily="-106" charset="-128"/>
            </a:endParaRPr>
          </a:p>
          <a:p>
            <a:pPr algn="ctr"/>
            <a:r>
              <a:rPr lang="en-US" sz="2000">
                <a:solidFill>
                  <a:schemeClr val="hlink"/>
                </a:solidFill>
                <a:ea typeface="ＭＳ Ｐゴシック" pitchFamily="-106" charset="-128"/>
                <a:cs typeface="ＭＳ Ｐゴシック" pitchFamily="-106" charset="-128"/>
              </a:rPr>
              <a:t>Data Support</a:t>
            </a:r>
          </a:p>
          <a:p>
            <a:pPr algn="ctr"/>
            <a:r>
              <a:rPr lang="en-US" sz="2000">
                <a:solidFill>
                  <a:schemeClr val="hlink"/>
                </a:solidFill>
                <a:ea typeface="ＭＳ Ｐゴシック" pitchFamily="-106" charset="-128"/>
                <a:cs typeface="ＭＳ Ｐゴシック" pitchFamily="-106" charset="-128"/>
              </a:rPr>
              <a:t>Core</a:t>
            </a:r>
          </a:p>
        </p:txBody>
      </p:sp>
      <p:sp>
        <p:nvSpPr>
          <p:cNvPr id="71684" name="Oval 4"/>
          <p:cNvSpPr>
            <a:spLocks noChangeArrowheads="1"/>
          </p:cNvSpPr>
          <p:nvPr/>
        </p:nvSpPr>
        <p:spPr bwMode="auto">
          <a:xfrm>
            <a:off x="3429000" y="838200"/>
            <a:ext cx="2438400" cy="2047875"/>
          </a:xfrm>
          <a:prstGeom prst="ellipse">
            <a:avLst/>
          </a:prstGeom>
          <a:solidFill>
            <a:srgbClr val="FFFF00"/>
          </a:solidFill>
          <a:ln w="9525">
            <a:solidFill>
              <a:srgbClr val="000000"/>
            </a:solidFill>
            <a:round/>
            <a:headEnd/>
            <a:tailEnd/>
          </a:ln>
        </p:spPr>
        <p:txBody>
          <a:bodyPr>
            <a:prstTxWarp prst="textNoShape">
              <a:avLst/>
            </a:prstTxWarp>
          </a:bodyPr>
          <a:lstStyle/>
          <a:p>
            <a:pPr algn="ctr"/>
            <a:endParaRPr lang="en-US">
              <a:solidFill>
                <a:schemeClr val="hlink"/>
              </a:solidFill>
              <a:ea typeface="ＭＳ Ｐゴシック" pitchFamily="-106" charset="-128"/>
              <a:cs typeface="ＭＳ Ｐゴシック" pitchFamily="-106" charset="-128"/>
            </a:endParaRPr>
          </a:p>
          <a:p>
            <a:pPr algn="ctr"/>
            <a:r>
              <a:rPr lang="en-US" sz="2000">
                <a:solidFill>
                  <a:schemeClr val="hlink"/>
                </a:solidFill>
                <a:ea typeface="ＭＳ Ｐゴシック" pitchFamily="-106" charset="-128"/>
                <a:cs typeface="ＭＳ Ｐゴシック" pitchFamily="-106" charset="-128"/>
              </a:rPr>
              <a:t>Research</a:t>
            </a:r>
          </a:p>
          <a:p>
            <a:pPr algn="ctr"/>
            <a:r>
              <a:rPr lang="en-US" sz="2000">
                <a:solidFill>
                  <a:schemeClr val="hlink"/>
                </a:solidFill>
                <a:ea typeface="ＭＳ Ｐゴシック" pitchFamily="-106" charset="-128"/>
                <a:cs typeface="ＭＳ Ｐゴシック" pitchFamily="-106" charset="-128"/>
              </a:rPr>
              <a:t>Core</a:t>
            </a:r>
          </a:p>
        </p:txBody>
      </p:sp>
      <p:sp>
        <p:nvSpPr>
          <p:cNvPr id="71685" name="Oval 5"/>
          <p:cNvSpPr>
            <a:spLocks noChangeArrowheads="1"/>
          </p:cNvSpPr>
          <p:nvPr/>
        </p:nvSpPr>
        <p:spPr bwMode="auto">
          <a:xfrm>
            <a:off x="3200400" y="4191000"/>
            <a:ext cx="2514600" cy="2127250"/>
          </a:xfrm>
          <a:prstGeom prst="ellipse">
            <a:avLst/>
          </a:prstGeom>
          <a:solidFill>
            <a:srgbClr val="00FFFF"/>
          </a:solidFill>
          <a:ln w="9525">
            <a:solidFill>
              <a:srgbClr val="000000"/>
            </a:solidFill>
            <a:round/>
            <a:headEnd/>
            <a:tailEnd/>
          </a:ln>
        </p:spPr>
        <p:txBody>
          <a:bodyPr>
            <a:prstTxWarp prst="textNoShape">
              <a:avLst/>
            </a:prstTxWarp>
          </a:bodyPr>
          <a:lstStyle/>
          <a:p>
            <a:endParaRPr lang="en-US">
              <a:solidFill>
                <a:schemeClr val="hlink"/>
              </a:solidFill>
              <a:ea typeface="ＭＳ Ｐゴシック" pitchFamily="-106" charset="-128"/>
              <a:cs typeface="ＭＳ Ｐゴシック" pitchFamily="-106" charset="-128"/>
            </a:endParaRPr>
          </a:p>
          <a:p>
            <a:pPr algn="ctr"/>
            <a:r>
              <a:rPr lang="en-US" sz="2000">
                <a:solidFill>
                  <a:schemeClr val="hlink"/>
                </a:solidFill>
                <a:ea typeface="ＭＳ Ｐゴシック" pitchFamily="-106" charset="-128"/>
                <a:cs typeface="ＭＳ Ｐゴシック" pitchFamily="-106" charset="-128"/>
              </a:rPr>
              <a:t>Education</a:t>
            </a:r>
          </a:p>
          <a:p>
            <a:pPr algn="ctr"/>
            <a:r>
              <a:rPr lang="en-US" sz="2000">
                <a:solidFill>
                  <a:schemeClr val="hlink"/>
                </a:solidFill>
                <a:ea typeface="ＭＳ Ｐゴシック" pitchFamily="-106" charset="-128"/>
                <a:cs typeface="ＭＳ Ｐゴシック" pitchFamily="-106" charset="-128"/>
              </a:rPr>
              <a:t>Core</a:t>
            </a:r>
          </a:p>
        </p:txBody>
      </p:sp>
      <p:sp>
        <p:nvSpPr>
          <p:cNvPr id="71686" name="Oval 6"/>
          <p:cNvSpPr>
            <a:spLocks noChangeArrowheads="1"/>
          </p:cNvSpPr>
          <p:nvPr/>
        </p:nvSpPr>
        <p:spPr bwMode="auto">
          <a:xfrm>
            <a:off x="5029200" y="3714750"/>
            <a:ext cx="2667000" cy="2533650"/>
          </a:xfrm>
          <a:prstGeom prst="ellipse">
            <a:avLst/>
          </a:prstGeom>
          <a:solidFill>
            <a:srgbClr val="00FF00"/>
          </a:solidFill>
          <a:ln w="9525">
            <a:solidFill>
              <a:srgbClr val="000000"/>
            </a:solidFill>
            <a:round/>
            <a:headEnd/>
            <a:tailEnd/>
          </a:ln>
        </p:spPr>
        <p:txBody>
          <a:bodyPr>
            <a:prstTxWarp prst="textNoShape">
              <a:avLst/>
            </a:prstTxWarp>
          </a:bodyPr>
          <a:lstStyle/>
          <a:p>
            <a:pPr algn="ctr"/>
            <a:endParaRPr lang="en-US">
              <a:solidFill>
                <a:schemeClr val="hlink"/>
              </a:solidFill>
              <a:ea typeface="ＭＳ Ｐゴシック" pitchFamily="-106" charset="-128"/>
              <a:cs typeface="ＭＳ Ｐゴシック" pitchFamily="-106" charset="-128"/>
            </a:endParaRPr>
          </a:p>
          <a:p>
            <a:pPr algn="ctr"/>
            <a:endParaRPr lang="en-US" sz="2000">
              <a:solidFill>
                <a:schemeClr val="hlink"/>
              </a:solidFill>
              <a:ea typeface="ＭＳ Ｐゴシック" pitchFamily="-106" charset="-128"/>
              <a:cs typeface="ＭＳ Ｐゴシック" pitchFamily="-106" charset="-128"/>
            </a:endParaRPr>
          </a:p>
          <a:p>
            <a:pPr algn="ctr"/>
            <a:r>
              <a:rPr lang="en-US" sz="2000">
                <a:solidFill>
                  <a:schemeClr val="hlink"/>
                </a:solidFill>
                <a:ea typeface="ＭＳ Ｐゴシック" pitchFamily="-106" charset="-128"/>
                <a:cs typeface="ＭＳ Ｐゴシック" pitchFamily="-106" charset="-128"/>
              </a:rPr>
              <a:t>Administrative</a:t>
            </a:r>
          </a:p>
          <a:p>
            <a:pPr algn="ctr"/>
            <a:r>
              <a:rPr lang="en-US" sz="2000">
                <a:solidFill>
                  <a:schemeClr val="hlink"/>
                </a:solidFill>
                <a:ea typeface="ＭＳ Ｐゴシック" pitchFamily="-106" charset="-128"/>
                <a:cs typeface="ＭＳ Ｐゴシック" pitchFamily="-106" charset="-128"/>
              </a:rPr>
              <a:t> Core</a:t>
            </a:r>
          </a:p>
        </p:txBody>
      </p:sp>
      <p:sp>
        <p:nvSpPr>
          <p:cNvPr id="71687" name="Oval 7"/>
          <p:cNvSpPr>
            <a:spLocks noChangeArrowheads="1"/>
          </p:cNvSpPr>
          <p:nvPr/>
        </p:nvSpPr>
        <p:spPr bwMode="auto">
          <a:xfrm>
            <a:off x="5334000" y="1828800"/>
            <a:ext cx="2667000" cy="2200275"/>
          </a:xfrm>
          <a:prstGeom prst="ellipse">
            <a:avLst/>
          </a:prstGeom>
          <a:solidFill>
            <a:srgbClr val="0000FF"/>
          </a:solidFill>
          <a:ln w="9525">
            <a:solidFill>
              <a:srgbClr val="000000"/>
            </a:solidFill>
            <a:round/>
            <a:headEnd/>
            <a:tailEnd/>
          </a:ln>
        </p:spPr>
        <p:txBody>
          <a:bodyPr>
            <a:prstTxWarp prst="textNoShape">
              <a:avLst/>
            </a:prstTxWarp>
          </a:bodyPr>
          <a:lstStyle/>
          <a:p>
            <a:pPr algn="ctr"/>
            <a:endParaRPr lang="en-US" sz="1000">
              <a:solidFill>
                <a:schemeClr val="hlink"/>
              </a:solidFill>
              <a:ea typeface="ＭＳ Ｐゴシック" pitchFamily="-106" charset="-128"/>
              <a:cs typeface="ＭＳ Ｐゴシック" pitchFamily="-106" charset="-128"/>
            </a:endParaRPr>
          </a:p>
          <a:p>
            <a:endParaRPr lang="en-US" sz="2000">
              <a:solidFill>
                <a:schemeClr val="hlink"/>
              </a:solidFill>
              <a:ea typeface="ＭＳ Ｐゴシック" pitchFamily="-106" charset="-128"/>
              <a:cs typeface="ＭＳ Ｐゴシック" pitchFamily="-106" charset="-128"/>
            </a:endParaRPr>
          </a:p>
          <a:p>
            <a:r>
              <a:rPr lang="en-US" sz="2000">
                <a:ea typeface="ＭＳ Ｐゴシック" pitchFamily="-106" charset="-128"/>
                <a:cs typeface="ＭＳ Ｐゴシック" pitchFamily="-106" charset="-128"/>
              </a:rPr>
              <a:t>Data/Statistical</a:t>
            </a:r>
          </a:p>
          <a:p>
            <a:r>
              <a:rPr lang="en-US" sz="2000">
                <a:ea typeface="ＭＳ Ｐゴシック" pitchFamily="-106" charset="-128"/>
                <a:cs typeface="ＭＳ Ｐゴシック" pitchFamily="-106" charset="-128"/>
              </a:rPr>
              <a:t>            Core</a:t>
            </a:r>
          </a:p>
          <a:p>
            <a:pPr algn="ctr"/>
            <a:endParaRPr lang="en-US" sz="2000">
              <a:solidFill>
                <a:schemeClr val="hlink"/>
              </a:solidFill>
              <a:ea typeface="ＭＳ Ｐゴシック" pitchFamily="-106" charset="-128"/>
              <a:cs typeface="ＭＳ Ｐゴシック" pitchFamily="-106" charset="-128"/>
            </a:endParaRPr>
          </a:p>
        </p:txBody>
      </p:sp>
      <p:sp>
        <p:nvSpPr>
          <p:cNvPr id="71688" name="Oval 8"/>
          <p:cNvSpPr>
            <a:spLocks noChangeArrowheads="1"/>
          </p:cNvSpPr>
          <p:nvPr/>
        </p:nvSpPr>
        <p:spPr bwMode="auto">
          <a:xfrm>
            <a:off x="3352800" y="2362200"/>
            <a:ext cx="2578100" cy="2286000"/>
          </a:xfrm>
          <a:prstGeom prst="ellipse">
            <a:avLst/>
          </a:prstGeom>
          <a:solidFill>
            <a:srgbClr val="FFFFFF"/>
          </a:solidFill>
          <a:ln w="9525">
            <a:solidFill>
              <a:srgbClr val="000000"/>
            </a:solidFill>
            <a:round/>
            <a:headEnd/>
            <a:tailEnd/>
          </a:ln>
        </p:spPr>
        <p:txBody>
          <a:bodyPr>
            <a:prstTxWarp prst="textNoShape">
              <a:avLst/>
            </a:prstTxWarp>
          </a:bodyPr>
          <a:lstStyle/>
          <a:p>
            <a:pPr algn="ctr"/>
            <a:r>
              <a:rPr lang="en-US" sz="2000" dirty="0">
                <a:solidFill>
                  <a:schemeClr val="bg1"/>
                </a:solidFill>
                <a:ea typeface="ＭＳ Ｐゴシック" pitchFamily="-106" charset="-128"/>
                <a:cs typeface="ＭＳ Ｐゴシック" pitchFamily="-106" charset="-128"/>
              </a:rPr>
              <a:t>Community </a:t>
            </a:r>
            <a:r>
              <a:rPr lang="en-US" sz="2000" dirty="0">
                <a:ea typeface="ＭＳ Ｐゴシック" pitchFamily="-106" charset="-128"/>
                <a:cs typeface="ＭＳ Ｐゴシック" pitchFamily="-106" charset="-128"/>
              </a:rPr>
              <a:t>Based</a:t>
            </a:r>
          </a:p>
          <a:p>
            <a:pPr algn="ctr"/>
            <a:r>
              <a:rPr lang="en-US" sz="2000" dirty="0">
                <a:ea typeface="ＭＳ Ｐゴシック" pitchFamily="-106" charset="-128"/>
                <a:cs typeface="ＭＳ Ｐゴシック" pitchFamily="-106" charset="-128"/>
              </a:rPr>
              <a:t>Participatory</a:t>
            </a:r>
          </a:p>
          <a:p>
            <a:pPr algn="ctr"/>
            <a:r>
              <a:rPr lang="en-US" sz="2000" dirty="0">
                <a:ea typeface="ＭＳ Ｐゴシック" pitchFamily="-106" charset="-128"/>
                <a:cs typeface="ＭＳ Ｐゴシック" pitchFamily="-106" charset="-128"/>
              </a:rPr>
              <a:t>Research &amp;</a:t>
            </a:r>
          </a:p>
          <a:p>
            <a:pPr algn="ctr"/>
            <a:r>
              <a:rPr lang="en-US" sz="2000" dirty="0">
                <a:ea typeface="ＭＳ Ｐゴシック" pitchFamily="-106" charset="-128"/>
                <a:cs typeface="ＭＳ Ｐゴシック" pitchFamily="-106" charset="-128"/>
              </a:rPr>
              <a:t>Outreach</a:t>
            </a:r>
          </a:p>
        </p:txBody>
      </p:sp>
      <p:sp>
        <p:nvSpPr>
          <p:cNvPr id="12" name="Rectangle 4"/>
          <p:cNvSpPr>
            <a:spLocks noChangeArrowheads="1"/>
          </p:cNvSpPr>
          <p:nvPr/>
        </p:nvSpPr>
        <p:spPr bwMode="auto">
          <a:xfrm>
            <a:off x="0" y="135464"/>
            <a:ext cx="2057400" cy="7053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4000" b="1" dirty="0" smtClean="0">
                <a:solidFill>
                  <a:srgbClr val="FFFFFF"/>
                </a:solidFill>
                <a:latin typeface="Times" charset="0"/>
              </a:rPr>
              <a:t>CHEER</a:t>
            </a:r>
            <a:endParaRPr lang="en-US" sz="4000" b="1" dirty="0">
              <a:solidFill>
                <a:srgbClr val="FFFFFF"/>
              </a:solidFill>
              <a:latin typeface="Times" charset="0"/>
            </a:endParaRPr>
          </a:p>
        </p:txBody>
      </p:sp>
      <p:sp>
        <p:nvSpPr>
          <p:cNvPr id="13" name="Rectangle 5"/>
          <p:cNvSpPr>
            <a:spLocks noChangeArrowheads="1"/>
          </p:cNvSpPr>
          <p:nvPr/>
        </p:nvSpPr>
        <p:spPr bwMode="auto">
          <a:xfrm>
            <a:off x="2006598" y="135464"/>
            <a:ext cx="2286000" cy="274434"/>
          </a:xfrm>
          <a:prstGeom prst="rect">
            <a:avLst/>
          </a:prstGeom>
          <a:solidFill>
            <a:srgbClr val="FAFD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200" b="1" i="1" dirty="0">
                <a:solidFill>
                  <a:srgbClr val="FF0000"/>
                </a:solidFill>
                <a:latin typeface="Times" charset="0"/>
              </a:rPr>
              <a:t>Respect, Trust, &amp; Partnership</a:t>
            </a:r>
          </a:p>
        </p:txBody>
      </p:sp>
      <p:sp>
        <p:nvSpPr>
          <p:cNvPr id="14" name="Rectangle 6"/>
          <p:cNvSpPr>
            <a:spLocks noChangeArrowheads="1"/>
          </p:cNvSpPr>
          <p:nvPr/>
        </p:nvSpPr>
        <p:spPr bwMode="auto">
          <a:xfrm>
            <a:off x="2006598" y="516464"/>
            <a:ext cx="3429000" cy="301625"/>
          </a:xfrm>
          <a:prstGeom prst="rect">
            <a:avLst/>
          </a:prstGeom>
          <a:solidFill>
            <a:srgbClr val="FF99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a:tailEnd/>
              </a14:hiddenLine>
            </a:ext>
          </a:extLst>
        </p:spPr>
        <p:txBody>
          <a:bodyPr lIns="90487" tIns="44450" rIns="90487" bIns="44450">
            <a:spAutoFit/>
          </a:bodyPr>
          <a:lstStyle/>
          <a:p>
            <a:pPr algn="ctr"/>
            <a:r>
              <a:rPr lang="en-US" sz="1400" b="1" dirty="0">
                <a:latin typeface="Times" charset="0"/>
              </a:rPr>
              <a:t>  </a:t>
            </a:r>
            <a:r>
              <a:rPr lang="en-US" sz="1400" b="1" dirty="0">
                <a:solidFill>
                  <a:schemeClr val="bg2"/>
                </a:solidFill>
                <a:latin typeface="Times" charset="0"/>
              </a:rPr>
              <a:t>Center for Research on Minority Health</a:t>
            </a:r>
            <a:endParaRPr lang="en-US" sz="1400" b="1" dirty="0">
              <a:latin typeface="Times"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219200" y="670206"/>
            <a:ext cx="1862138" cy="2286000"/>
          </a:xfrm>
          <a:prstGeom prst="rect">
            <a:avLst/>
          </a:prstGeom>
          <a:noFill/>
          <a:ln w="9525">
            <a:noFill/>
            <a:miter lim="800000"/>
            <a:headEnd/>
            <a:tailEnd/>
          </a:ln>
        </p:spPr>
      </p:pic>
      <p:sp>
        <p:nvSpPr>
          <p:cNvPr id="61443" name="Rectangle 3"/>
          <p:cNvSpPr>
            <a:spLocks noChangeArrowheads="1"/>
          </p:cNvSpPr>
          <p:nvPr/>
        </p:nvSpPr>
        <p:spPr bwMode="auto">
          <a:xfrm>
            <a:off x="4167690" y="484924"/>
            <a:ext cx="5071596" cy="6463309"/>
          </a:xfrm>
          <a:prstGeom prst="rect">
            <a:avLst/>
          </a:prstGeom>
          <a:noFill/>
          <a:ln w="9525">
            <a:noFill/>
            <a:miter lim="800000"/>
            <a:headEnd/>
            <a:tailEnd/>
          </a:ln>
          <a:effectLst/>
        </p:spPr>
        <p:txBody>
          <a:bodyPr wrap="none">
            <a:prstTxWarp prst="textNoShape">
              <a:avLst/>
            </a:prstTxWarp>
            <a:spAutoFit/>
          </a:bodyPr>
          <a:lstStyle/>
          <a:p>
            <a:pPr algn="ctr"/>
            <a:r>
              <a:rPr lang="en-US" sz="1400" b="1" dirty="0">
                <a:solidFill>
                  <a:schemeClr val="bg1"/>
                </a:solidFill>
              </a:rPr>
              <a:t>University of Houston</a:t>
            </a:r>
            <a:endParaRPr lang="en-US" sz="1800" b="1" dirty="0">
              <a:solidFill>
                <a:schemeClr val="bg1"/>
              </a:solidFill>
            </a:endParaRPr>
          </a:p>
          <a:p>
            <a:pPr algn="ctr"/>
            <a:r>
              <a:rPr lang="en-US" sz="1800" b="1" dirty="0">
                <a:solidFill>
                  <a:schemeClr val="bg1"/>
                </a:solidFill>
              </a:rPr>
              <a:t>Department of Health &amp; Human Performance</a:t>
            </a:r>
          </a:p>
          <a:p>
            <a:pPr algn="ctr"/>
            <a:r>
              <a:rPr lang="en-US" sz="1800" b="1" dirty="0">
                <a:solidFill>
                  <a:schemeClr val="bg1"/>
                </a:solidFill>
              </a:rPr>
              <a:t>College of Law</a:t>
            </a:r>
          </a:p>
          <a:p>
            <a:pPr algn="ctr"/>
            <a:r>
              <a:rPr lang="en-US" sz="1400" b="1" dirty="0">
                <a:solidFill>
                  <a:srgbClr val="000000"/>
                </a:solidFill>
              </a:rPr>
              <a:t>Texas Southern University</a:t>
            </a:r>
            <a:endParaRPr lang="en-US" sz="1800" b="1" dirty="0">
              <a:solidFill>
                <a:srgbClr val="000000"/>
              </a:solidFill>
            </a:endParaRPr>
          </a:p>
          <a:p>
            <a:pPr algn="ctr"/>
            <a:r>
              <a:rPr lang="en-US" sz="1800" b="1" dirty="0">
                <a:solidFill>
                  <a:srgbClr val="000000"/>
                </a:solidFill>
              </a:rPr>
              <a:t>College of Pharmacy &amp; Health Sciences</a:t>
            </a:r>
          </a:p>
          <a:p>
            <a:pPr algn="ctr"/>
            <a:r>
              <a:rPr lang="en-US" sz="1400" b="1" dirty="0">
                <a:solidFill>
                  <a:srgbClr val="000000"/>
                </a:solidFill>
              </a:rPr>
              <a:t>Rice University</a:t>
            </a:r>
            <a:r>
              <a:rPr lang="en-US" sz="1800" b="1" dirty="0">
                <a:solidFill>
                  <a:srgbClr val="000000"/>
                </a:solidFill>
              </a:rPr>
              <a:t> </a:t>
            </a:r>
          </a:p>
          <a:p>
            <a:pPr algn="ctr"/>
            <a:r>
              <a:rPr lang="en-US" sz="1800" b="1" dirty="0">
                <a:solidFill>
                  <a:srgbClr val="000000"/>
                </a:solidFill>
              </a:rPr>
              <a:t>Department of Kinesiology</a:t>
            </a:r>
          </a:p>
          <a:p>
            <a:pPr algn="ctr"/>
            <a:r>
              <a:rPr lang="en-US" sz="1400" b="1" dirty="0">
                <a:solidFill>
                  <a:srgbClr val="000000"/>
                </a:solidFill>
              </a:rPr>
              <a:t>Prairie View A &amp; M University</a:t>
            </a:r>
            <a:endParaRPr lang="en-US" sz="1800" b="1" dirty="0">
              <a:solidFill>
                <a:srgbClr val="000000"/>
              </a:solidFill>
            </a:endParaRPr>
          </a:p>
          <a:p>
            <a:pPr algn="ctr"/>
            <a:r>
              <a:rPr lang="en-US" sz="1800" b="1" dirty="0">
                <a:solidFill>
                  <a:srgbClr val="000000"/>
                </a:solidFill>
              </a:rPr>
              <a:t>College of Nursing</a:t>
            </a:r>
          </a:p>
          <a:p>
            <a:pPr algn="ctr"/>
            <a:r>
              <a:rPr lang="en-US" sz="1800" b="1" dirty="0">
                <a:solidFill>
                  <a:srgbClr val="000000"/>
                </a:solidFill>
              </a:rPr>
              <a:t>Department of Biology</a:t>
            </a:r>
          </a:p>
          <a:p>
            <a:pPr algn="ctr"/>
            <a:r>
              <a:rPr lang="en-US" sz="1400" b="1" dirty="0">
                <a:solidFill>
                  <a:srgbClr val="000000"/>
                </a:solidFill>
              </a:rPr>
              <a:t>Baylor College of Medicine</a:t>
            </a:r>
            <a:endParaRPr lang="en-US" sz="1800" b="1" dirty="0">
              <a:solidFill>
                <a:srgbClr val="000000"/>
              </a:solidFill>
            </a:endParaRPr>
          </a:p>
          <a:p>
            <a:pPr algn="ctr"/>
            <a:r>
              <a:rPr lang="en-US" sz="1800" b="1" dirty="0">
                <a:solidFill>
                  <a:srgbClr val="000000"/>
                </a:solidFill>
              </a:rPr>
              <a:t>Center for Chronic Disease Research</a:t>
            </a:r>
          </a:p>
          <a:p>
            <a:pPr algn="ctr"/>
            <a:r>
              <a:rPr lang="en-US" sz="1800" b="1" dirty="0">
                <a:solidFill>
                  <a:srgbClr val="000000"/>
                </a:solidFill>
              </a:rPr>
              <a:t>Human Genome Sequencing Center</a:t>
            </a:r>
          </a:p>
          <a:p>
            <a:pPr algn="ctr"/>
            <a:r>
              <a:rPr lang="en-US" sz="1800" b="1" dirty="0">
                <a:solidFill>
                  <a:srgbClr val="000000"/>
                </a:solidFill>
              </a:rPr>
              <a:t>Office of the Dean of Medicine</a:t>
            </a:r>
          </a:p>
          <a:p>
            <a:pPr algn="ctr"/>
            <a:r>
              <a:rPr lang="en-US" sz="1400" b="1" dirty="0">
                <a:solidFill>
                  <a:srgbClr val="000000"/>
                </a:solidFill>
              </a:rPr>
              <a:t>UT Health Sciences Center at Houston</a:t>
            </a:r>
            <a:endParaRPr lang="en-US" sz="1800" b="1" dirty="0">
              <a:solidFill>
                <a:srgbClr val="000000"/>
              </a:solidFill>
            </a:endParaRPr>
          </a:p>
          <a:p>
            <a:pPr algn="ctr"/>
            <a:r>
              <a:rPr lang="en-US" sz="1800" b="1" dirty="0">
                <a:solidFill>
                  <a:srgbClr val="000000"/>
                </a:solidFill>
              </a:rPr>
              <a:t>School of Public Health</a:t>
            </a:r>
          </a:p>
          <a:p>
            <a:pPr algn="ctr"/>
            <a:r>
              <a:rPr lang="en-US" sz="1800" b="1" dirty="0">
                <a:solidFill>
                  <a:srgbClr val="000000"/>
                </a:solidFill>
              </a:rPr>
              <a:t>School of Medicine</a:t>
            </a:r>
          </a:p>
          <a:p>
            <a:pPr algn="ctr"/>
            <a:r>
              <a:rPr lang="en-US" sz="1800" b="1" dirty="0">
                <a:solidFill>
                  <a:srgbClr val="000000"/>
                </a:solidFill>
              </a:rPr>
              <a:t>School of Nursing</a:t>
            </a:r>
          </a:p>
          <a:p>
            <a:pPr algn="ctr"/>
            <a:r>
              <a:rPr lang="en-US" sz="1800" b="1" dirty="0">
                <a:solidFill>
                  <a:srgbClr val="000000"/>
                </a:solidFill>
              </a:rPr>
              <a:t>University of Texas Health Science Center </a:t>
            </a:r>
          </a:p>
          <a:p>
            <a:pPr algn="ctr"/>
            <a:r>
              <a:rPr lang="en-US" sz="1800" b="1" dirty="0">
                <a:solidFill>
                  <a:srgbClr val="000000"/>
                </a:solidFill>
              </a:rPr>
              <a:t>San Antonio</a:t>
            </a:r>
          </a:p>
          <a:p>
            <a:pPr algn="ctr"/>
            <a:r>
              <a:rPr lang="en-US" sz="1800" b="1" dirty="0">
                <a:solidFill>
                  <a:srgbClr val="000000"/>
                </a:solidFill>
              </a:rPr>
              <a:t>Veteran Administration Hospital- Houston</a:t>
            </a:r>
          </a:p>
          <a:p>
            <a:pPr algn="ctr"/>
            <a:r>
              <a:rPr lang="en-US" sz="1800" b="1" dirty="0">
                <a:solidFill>
                  <a:srgbClr val="000000"/>
                </a:solidFill>
              </a:rPr>
              <a:t>University of Texas Health Center at Tyler</a:t>
            </a:r>
          </a:p>
          <a:p>
            <a:pPr algn="ctr"/>
            <a:r>
              <a:rPr lang="en-US" sz="1800" b="1" dirty="0">
                <a:solidFill>
                  <a:srgbClr val="000000"/>
                </a:solidFill>
              </a:rPr>
              <a:t>Texas Woman’s University</a:t>
            </a:r>
            <a:endParaRPr lang="en-US" sz="1800" dirty="0">
              <a:solidFill>
                <a:srgbClr val="000000"/>
              </a:solidFill>
            </a:endParaRPr>
          </a:p>
        </p:txBody>
      </p:sp>
      <p:sp>
        <p:nvSpPr>
          <p:cNvPr id="61444" name="Rectangle 4"/>
          <p:cNvSpPr>
            <a:spLocks noChangeArrowheads="1"/>
          </p:cNvSpPr>
          <p:nvPr/>
        </p:nvSpPr>
        <p:spPr bwMode="auto">
          <a:xfrm>
            <a:off x="1157386" y="0"/>
            <a:ext cx="7391400" cy="523220"/>
          </a:xfrm>
          <a:prstGeom prst="rect">
            <a:avLst/>
          </a:prstGeom>
          <a:noFill/>
          <a:ln w="9525">
            <a:noFill/>
            <a:miter lim="800000"/>
            <a:headEnd/>
            <a:tailEnd/>
          </a:ln>
          <a:effectLst/>
        </p:spPr>
        <p:txBody>
          <a:bodyPr>
            <a:prstTxWarp prst="textNoShape">
              <a:avLst/>
            </a:prstTxWarp>
            <a:spAutoFit/>
          </a:bodyPr>
          <a:lstStyle/>
          <a:p>
            <a:pPr algn="ctr"/>
            <a:r>
              <a:rPr lang="en-US" sz="2800" b="1" i="1" dirty="0">
                <a:solidFill>
                  <a:schemeClr val="bg1"/>
                </a:solidFill>
              </a:rPr>
              <a:t>Health Disparities Consortium Members</a:t>
            </a:r>
          </a:p>
        </p:txBody>
      </p:sp>
      <p:sp>
        <p:nvSpPr>
          <p:cNvPr id="61445" name="Rectangle 5"/>
          <p:cNvSpPr>
            <a:spLocks noChangeArrowheads="1"/>
          </p:cNvSpPr>
          <p:nvPr/>
        </p:nvSpPr>
        <p:spPr bwMode="auto">
          <a:xfrm>
            <a:off x="0" y="2918100"/>
            <a:ext cx="4647426" cy="4001096"/>
          </a:xfrm>
          <a:prstGeom prst="rect">
            <a:avLst/>
          </a:prstGeom>
          <a:noFill/>
          <a:ln w="9525">
            <a:noFill/>
            <a:miter lim="800000"/>
            <a:headEnd/>
            <a:tailEnd/>
          </a:ln>
          <a:effectLst/>
        </p:spPr>
        <p:txBody>
          <a:bodyPr wrap="none">
            <a:prstTxWarp prst="textNoShape">
              <a:avLst/>
            </a:prstTxWarp>
            <a:spAutoFit/>
          </a:bodyPr>
          <a:lstStyle/>
          <a:p>
            <a:pPr algn="ctr"/>
            <a:r>
              <a:rPr lang="en-US" sz="1400" b="1" dirty="0">
                <a:solidFill>
                  <a:srgbClr val="000000"/>
                </a:solidFill>
              </a:rPr>
              <a:t>UT MD Anderson Cancer Center</a:t>
            </a:r>
            <a:endParaRPr lang="en-US" sz="1800" b="1" dirty="0">
              <a:solidFill>
                <a:srgbClr val="000000"/>
              </a:solidFill>
            </a:endParaRPr>
          </a:p>
          <a:p>
            <a:pPr algn="ctr"/>
            <a:r>
              <a:rPr lang="en-US" sz="1600" b="1" dirty="0">
                <a:solidFill>
                  <a:srgbClr val="000000"/>
                </a:solidFill>
              </a:rPr>
              <a:t>Center for Research on Minority Health</a:t>
            </a:r>
          </a:p>
          <a:p>
            <a:pPr algn="ctr"/>
            <a:r>
              <a:rPr lang="en-US" sz="1600" b="1" dirty="0">
                <a:solidFill>
                  <a:srgbClr val="000000"/>
                </a:solidFill>
              </a:rPr>
              <a:t>University of Texas Medical Branch</a:t>
            </a:r>
          </a:p>
          <a:p>
            <a:pPr algn="ctr"/>
            <a:r>
              <a:rPr lang="en-US" sz="1600" b="1" dirty="0">
                <a:solidFill>
                  <a:srgbClr val="000000"/>
                </a:solidFill>
              </a:rPr>
              <a:t>Office of the President</a:t>
            </a:r>
          </a:p>
          <a:p>
            <a:pPr algn="ctr"/>
            <a:r>
              <a:rPr lang="en-US" sz="1600" b="1" dirty="0">
                <a:solidFill>
                  <a:srgbClr val="000000"/>
                </a:solidFill>
              </a:rPr>
              <a:t>Texas A &amp; M University</a:t>
            </a:r>
          </a:p>
          <a:p>
            <a:pPr algn="ctr"/>
            <a:r>
              <a:rPr lang="en-US" sz="1600" b="1" dirty="0">
                <a:solidFill>
                  <a:srgbClr val="000000"/>
                </a:solidFill>
              </a:rPr>
              <a:t>Center for Health Disparities Research</a:t>
            </a:r>
          </a:p>
          <a:p>
            <a:pPr algn="ctr"/>
            <a:r>
              <a:rPr lang="en-US" sz="1600" b="1" dirty="0">
                <a:solidFill>
                  <a:srgbClr val="000000"/>
                </a:solidFill>
              </a:rPr>
              <a:t>Texas A &amp; M University Health Science Center</a:t>
            </a:r>
          </a:p>
          <a:p>
            <a:pPr algn="ctr"/>
            <a:r>
              <a:rPr lang="en-US" sz="1600" b="1" dirty="0">
                <a:solidFill>
                  <a:srgbClr val="000000"/>
                </a:solidFill>
              </a:rPr>
              <a:t>School of Rural Public Health</a:t>
            </a:r>
          </a:p>
          <a:p>
            <a:pPr algn="ctr"/>
            <a:r>
              <a:rPr lang="en-US" sz="1600" b="1" dirty="0">
                <a:solidFill>
                  <a:srgbClr val="000000"/>
                </a:solidFill>
              </a:rPr>
              <a:t>Texas A &amp; M University Corpus Christi</a:t>
            </a:r>
          </a:p>
          <a:p>
            <a:pPr algn="ctr"/>
            <a:r>
              <a:rPr lang="en-US" sz="1600" b="1" dirty="0">
                <a:solidFill>
                  <a:srgbClr val="000000"/>
                </a:solidFill>
              </a:rPr>
              <a:t>Florida A &amp; M University</a:t>
            </a:r>
          </a:p>
          <a:p>
            <a:pPr algn="ctr"/>
            <a:r>
              <a:rPr lang="en-US" sz="1600" b="1" dirty="0">
                <a:solidFill>
                  <a:srgbClr val="000000"/>
                </a:solidFill>
              </a:rPr>
              <a:t>University of Houston - Downtown</a:t>
            </a:r>
          </a:p>
          <a:p>
            <a:pPr algn="ctr"/>
            <a:r>
              <a:rPr lang="en-US" sz="1600" b="1" dirty="0">
                <a:solidFill>
                  <a:srgbClr val="000000"/>
                </a:solidFill>
              </a:rPr>
              <a:t>Lee College</a:t>
            </a:r>
          </a:p>
          <a:p>
            <a:pPr algn="ctr"/>
            <a:r>
              <a:rPr lang="en-US" sz="1600" b="1" dirty="0">
                <a:solidFill>
                  <a:srgbClr val="000000"/>
                </a:solidFill>
              </a:rPr>
              <a:t>San Jacinto College - South</a:t>
            </a:r>
          </a:p>
          <a:p>
            <a:pPr algn="ctr"/>
            <a:r>
              <a:rPr lang="en-US" sz="1600" b="1" dirty="0">
                <a:solidFill>
                  <a:srgbClr val="000000"/>
                </a:solidFill>
              </a:rPr>
              <a:t>City of Houston Department of Health</a:t>
            </a:r>
            <a:r>
              <a:rPr lang="en-US" sz="1600" b="1" dirty="0" smtClean="0">
                <a:solidFill>
                  <a:srgbClr val="000000"/>
                </a:solidFill>
              </a:rPr>
              <a:t> </a:t>
            </a:r>
          </a:p>
          <a:p>
            <a:pPr algn="ctr"/>
            <a:r>
              <a:rPr lang="en-US" sz="1600" b="1" dirty="0" smtClean="0">
                <a:solidFill>
                  <a:srgbClr val="000000"/>
                </a:solidFill>
              </a:rPr>
              <a:t>&amp; </a:t>
            </a:r>
            <a:r>
              <a:rPr lang="en-US" sz="1600" b="1" dirty="0">
                <a:solidFill>
                  <a:srgbClr val="000000"/>
                </a:solidFill>
              </a:rPr>
              <a:t>Human Service</a:t>
            </a:r>
          </a:p>
          <a:p>
            <a:pPr algn="ctr"/>
            <a:r>
              <a:rPr lang="en-US" sz="1600" b="1" dirty="0">
                <a:solidFill>
                  <a:srgbClr val="000000"/>
                </a:solidFill>
              </a:rPr>
              <a:t> Texas Department of State Health Services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901" name="Text Box 3"/>
          <p:cNvSpPr txBox="1">
            <a:spLocks noChangeArrowheads="1"/>
          </p:cNvSpPr>
          <p:nvPr/>
        </p:nvSpPr>
        <p:spPr bwMode="auto">
          <a:xfrm>
            <a:off x="3570288" y="2143125"/>
            <a:ext cx="5684837" cy="2554499"/>
          </a:xfrm>
          <a:prstGeom prst="rect">
            <a:avLst/>
          </a:prstGeom>
          <a:noFill/>
          <a:ln w="9525">
            <a:noFill/>
            <a:miter lim="800000"/>
            <a:headEnd/>
            <a:tailEnd/>
          </a:ln>
        </p:spPr>
        <p:txBody>
          <a:bodyPr lIns="91394" tIns="45697" rIns="91394" bIns="45697">
            <a:prstTxWarp prst="textNoShape">
              <a:avLst/>
            </a:prstTxWarp>
            <a:spAutoFit/>
          </a:bodyPr>
          <a:lstStyle/>
          <a:p>
            <a:pPr algn="ctr"/>
            <a:endParaRPr noProof="1">
              <a:latin typeface="Cezanne" charset="0"/>
              <a:ea typeface="ＭＳ Ｐゴシック" pitchFamily="-106" charset="-128"/>
              <a:cs typeface="ＭＳ Ｐゴシック" pitchFamily="-106" charset="-128"/>
            </a:endParaRPr>
          </a:p>
          <a:p>
            <a:pPr algn="ctr"/>
            <a:endParaRPr lang="en-US" sz="1600" dirty="0">
              <a:latin typeface="Century Gothic" pitchFamily="-106" charset="0"/>
              <a:ea typeface="ＭＳ Ｐゴシック" pitchFamily="-106" charset="-128"/>
              <a:cs typeface="ＭＳ Ｐゴシック" pitchFamily="-106" charset="-128"/>
            </a:endParaRPr>
          </a:p>
          <a:p>
            <a:pPr algn="ctr"/>
            <a:endParaRPr lang="en-US" dirty="0">
              <a:latin typeface="Century Gothic" pitchFamily="-106" charset="0"/>
              <a:ea typeface="ＭＳ Ｐゴシック" pitchFamily="-106" charset="-128"/>
              <a:cs typeface="ＭＳ Ｐゴシック" pitchFamily="-106" charset="-128"/>
            </a:endParaRPr>
          </a:p>
          <a:p>
            <a:pPr algn="ctr"/>
            <a:r>
              <a:rPr lang="en-US" dirty="0">
                <a:ea typeface="ＭＳ Ｐゴシック" pitchFamily="-106" charset="-128"/>
                <a:cs typeface="ＭＳ Ｐゴシック" pitchFamily="-106" charset="-128"/>
              </a:rPr>
              <a:t>KELLOGG SCHOLARS IN</a:t>
            </a:r>
          </a:p>
          <a:p>
            <a:pPr algn="ctr"/>
            <a:r>
              <a:rPr lang="en-US" dirty="0">
                <a:ea typeface="ＭＳ Ｐゴシック" pitchFamily="-106" charset="-128"/>
                <a:cs typeface="ＭＳ Ｐゴシック" pitchFamily="-106" charset="-128"/>
              </a:rPr>
              <a:t>HEALTH DISPARITIES</a:t>
            </a:r>
          </a:p>
          <a:p>
            <a:pPr algn="ctr"/>
            <a:r>
              <a:rPr lang="en-US" dirty="0">
                <a:ea typeface="ＭＳ Ｐゴシック" pitchFamily="-106" charset="-128"/>
                <a:cs typeface="ＭＳ Ｐゴシック" pitchFamily="-106" charset="-128"/>
              </a:rPr>
              <a:t>MDACC TRAINING </a:t>
            </a:r>
            <a:r>
              <a:rPr lang="en-US" dirty="0" smtClean="0">
                <a:ea typeface="ＭＳ Ｐゴシック" pitchFamily="-106" charset="-128"/>
                <a:cs typeface="ＭＳ Ｐゴシック" pitchFamily="-106" charset="-128"/>
              </a:rPr>
              <a:t>SITE</a:t>
            </a:r>
          </a:p>
          <a:p>
            <a:pPr algn="ctr"/>
            <a:r>
              <a:rPr lang="en-US" dirty="0" smtClean="0">
                <a:ea typeface="ＭＳ Ｐゴシック" pitchFamily="-106" charset="-128"/>
                <a:cs typeface="ＭＳ Ｐゴシック" pitchFamily="-106" charset="-128"/>
              </a:rPr>
              <a:t>ALUMNI</a:t>
            </a:r>
            <a:endParaRPr lang="en-US" dirty="0">
              <a:ea typeface="ＭＳ Ｐゴシック" pitchFamily="-106" charset="-128"/>
              <a:cs typeface="ＭＳ Ｐゴシック" pitchFamily="-106" charset="-128"/>
            </a:endParaRPr>
          </a:p>
        </p:txBody>
      </p:sp>
      <p:pic>
        <p:nvPicPr>
          <p:cNvPr id="80902" name="Picture 4"/>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8305800" y="5715000"/>
            <a:ext cx="806450" cy="990600"/>
          </a:xfrm>
          <a:prstGeom prst="rect">
            <a:avLst/>
          </a:prstGeom>
          <a:noFill/>
          <a:ln w="9525">
            <a:noFill/>
            <a:miter lim="800000"/>
            <a:headEnd/>
            <a:tailEnd/>
          </a:ln>
        </p:spPr>
      </p:pic>
      <p:pic>
        <p:nvPicPr>
          <p:cNvPr id="80903" name="Picture 8" descr="Picture19"/>
          <p:cNvPicPr>
            <a:picLocks noChangeAspect="1" noChangeArrowheads="1"/>
          </p:cNvPicPr>
          <p:nvPr/>
        </p:nvPicPr>
        <p:blipFill>
          <a:blip r:embed="rId6"/>
          <a:srcRect/>
          <a:stretch>
            <a:fillRect/>
          </a:stretch>
        </p:blipFill>
        <p:spPr bwMode="auto">
          <a:xfrm>
            <a:off x="3246438" y="2874963"/>
            <a:ext cx="1227137" cy="1524000"/>
          </a:xfrm>
          <a:prstGeom prst="rect">
            <a:avLst/>
          </a:prstGeom>
          <a:noFill/>
          <a:ln w="9525">
            <a:noFill/>
            <a:miter lim="800000"/>
            <a:headEnd/>
            <a:tailEnd/>
          </a:ln>
        </p:spPr>
      </p:pic>
      <p:pic>
        <p:nvPicPr>
          <p:cNvPr id="80904" name="Picture 9"/>
          <p:cNvPicPr>
            <a:picLocks noChangeAspect="1" noChangeArrowheads="1"/>
          </p:cNvPicPr>
          <p:nvPr/>
        </p:nvPicPr>
        <p:blipFill>
          <a:blip r:embed="rId7"/>
          <a:srcRect/>
          <a:stretch>
            <a:fillRect/>
          </a:stretch>
        </p:blipFill>
        <p:spPr bwMode="auto">
          <a:xfrm>
            <a:off x="1798638" y="2936875"/>
            <a:ext cx="1128712" cy="1447800"/>
          </a:xfrm>
          <a:prstGeom prst="rect">
            <a:avLst/>
          </a:prstGeom>
          <a:noFill/>
          <a:ln w="9525">
            <a:noFill/>
            <a:miter lim="800000"/>
            <a:headEnd/>
            <a:tailEnd/>
          </a:ln>
        </p:spPr>
      </p:pic>
      <p:pic>
        <p:nvPicPr>
          <p:cNvPr id="80905" name="Picture 10"/>
          <p:cNvPicPr>
            <a:picLocks noChangeAspect="1" noChangeArrowheads="1"/>
          </p:cNvPicPr>
          <p:nvPr/>
        </p:nvPicPr>
        <p:blipFill>
          <a:blip r:embed="rId8"/>
          <a:srcRect/>
          <a:stretch>
            <a:fillRect/>
          </a:stretch>
        </p:blipFill>
        <p:spPr bwMode="auto">
          <a:xfrm>
            <a:off x="350838" y="2936875"/>
            <a:ext cx="990600" cy="1447800"/>
          </a:xfrm>
          <a:prstGeom prst="rect">
            <a:avLst/>
          </a:prstGeom>
          <a:noFill/>
          <a:ln w="9525">
            <a:noFill/>
            <a:miter lim="800000"/>
            <a:headEnd/>
            <a:tailEnd/>
          </a:ln>
        </p:spPr>
      </p:pic>
      <p:pic>
        <p:nvPicPr>
          <p:cNvPr id="80906" name="Picture 11"/>
          <p:cNvPicPr>
            <a:picLocks noChangeAspect="1" noChangeArrowheads="1"/>
          </p:cNvPicPr>
          <p:nvPr/>
        </p:nvPicPr>
        <p:blipFill>
          <a:blip r:embed="rId9"/>
          <a:srcRect/>
          <a:stretch>
            <a:fillRect/>
          </a:stretch>
        </p:blipFill>
        <p:spPr bwMode="auto">
          <a:xfrm>
            <a:off x="4735513" y="1091141"/>
            <a:ext cx="2743200" cy="2044700"/>
          </a:xfrm>
          <a:prstGeom prst="rect">
            <a:avLst/>
          </a:prstGeom>
          <a:noFill/>
          <a:ln w="9525">
            <a:noFill/>
            <a:miter lim="800000"/>
            <a:headEnd/>
            <a:tailEnd/>
          </a:ln>
        </p:spPr>
      </p:pic>
      <p:graphicFrame>
        <p:nvGraphicFramePr>
          <p:cNvPr id="80898" name="Object 2"/>
          <p:cNvGraphicFramePr>
            <a:graphicFrameLocks noChangeAspect="1"/>
          </p:cNvGraphicFramePr>
          <p:nvPr/>
        </p:nvGraphicFramePr>
        <p:xfrm>
          <a:off x="1981200" y="1392238"/>
          <a:ext cx="1054100" cy="1371600"/>
        </p:xfrm>
        <a:graphic>
          <a:graphicData uri="http://schemas.openxmlformats.org/presentationml/2006/ole">
            <p:oleObj spid="_x0000_s470018" name="Document" r:id="rId10" imgW="2124460" imgH="2764542" progId="Word.Document.8">
              <p:embed/>
            </p:oleObj>
          </a:graphicData>
        </a:graphic>
      </p:graphicFrame>
      <p:graphicFrame>
        <p:nvGraphicFramePr>
          <p:cNvPr id="80899" name="Object 3"/>
          <p:cNvGraphicFramePr>
            <a:graphicFrameLocks noChangeAspect="1"/>
          </p:cNvGraphicFramePr>
          <p:nvPr/>
        </p:nvGraphicFramePr>
        <p:xfrm>
          <a:off x="3305175" y="1392238"/>
          <a:ext cx="1009650" cy="1349375"/>
        </p:xfrm>
        <a:graphic>
          <a:graphicData uri="http://schemas.openxmlformats.org/presentationml/2006/ole">
            <p:oleObj spid="_x0000_s470019" name="Document" r:id="rId11" imgW="2124460" imgH="2843790" progId="Word.Document.8">
              <p:embed/>
            </p:oleObj>
          </a:graphicData>
        </a:graphic>
      </p:graphicFrame>
      <p:pic>
        <p:nvPicPr>
          <p:cNvPr id="80907" name="Picture 14"/>
          <p:cNvPicPr>
            <a:picLocks noChangeAspect="1" noChangeArrowheads="1"/>
          </p:cNvPicPr>
          <p:nvPr/>
        </p:nvPicPr>
        <p:blipFill>
          <a:blip r:embed="rId12"/>
          <a:srcRect/>
          <a:stretch>
            <a:fillRect/>
          </a:stretch>
        </p:blipFill>
        <p:spPr bwMode="auto">
          <a:xfrm>
            <a:off x="5712356" y="5252506"/>
            <a:ext cx="1354137" cy="1489075"/>
          </a:xfrm>
          <a:prstGeom prst="rect">
            <a:avLst/>
          </a:prstGeom>
          <a:noFill/>
          <a:ln w="9525">
            <a:noFill/>
            <a:miter lim="800000"/>
            <a:headEnd/>
            <a:tailEnd/>
          </a:ln>
        </p:spPr>
      </p:pic>
      <p:pic>
        <p:nvPicPr>
          <p:cNvPr id="80909" name="Picture 16"/>
          <p:cNvPicPr>
            <a:picLocks noChangeAspect="1" noChangeArrowheads="1"/>
          </p:cNvPicPr>
          <p:nvPr/>
        </p:nvPicPr>
        <p:blipFill>
          <a:blip r:embed="rId13"/>
          <a:srcRect/>
          <a:stretch>
            <a:fillRect/>
          </a:stretch>
        </p:blipFill>
        <p:spPr bwMode="auto">
          <a:xfrm>
            <a:off x="604838" y="5172075"/>
            <a:ext cx="1235075" cy="1466850"/>
          </a:xfrm>
          <a:prstGeom prst="rect">
            <a:avLst/>
          </a:prstGeom>
          <a:noFill/>
          <a:ln w="9525">
            <a:noFill/>
            <a:miter lim="800000"/>
            <a:headEnd/>
            <a:tailEnd/>
          </a:ln>
        </p:spPr>
      </p:pic>
      <p:sp>
        <p:nvSpPr>
          <p:cNvPr id="293905" name="Text Box 17"/>
          <p:cNvSpPr txBox="1">
            <a:spLocks noChangeArrowheads="1"/>
          </p:cNvSpPr>
          <p:nvPr/>
        </p:nvSpPr>
        <p:spPr bwMode="auto">
          <a:xfrm>
            <a:off x="1900238" y="1049338"/>
            <a:ext cx="2609850" cy="366712"/>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pPr>
              <a:defRPr/>
            </a:pPr>
            <a:r>
              <a:rPr lang="en-US" sz="1800">
                <a:latin typeface="Times New Roman" pitchFamily="-108" charset="0"/>
              </a:rPr>
              <a:t>CRMH Kellogg Alumni</a:t>
            </a:r>
            <a:endParaRPr lang="en-US">
              <a:latin typeface="Times New Roman" pitchFamily="-108" charset="0"/>
            </a:endParaRPr>
          </a:p>
        </p:txBody>
      </p:sp>
      <p:sp>
        <p:nvSpPr>
          <p:cNvPr id="293906" name="Text Box 18"/>
          <p:cNvSpPr txBox="1">
            <a:spLocks noChangeArrowheads="1"/>
          </p:cNvSpPr>
          <p:nvPr/>
        </p:nvSpPr>
        <p:spPr bwMode="auto">
          <a:xfrm>
            <a:off x="958850" y="4740275"/>
            <a:ext cx="1962150" cy="36671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pPr>
              <a:defRPr/>
            </a:pPr>
            <a:r>
              <a:rPr lang="en-US" sz="1800">
                <a:latin typeface="Times New Roman" pitchFamily="-108" charset="0"/>
              </a:rPr>
              <a:t>Fall 2008 Cohort</a:t>
            </a:r>
          </a:p>
        </p:txBody>
      </p:sp>
      <p:pic>
        <p:nvPicPr>
          <p:cNvPr id="80912" name="Picture 19"/>
          <p:cNvPicPr>
            <a:picLocks noChangeAspect="1" noChangeArrowheads="1"/>
          </p:cNvPicPr>
          <p:nvPr/>
        </p:nvPicPr>
        <p:blipFill>
          <a:blip r:embed="rId14"/>
          <a:srcRect/>
          <a:stretch>
            <a:fillRect/>
          </a:stretch>
        </p:blipFill>
        <p:spPr bwMode="auto">
          <a:xfrm>
            <a:off x="2163763" y="5145088"/>
            <a:ext cx="1146175" cy="1533525"/>
          </a:xfrm>
          <a:prstGeom prst="rect">
            <a:avLst/>
          </a:prstGeom>
          <a:noFill/>
          <a:ln w="9525">
            <a:noFill/>
            <a:miter lim="800000"/>
            <a:headEnd/>
            <a:tailEnd/>
          </a:ln>
        </p:spPr>
      </p:pic>
      <p:sp>
        <p:nvSpPr>
          <p:cNvPr id="293908" name="Text Box 20"/>
          <p:cNvSpPr txBox="1">
            <a:spLocks noChangeArrowheads="1"/>
          </p:cNvSpPr>
          <p:nvPr/>
        </p:nvSpPr>
        <p:spPr bwMode="auto">
          <a:xfrm>
            <a:off x="5489575" y="4870450"/>
            <a:ext cx="1962150" cy="36671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pPr>
              <a:defRPr/>
            </a:pPr>
            <a:r>
              <a:rPr lang="en-US" sz="1800">
                <a:latin typeface="Times New Roman" pitchFamily="-108" charset="0"/>
              </a:rPr>
              <a:t>Fall 2009 Cohort</a:t>
            </a:r>
          </a:p>
        </p:txBody>
      </p:sp>
      <p:sp>
        <p:nvSpPr>
          <p:cNvPr id="21" name="Rectangle 20"/>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22" name="Rectangle 21"/>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23" name="Rectangle 22"/>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24" name="Picture 5"/>
          <p:cNvPicPr>
            <a:picLocks noChangeAspect="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5" name="Text Box 2"/>
          <p:cNvSpPr txBox="1">
            <a:spLocks noChangeArrowheads="1"/>
          </p:cNvSpPr>
          <p:nvPr/>
        </p:nvSpPr>
        <p:spPr bwMode="auto">
          <a:xfrm>
            <a:off x="458788" y="1354661"/>
            <a:ext cx="8231187" cy="15541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latin typeface="Times" charset="0"/>
              </a:rPr>
              <a:t>If you TRULY show that you care as much about</a:t>
            </a:r>
          </a:p>
          <a:p>
            <a:pPr algn="ctr"/>
            <a:r>
              <a:rPr lang="en-US" sz="3200" dirty="0">
                <a:latin typeface="Times" charset="0"/>
              </a:rPr>
              <a:t>their health as they care about their health</a:t>
            </a:r>
          </a:p>
          <a:p>
            <a:pPr algn="ctr"/>
            <a:r>
              <a:rPr lang="en-US" sz="3200" dirty="0">
                <a:latin typeface="Times" charset="0"/>
              </a:rPr>
              <a:t>they will come</a:t>
            </a:r>
            <a:endParaRPr lang="en-US" dirty="0">
              <a:latin typeface="Times" charset="0"/>
            </a:endParaRPr>
          </a:p>
        </p:txBody>
      </p:sp>
      <p:pic>
        <p:nvPicPr>
          <p:cNvPr id="144386"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76450" y="2985024"/>
            <a:ext cx="2457450" cy="327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44387" name="Picture 4"/>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57850" y="2985024"/>
            <a:ext cx="2457450" cy="327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Rectangle 10"/>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2" name="Rectangle 11"/>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3" name="Rectangle 12"/>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4"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990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5"/>
          <p:cNvPicPr>
            <a:picLocks noChangeAspect="1" noChangeArrowheads="1"/>
          </p:cNvPicPr>
          <p:nvPr/>
        </p:nvPicPr>
        <p:blipFill>
          <a:blip r:embed="rId3" cstate="print"/>
          <a:srcRect/>
          <a:stretch>
            <a:fillRect/>
          </a:stretch>
        </p:blipFill>
        <p:spPr bwMode="auto">
          <a:xfrm>
            <a:off x="304800" y="1295400"/>
            <a:ext cx="4043363" cy="3021013"/>
          </a:xfrm>
          <a:prstGeom prst="rect">
            <a:avLst/>
          </a:prstGeom>
          <a:noFill/>
          <a:ln w="9525">
            <a:noFill/>
            <a:miter lim="800000"/>
            <a:headEnd/>
            <a:tailEnd/>
          </a:ln>
        </p:spPr>
      </p:pic>
      <p:sp>
        <p:nvSpPr>
          <p:cNvPr id="64515" name="Rectangle 6"/>
          <p:cNvSpPr>
            <a:spLocks noChangeArrowheads="1"/>
          </p:cNvSpPr>
          <p:nvPr/>
        </p:nvSpPr>
        <p:spPr bwMode="auto">
          <a:xfrm>
            <a:off x="0" y="5641975"/>
            <a:ext cx="8001000" cy="1216025"/>
          </a:xfrm>
          <a:prstGeom prst="rect">
            <a:avLst/>
          </a:prstGeom>
          <a:noFill/>
          <a:ln w="9525">
            <a:noFill/>
            <a:miter lim="800000"/>
            <a:headEnd/>
            <a:tailEnd/>
          </a:ln>
        </p:spPr>
        <p:txBody>
          <a:bodyPr lIns="92075" tIns="46038" rIns="92075" bIns="46038" anchor="ctr">
            <a:prstTxWarp prst="textNoShape">
              <a:avLst/>
            </a:prstTxWarp>
          </a:bodyPr>
          <a:lstStyle/>
          <a:p>
            <a:r>
              <a:rPr lang="en-US" sz="4300" dirty="0"/>
              <a:t>Everyone Needs……</a:t>
            </a:r>
          </a:p>
          <a:p>
            <a:r>
              <a:rPr lang="en-US" sz="4300" dirty="0"/>
              <a:t>        An ENVISIONED FUTURE</a:t>
            </a:r>
          </a:p>
        </p:txBody>
      </p:sp>
      <p:sp>
        <p:nvSpPr>
          <p:cNvPr id="64516" name="Text Box 7"/>
          <p:cNvSpPr txBox="1">
            <a:spLocks noChangeArrowheads="1"/>
          </p:cNvSpPr>
          <p:nvPr/>
        </p:nvSpPr>
        <p:spPr bwMode="auto">
          <a:xfrm>
            <a:off x="882243" y="4397905"/>
            <a:ext cx="2922345" cy="461665"/>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dirty="0"/>
              <a:t>The next generation</a:t>
            </a:r>
          </a:p>
        </p:txBody>
      </p:sp>
      <p:sp>
        <p:nvSpPr>
          <p:cNvPr id="64517" name="Text Box 8"/>
          <p:cNvSpPr txBox="1">
            <a:spLocks noChangeArrowheads="1"/>
          </p:cNvSpPr>
          <p:nvPr/>
        </p:nvSpPr>
        <p:spPr bwMode="auto">
          <a:xfrm>
            <a:off x="5529354" y="5997891"/>
            <a:ext cx="3127629" cy="461665"/>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dirty="0">
                <a:solidFill>
                  <a:srgbClr val="000000"/>
                </a:solidFill>
              </a:rPr>
              <a:t>The future generation</a:t>
            </a:r>
          </a:p>
        </p:txBody>
      </p:sp>
      <p:pic>
        <p:nvPicPr>
          <p:cNvPr id="64519" name="Picture 13" descr="LAJ at 4"/>
          <p:cNvPicPr>
            <a:picLocks noChangeAspect="1" noChangeArrowheads="1"/>
          </p:cNvPicPr>
          <p:nvPr/>
        </p:nvPicPr>
        <p:blipFill>
          <a:blip r:embed="rId4" cstate="print"/>
          <a:srcRect/>
          <a:stretch>
            <a:fillRect/>
          </a:stretch>
        </p:blipFill>
        <p:spPr bwMode="auto">
          <a:xfrm>
            <a:off x="7607300" y="1117591"/>
            <a:ext cx="1536700" cy="2218267"/>
          </a:xfrm>
          <a:prstGeom prst="rect">
            <a:avLst/>
          </a:prstGeom>
          <a:noFill/>
          <a:ln w="9525">
            <a:noFill/>
            <a:miter lim="800000"/>
            <a:headEnd/>
            <a:tailEnd/>
          </a:ln>
        </p:spPr>
      </p:pic>
      <p:sp>
        <p:nvSpPr>
          <p:cNvPr id="12" name="Text Box 14"/>
          <p:cNvSpPr txBox="1">
            <a:spLocks noChangeArrowheads="1"/>
          </p:cNvSpPr>
          <p:nvPr/>
        </p:nvSpPr>
        <p:spPr bwMode="auto">
          <a:xfrm>
            <a:off x="5208990" y="1401685"/>
            <a:ext cx="2688657" cy="46166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pPr algn="ctr">
              <a:defRPr/>
            </a:pPr>
            <a:r>
              <a:rPr lang="en-US" dirty="0">
                <a:latin typeface="Times New Roman" pitchFamily="-108" charset="0"/>
              </a:rPr>
              <a:t>The  past generation</a:t>
            </a:r>
          </a:p>
        </p:txBody>
      </p:sp>
      <p:pic>
        <p:nvPicPr>
          <p:cNvPr id="10" name="Picture 9"/>
          <p:cNvPicPr>
            <a:picLocks noChangeAspect="1"/>
          </p:cNvPicPr>
          <p:nvPr/>
        </p:nvPicPr>
        <p:blipFill>
          <a:blip r:embed="rId5" cstate="print"/>
          <a:stretch>
            <a:fillRect/>
          </a:stretch>
        </p:blipFill>
        <p:spPr>
          <a:xfrm>
            <a:off x="6931156" y="3344860"/>
            <a:ext cx="2212844" cy="2744778"/>
          </a:xfrm>
          <a:prstGeom prst="rect">
            <a:avLst/>
          </a:prstGeom>
        </p:spPr>
      </p:pic>
      <p:pic>
        <p:nvPicPr>
          <p:cNvPr id="11" name="Picture 10"/>
          <p:cNvPicPr>
            <a:picLocks noChangeAspect="1"/>
          </p:cNvPicPr>
          <p:nvPr/>
        </p:nvPicPr>
        <p:blipFill>
          <a:blip r:embed="rId6" cstate="print"/>
          <a:stretch>
            <a:fillRect/>
          </a:stretch>
        </p:blipFill>
        <p:spPr>
          <a:xfrm>
            <a:off x="4473093" y="2139101"/>
            <a:ext cx="2354973" cy="2968102"/>
          </a:xfrm>
          <a:prstGeom prst="rect">
            <a:avLst/>
          </a:prstGeom>
        </p:spPr>
      </p:pic>
      <p:sp>
        <p:nvSpPr>
          <p:cNvPr id="13" name="Rectangle 12"/>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4" name="Rectangle 13"/>
          <p:cNvSpPr>
            <a:spLocks noChangeArrowheads="1"/>
          </p:cNvSpPr>
          <p:nvPr/>
        </p:nvSpPr>
        <p:spPr bwMode="auto">
          <a:xfrm>
            <a:off x="4709028" y="69853"/>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5" name="Rectangle 14"/>
          <p:cNvSpPr>
            <a:spLocks noChangeArrowheads="1"/>
          </p:cNvSpPr>
          <p:nvPr/>
        </p:nvSpPr>
        <p:spPr bwMode="auto">
          <a:xfrm>
            <a:off x="4707440" y="448738"/>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6" name="Picture 5"/>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E9297E-27E8-4DF0-BB81-87B61ACB74FA}" type="slidenum">
              <a:rPr lang="en-US" smtClean="0"/>
              <a:pPr/>
              <a:t>26</a:t>
            </a:fld>
            <a:endParaRPr lang="en-US" dirty="0"/>
          </a:p>
        </p:txBody>
      </p:sp>
      <p:sp>
        <p:nvSpPr>
          <p:cNvPr id="3" name="Rectangle 2"/>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4" name="Rectangle 3"/>
          <p:cNvSpPr>
            <a:spLocks noChangeArrowheads="1"/>
          </p:cNvSpPr>
          <p:nvPr/>
        </p:nvSpPr>
        <p:spPr bwMode="auto">
          <a:xfrm>
            <a:off x="4709028" y="69853"/>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5" name="Rectangle 4"/>
          <p:cNvSpPr>
            <a:spLocks noChangeArrowheads="1"/>
          </p:cNvSpPr>
          <p:nvPr/>
        </p:nvSpPr>
        <p:spPr bwMode="auto">
          <a:xfrm>
            <a:off x="4707440" y="448738"/>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6"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7" name="TextBox 6"/>
          <p:cNvSpPr txBox="1"/>
          <p:nvPr/>
        </p:nvSpPr>
        <p:spPr>
          <a:xfrm>
            <a:off x="982134" y="1862666"/>
            <a:ext cx="7670439" cy="769441"/>
          </a:xfrm>
          <a:prstGeom prst="rect">
            <a:avLst/>
          </a:prstGeom>
          <a:noFill/>
        </p:spPr>
        <p:txBody>
          <a:bodyPr wrap="none" rtlCol="0">
            <a:spAutoFit/>
          </a:bodyPr>
          <a:lstStyle/>
          <a:p>
            <a:r>
              <a:rPr lang="en-US" sz="4400" dirty="0" smtClean="0"/>
              <a:t>Purpose of Town Hall Meeting</a:t>
            </a:r>
            <a:endParaRPr lang="en-US" sz="4400" dirty="0"/>
          </a:p>
        </p:txBody>
      </p:sp>
      <p:pic>
        <p:nvPicPr>
          <p:cNvPr id="8" name="Picture 10"/>
          <p:cNvPicPr>
            <a:picLocks noChangeAspect="1" noChangeArrowheads="1"/>
          </p:cNvPicPr>
          <p:nvPr/>
        </p:nvPicPr>
        <p:blipFill>
          <a:blip r:embed="rId3"/>
          <a:srcRect/>
          <a:stretch>
            <a:fillRect/>
          </a:stretch>
        </p:blipFill>
        <p:spPr bwMode="auto">
          <a:xfrm>
            <a:off x="1426642" y="2881839"/>
            <a:ext cx="1724025" cy="2593975"/>
          </a:xfrm>
          <a:prstGeom prst="rect">
            <a:avLst/>
          </a:prstGeom>
          <a:noFill/>
          <a:ln w="9525">
            <a:noFill/>
            <a:miter lim="800000"/>
            <a:headEnd/>
            <a:tailEnd/>
          </a:ln>
          <a:effectLst/>
        </p:spPr>
      </p:pic>
      <p:sp>
        <p:nvSpPr>
          <p:cNvPr id="9" name="Rectangle 8"/>
          <p:cNvSpPr/>
          <p:nvPr/>
        </p:nvSpPr>
        <p:spPr>
          <a:xfrm>
            <a:off x="3725342" y="3010748"/>
            <a:ext cx="4572000" cy="2308324"/>
          </a:xfrm>
          <a:prstGeom prst="rect">
            <a:avLst/>
          </a:prstGeom>
        </p:spPr>
        <p:txBody>
          <a:bodyPr>
            <a:spAutoFit/>
          </a:bodyPr>
          <a:lstStyle/>
          <a:p>
            <a:pPr algn="ctr"/>
            <a:r>
              <a:rPr lang="en-US" b="1" dirty="0" smtClean="0"/>
              <a:t>Ernest Hawk, M.D., MPH</a:t>
            </a:r>
          </a:p>
          <a:p>
            <a:pPr algn="ctr"/>
            <a:r>
              <a:rPr lang="en-US" b="1" dirty="0" smtClean="0"/>
              <a:t>Vice President of Cancer Prevention</a:t>
            </a:r>
          </a:p>
          <a:p>
            <a:pPr algn="ctr"/>
            <a:r>
              <a:rPr lang="en-US" b="1" dirty="0" smtClean="0"/>
              <a:t>&amp;  Population Sciences</a:t>
            </a:r>
          </a:p>
          <a:p>
            <a:pPr algn="ctr"/>
            <a:r>
              <a:rPr lang="en-US" b="1" dirty="0" smtClean="0"/>
              <a:t>University of Texas </a:t>
            </a:r>
          </a:p>
          <a:p>
            <a:pPr algn="ctr"/>
            <a:r>
              <a:rPr lang="en-US" b="1" dirty="0" smtClean="0"/>
              <a:t>  MD Anderson Cancer Center</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E9297E-27E8-4DF0-BB81-87B61ACB74FA}" type="slidenum">
              <a:rPr lang="en-US" smtClean="0"/>
              <a:pPr/>
              <a:t>27</a:t>
            </a:fld>
            <a:endParaRPr lang="en-US" dirty="0"/>
          </a:p>
        </p:txBody>
      </p:sp>
      <p:sp>
        <p:nvSpPr>
          <p:cNvPr id="3" name="Rectangle 2"/>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4" name="Rectangle 3"/>
          <p:cNvSpPr>
            <a:spLocks noChangeArrowheads="1"/>
          </p:cNvSpPr>
          <p:nvPr/>
        </p:nvSpPr>
        <p:spPr bwMode="auto">
          <a:xfrm>
            <a:off x="4709028" y="69853"/>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5" name="Rectangle 4"/>
          <p:cNvSpPr>
            <a:spLocks noChangeArrowheads="1"/>
          </p:cNvSpPr>
          <p:nvPr/>
        </p:nvSpPr>
        <p:spPr bwMode="auto">
          <a:xfrm>
            <a:off x="4707440" y="448738"/>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6"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656171" y="2235200"/>
            <a:ext cx="2400300" cy="3200400"/>
          </a:xfrm>
          <a:prstGeom prst="rect">
            <a:avLst/>
          </a:prstGeom>
        </p:spPr>
      </p:pic>
      <p:pic>
        <p:nvPicPr>
          <p:cNvPr id="8" name="Picture 7"/>
          <p:cNvPicPr>
            <a:picLocks noChangeAspect="1"/>
          </p:cNvPicPr>
          <p:nvPr/>
        </p:nvPicPr>
        <p:blipFill>
          <a:blip r:embed="rId4"/>
          <a:stretch>
            <a:fillRect/>
          </a:stretch>
        </p:blipFill>
        <p:spPr>
          <a:xfrm>
            <a:off x="3606806" y="2235201"/>
            <a:ext cx="2133598" cy="3200398"/>
          </a:xfrm>
          <a:prstGeom prst="rect">
            <a:avLst/>
          </a:prstGeom>
        </p:spPr>
      </p:pic>
      <p:pic>
        <p:nvPicPr>
          <p:cNvPr id="9" name="Picture 10"/>
          <p:cNvPicPr>
            <a:picLocks noChangeAspect="1" noChangeArrowheads="1"/>
          </p:cNvPicPr>
          <p:nvPr/>
        </p:nvPicPr>
        <p:blipFill>
          <a:blip r:embed="rId5"/>
          <a:srcRect/>
          <a:stretch>
            <a:fillRect/>
          </a:stretch>
        </p:blipFill>
        <p:spPr bwMode="auto">
          <a:xfrm>
            <a:off x="6455846" y="2204505"/>
            <a:ext cx="2112425" cy="3178363"/>
          </a:xfrm>
          <a:prstGeom prst="rect">
            <a:avLst/>
          </a:prstGeom>
          <a:noFill/>
          <a:ln w="9525">
            <a:noFill/>
            <a:miter lim="800000"/>
            <a:headEnd/>
            <a:tailEnd/>
          </a:ln>
          <a:effectLst/>
        </p:spPr>
      </p:pic>
      <p:sp>
        <p:nvSpPr>
          <p:cNvPr id="10" name="Rectangle 9"/>
          <p:cNvSpPr/>
          <p:nvPr/>
        </p:nvSpPr>
        <p:spPr>
          <a:xfrm>
            <a:off x="558801" y="5653502"/>
            <a:ext cx="2692400" cy="338554"/>
          </a:xfrm>
          <a:prstGeom prst="rect">
            <a:avLst/>
          </a:prstGeom>
        </p:spPr>
        <p:txBody>
          <a:bodyPr wrap="square">
            <a:spAutoFit/>
          </a:bodyPr>
          <a:lstStyle/>
          <a:p>
            <a:r>
              <a:rPr lang="en-US" sz="1600" b="1" dirty="0" smtClean="0"/>
              <a:t>Ronald B. </a:t>
            </a:r>
            <a:r>
              <a:rPr lang="en-US" sz="1600" b="1" dirty="0" err="1" smtClean="0"/>
              <a:t>Herberman</a:t>
            </a:r>
            <a:r>
              <a:rPr lang="en-US" sz="1600" b="1" dirty="0" smtClean="0"/>
              <a:t>, MD</a:t>
            </a:r>
          </a:p>
        </p:txBody>
      </p:sp>
      <p:sp>
        <p:nvSpPr>
          <p:cNvPr id="11" name="Rectangle 10"/>
          <p:cNvSpPr/>
          <p:nvPr/>
        </p:nvSpPr>
        <p:spPr>
          <a:xfrm>
            <a:off x="3409753" y="5687368"/>
            <a:ext cx="2898149" cy="338554"/>
          </a:xfrm>
          <a:prstGeom prst="rect">
            <a:avLst/>
          </a:prstGeom>
        </p:spPr>
        <p:txBody>
          <a:bodyPr wrap="none">
            <a:spAutoFit/>
          </a:bodyPr>
          <a:lstStyle/>
          <a:p>
            <a:r>
              <a:rPr lang="en-US" sz="1600" b="1" dirty="0" smtClean="0"/>
              <a:t>Raphael Pollock, M.D, Ph.D.</a:t>
            </a:r>
          </a:p>
        </p:txBody>
      </p:sp>
      <p:sp>
        <p:nvSpPr>
          <p:cNvPr id="12" name="Rectangle 11"/>
          <p:cNvSpPr/>
          <p:nvPr/>
        </p:nvSpPr>
        <p:spPr>
          <a:xfrm>
            <a:off x="6379059" y="5687367"/>
            <a:ext cx="2533366" cy="338554"/>
          </a:xfrm>
          <a:prstGeom prst="rect">
            <a:avLst/>
          </a:prstGeom>
        </p:spPr>
        <p:txBody>
          <a:bodyPr wrap="none">
            <a:spAutoFit/>
          </a:bodyPr>
          <a:lstStyle/>
          <a:p>
            <a:pPr algn="ctr"/>
            <a:r>
              <a:rPr lang="en-US" sz="1600" b="1" dirty="0" smtClean="0"/>
              <a:t>Ernest Hawk, M.D., MPH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1E9297E-27E8-4DF0-BB81-87B61ACB74FA}" type="slidenum">
              <a:rPr lang="en-US" smtClean="0"/>
              <a:pPr/>
              <a:t>28</a:t>
            </a:fld>
            <a:endParaRPr lang="en-US" dirty="0"/>
          </a:p>
        </p:txBody>
      </p:sp>
      <p:sp>
        <p:nvSpPr>
          <p:cNvPr id="3" name="Rectangle 2"/>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4" name="Rectangle 3"/>
          <p:cNvSpPr>
            <a:spLocks noChangeArrowheads="1"/>
          </p:cNvSpPr>
          <p:nvPr/>
        </p:nvSpPr>
        <p:spPr bwMode="auto">
          <a:xfrm>
            <a:off x="4709028" y="69853"/>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5" name="Rectangle 4"/>
          <p:cNvSpPr>
            <a:spLocks noChangeArrowheads="1"/>
          </p:cNvSpPr>
          <p:nvPr/>
        </p:nvSpPr>
        <p:spPr bwMode="auto">
          <a:xfrm>
            <a:off x="4707440" y="448738"/>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6" name="Picture 5"/>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774700" y="1964267"/>
            <a:ext cx="2899833" cy="3866444"/>
          </a:xfrm>
          <a:prstGeom prst="rect">
            <a:avLst/>
          </a:prstGeom>
        </p:spPr>
      </p:pic>
      <p:sp>
        <p:nvSpPr>
          <p:cNvPr id="8" name="TextBox 7"/>
          <p:cNvSpPr txBox="1"/>
          <p:nvPr/>
        </p:nvSpPr>
        <p:spPr>
          <a:xfrm>
            <a:off x="4131733" y="3183467"/>
            <a:ext cx="4596631" cy="1200328"/>
          </a:xfrm>
          <a:prstGeom prst="rect">
            <a:avLst/>
          </a:prstGeom>
          <a:noFill/>
        </p:spPr>
        <p:txBody>
          <a:bodyPr wrap="none" rtlCol="0">
            <a:spAutoFit/>
          </a:bodyPr>
          <a:lstStyle/>
          <a:p>
            <a:r>
              <a:rPr lang="en-US" b="1" dirty="0" smtClean="0"/>
              <a:t>Ronald B. </a:t>
            </a:r>
            <a:r>
              <a:rPr lang="en-US" b="1" dirty="0" err="1" smtClean="0"/>
              <a:t>Herberman</a:t>
            </a:r>
            <a:r>
              <a:rPr lang="en-US" b="1" dirty="0" smtClean="0"/>
              <a:t>, MD</a:t>
            </a:r>
          </a:p>
          <a:p>
            <a:r>
              <a:rPr lang="en-US" b="1" dirty="0" smtClean="0"/>
              <a:t>Chairman, CRMH/CHEER EAB</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1219200" y="1524000"/>
            <a:ext cx="3352800" cy="3124200"/>
          </a:xfrm>
          <a:prstGeom prst="ellipse">
            <a:avLst/>
          </a:prstGeom>
          <a:solidFill>
            <a:srgbClr val="FFFF00"/>
          </a:solidFill>
          <a:ln w="9525">
            <a:solidFill>
              <a:schemeClr val="tx1"/>
            </a:solidFill>
            <a:round/>
            <a:headEnd/>
            <a:tailEnd/>
          </a:ln>
        </p:spPr>
        <p:txBody>
          <a:bodyPr wrap="none" anchor="ctr"/>
          <a:lstStyle/>
          <a:p>
            <a:pPr algn="ctr"/>
            <a:endParaRPr kumimoji="1" lang="en-US" sz="2400" b="0" dirty="0">
              <a:solidFill>
                <a:schemeClr val="bg2"/>
              </a:solidFill>
              <a:latin typeface="Arial" charset="0"/>
            </a:endParaRPr>
          </a:p>
          <a:p>
            <a:pPr algn="ctr"/>
            <a:r>
              <a:rPr kumimoji="1" lang="en-US" sz="2400" b="0" dirty="0">
                <a:latin typeface="Arial" charset="0"/>
              </a:rPr>
              <a:t>Biennial Symposium</a:t>
            </a:r>
          </a:p>
          <a:p>
            <a:pPr algn="ctr"/>
            <a:r>
              <a:rPr kumimoji="1" lang="en-US" sz="2400" b="0" dirty="0">
                <a:latin typeface="Arial" charset="0"/>
              </a:rPr>
              <a:t>Series on</a:t>
            </a:r>
          </a:p>
          <a:p>
            <a:pPr algn="ctr"/>
            <a:r>
              <a:rPr kumimoji="1" lang="en-US" sz="2400" b="0" dirty="0">
                <a:latin typeface="Arial" charset="0"/>
              </a:rPr>
              <a:t>Minorities, the </a:t>
            </a:r>
          </a:p>
          <a:p>
            <a:pPr algn="ctr"/>
            <a:r>
              <a:rPr kumimoji="1" lang="en-US" sz="2400" b="0" dirty="0">
                <a:latin typeface="Arial" charset="0"/>
              </a:rPr>
              <a:t>Medically Underserved</a:t>
            </a:r>
          </a:p>
          <a:p>
            <a:pPr algn="ctr"/>
            <a:r>
              <a:rPr kumimoji="1" lang="en-US" sz="2400" b="0" dirty="0">
                <a:latin typeface="Arial" charset="0"/>
              </a:rPr>
              <a:t>&amp; Cancer</a:t>
            </a:r>
          </a:p>
          <a:p>
            <a:pPr algn="ctr"/>
            <a:r>
              <a:rPr kumimoji="1" lang="en-US" sz="2400" b="0" dirty="0">
                <a:latin typeface="Arial" charset="0"/>
              </a:rPr>
              <a:t>1987</a:t>
            </a:r>
          </a:p>
        </p:txBody>
      </p:sp>
      <p:sp>
        <p:nvSpPr>
          <p:cNvPr id="32771" name="Oval 3"/>
          <p:cNvSpPr>
            <a:spLocks noChangeArrowheads="1"/>
          </p:cNvSpPr>
          <p:nvPr/>
        </p:nvSpPr>
        <p:spPr bwMode="auto">
          <a:xfrm>
            <a:off x="4343400" y="1600200"/>
            <a:ext cx="3352800" cy="3124200"/>
          </a:xfrm>
          <a:prstGeom prst="ellipse">
            <a:avLst/>
          </a:prstGeom>
          <a:solidFill>
            <a:schemeClr val="bg1"/>
          </a:solidFill>
          <a:ln w="9525">
            <a:solidFill>
              <a:schemeClr val="tx1"/>
            </a:solidFill>
            <a:round/>
            <a:headEnd/>
            <a:tailEnd/>
          </a:ln>
        </p:spPr>
        <p:txBody>
          <a:bodyPr wrap="none" anchor="ctr"/>
          <a:lstStyle/>
          <a:p>
            <a:pPr algn="ctr"/>
            <a:r>
              <a:rPr kumimoji="1" lang="en-US" sz="2400" b="0">
                <a:latin typeface="Arial" charset="0"/>
              </a:rPr>
              <a:t>Intercultural Cancer </a:t>
            </a:r>
          </a:p>
          <a:p>
            <a:pPr algn="ctr"/>
            <a:r>
              <a:rPr kumimoji="1" lang="en-US" sz="2400" b="0">
                <a:latin typeface="Arial" charset="0"/>
              </a:rPr>
              <a:t>Council</a:t>
            </a:r>
          </a:p>
          <a:p>
            <a:pPr algn="ctr"/>
            <a:r>
              <a:rPr kumimoji="1" lang="en-US" sz="2400" b="0">
                <a:latin typeface="Arial" charset="0"/>
              </a:rPr>
              <a:t>1995</a:t>
            </a:r>
          </a:p>
        </p:txBody>
      </p:sp>
      <p:sp>
        <p:nvSpPr>
          <p:cNvPr id="32772" name="Oval 4"/>
          <p:cNvSpPr>
            <a:spLocks noChangeArrowheads="1"/>
          </p:cNvSpPr>
          <p:nvPr/>
        </p:nvSpPr>
        <p:spPr bwMode="auto">
          <a:xfrm>
            <a:off x="2895600" y="3657600"/>
            <a:ext cx="3352800" cy="3124200"/>
          </a:xfrm>
          <a:prstGeom prst="ellipse">
            <a:avLst/>
          </a:prstGeom>
          <a:solidFill>
            <a:schemeClr val="folHlink"/>
          </a:solidFill>
          <a:ln w="9525">
            <a:solidFill>
              <a:schemeClr val="tx1"/>
            </a:solidFill>
            <a:round/>
            <a:headEnd/>
            <a:tailEnd/>
          </a:ln>
        </p:spPr>
        <p:txBody>
          <a:bodyPr wrap="none" anchor="ctr"/>
          <a:lstStyle/>
          <a:p>
            <a:pPr algn="ctr"/>
            <a:r>
              <a:rPr kumimoji="1" lang="en-US" sz="2400" b="0" dirty="0">
                <a:solidFill>
                  <a:srgbClr val="FFFFFF"/>
                </a:solidFill>
                <a:latin typeface="Arial" charset="0"/>
              </a:rPr>
              <a:t>Center for Research</a:t>
            </a:r>
          </a:p>
          <a:p>
            <a:pPr algn="ctr"/>
            <a:r>
              <a:rPr kumimoji="1" lang="en-US" sz="2400" b="0" dirty="0">
                <a:solidFill>
                  <a:srgbClr val="FFFFFF"/>
                </a:solidFill>
                <a:latin typeface="Arial" charset="0"/>
              </a:rPr>
              <a:t>On</a:t>
            </a:r>
          </a:p>
          <a:p>
            <a:pPr algn="ctr"/>
            <a:r>
              <a:rPr kumimoji="1" lang="en-US" sz="2400" b="0" dirty="0">
                <a:solidFill>
                  <a:srgbClr val="FFFFFF"/>
                </a:solidFill>
                <a:latin typeface="Arial" charset="0"/>
              </a:rPr>
              <a:t>Minority Health</a:t>
            </a:r>
          </a:p>
          <a:p>
            <a:pPr algn="ctr"/>
            <a:r>
              <a:rPr kumimoji="1" lang="en-US" sz="2400" b="0" dirty="0">
                <a:solidFill>
                  <a:srgbClr val="FFFFFF"/>
                </a:solidFill>
                <a:latin typeface="Arial" charset="0"/>
              </a:rPr>
              <a:t>1999</a:t>
            </a:r>
          </a:p>
        </p:txBody>
      </p:sp>
      <p:sp>
        <p:nvSpPr>
          <p:cNvPr id="32773" name="Text Box 5"/>
          <p:cNvSpPr txBox="1">
            <a:spLocks noChangeArrowheads="1"/>
          </p:cNvSpPr>
          <p:nvPr/>
        </p:nvSpPr>
        <p:spPr bwMode="auto">
          <a:xfrm>
            <a:off x="227176" y="389468"/>
            <a:ext cx="8916824" cy="5847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r>
              <a:rPr kumimoji="1" lang="en-US" sz="3200" dirty="0">
                <a:solidFill>
                  <a:srgbClr val="FFFFFF"/>
                </a:solidFill>
                <a:latin typeface="Arial"/>
                <a:cs typeface="Arial"/>
              </a:rPr>
              <a:t>EDUCATION, HEALTH POLICY &amp; RESEARCH</a:t>
            </a:r>
            <a:endParaRPr kumimoji="1" lang="en-US" sz="3200" b="0" dirty="0">
              <a:solidFill>
                <a:srgbClr val="FFFFFF"/>
              </a:solidFill>
              <a:latin typeface="Arial"/>
              <a:cs typeface="Arial"/>
            </a:endParaRPr>
          </a:p>
        </p:txBody>
      </p:sp>
      <p:pic>
        <p:nvPicPr>
          <p:cNvPr id="32774" name="Picture 6"/>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05800" y="5715000"/>
            <a:ext cx="806450" cy="99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2775" name="Oval 10"/>
          <p:cNvSpPr>
            <a:spLocks noChangeArrowheads="1"/>
          </p:cNvSpPr>
          <p:nvPr/>
        </p:nvSpPr>
        <p:spPr bwMode="auto">
          <a:xfrm>
            <a:off x="3962400" y="3124200"/>
            <a:ext cx="1066800" cy="1143000"/>
          </a:xfrm>
          <a:prstGeom prst="ellipse">
            <a:avLst/>
          </a:prstGeom>
          <a:solidFill>
            <a:schemeClr val="accent1"/>
          </a:solidFill>
          <a:ln w="9525">
            <a:solidFill>
              <a:schemeClr val="tx1"/>
            </a:solidFill>
            <a:round/>
            <a:headEnd/>
            <a:tailEnd/>
          </a:ln>
        </p:spPr>
        <p:txBody>
          <a:bodyPr wrap="none" anchor="ctr"/>
          <a:lstStyle/>
          <a:p>
            <a:pPr algn="ctr"/>
            <a:r>
              <a:rPr lang="en-US" sz="1600" b="0">
                <a:latin typeface="Arial" charset="0"/>
              </a:rPr>
              <a:t>HDEART</a:t>
            </a:r>
          </a:p>
          <a:p>
            <a:pPr algn="ctr"/>
            <a:r>
              <a:rPr lang="en-US" sz="1600" b="0">
                <a:latin typeface="Arial" charset="0"/>
              </a:rPr>
              <a:t>Consortium</a:t>
            </a:r>
          </a:p>
        </p:txBody>
      </p:sp>
      <p:sp>
        <p:nvSpPr>
          <p:cNvPr id="32776" name="Text Box 11"/>
          <p:cNvSpPr txBox="1">
            <a:spLocks noChangeArrowheads="1"/>
          </p:cNvSpPr>
          <p:nvPr/>
        </p:nvSpPr>
        <p:spPr bwMode="auto">
          <a:xfrm>
            <a:off x="4184650" y="3200400"/>
            <a:ext cx="53975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800000"/>
                <a:headEnd type="none" w="sm" len="sm"/>
                <a:tailEnd type="none" w="sm" len="sm"/>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400"/>
              <a:t>2002</a:t>
            </a:r>
            <a:endParaRPr lang="en-US" b="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1430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p:cNvPicPr>
            <a:picLocks noGrp="1" noChangeAspect="1" noChangeArrowheads="1"/>
          </p:cNvPicPr>
          <p:nvPr>
            <p:ph type="subTitle" idx="1"/>
          </p:nvPr>
        </p:nvPicPr>
        <p:blipFill>
          <a:blip r:embed="rId3"/>
          <a:srcRect/>
          <a:stretch>
            <a:fillRect/>
          </a:stretch>
        </p:blipFill>
        <p:spPr>
          <a:xfrm>
            <a:off x="381000" y="1803396"/>
            <a:ext cx="1508125" cy="2209800"/>
          </a:xfrm>
        </p:spPr>
      </p:pic>
      <p:sp>
        <p:nvSpPr>
          <p:cNvPr id="33795" name="Rectangle 3"/>
          <p:cNvSpPr>
            <a:spLocks noGrp="1" noChangeArrowheads="1"/>
          </p:cNvSpPr>
          <p:nvPr>
            <p:ph type="ctrTitle"/>
          </p:nvPr>
        </p:nvSpPr>
        <p:spPr>
          <a:xfrm>
            <a:off x="533400" y="0"/>
            <a:ext cx="8534400" cy="1066800"/>
          </a:xfrm>
          <a:noFill/>
        </p:spPr>
        <p:txBody>
          <a:bodyPr/>
          <a:lstStyle/>
          <a:p>
            <a:r>
              <a:rPr lang="en-US" sz="2800" dirty="0">
                <a:latin typeface="MS Reference Sans Serif" pitchFamily="-106" charset="0"/>
                <a:ea typeface="ＭＳ Ｐゴシック" pitchFamily="-106" charset="-128"/>
                <a:cs typeface="ＭＳ Ｐゴシック" pitchFamily="-106" charset="-128"/>
              </a:rPr>
              <a:t>National </a:t>
            </a:r>
            <a:r>
              <a:rPr lang="en-US" sz="2800" dirty="0">
                <a:ea typeface="ＭＳ Ｐゴシック" pitchFamily="-106" charset="-128"/>
                <a:cs typeface="ＭＳ Ｐゴシック" pitchFamily="-106" charset="-128"/>
              </a:rPr>
              <a:t>Landmark</a:t>
            </a:r>
            <a:r>
              <a:rPr lang="en-US" sz="2800" dirty="0">
                <a:latin typeface="MS Reference Sans Serif" pitchFamily="-106" charset="0"/>
                <a:ea typeface="ＭＳ Ｐゴシック" pitchFamily="-106" charset="-128"/>
                <a:cs typeface="ＭＳ Ｐゴシック" pitchFamily="-106" charset="-128"/>
              </a:rPr>
              <a:t> Reports Highlighting Cancer Disparities Problem</a:t>
            </a:r>
            <a:r>
              <a:rPr lang="en-US" dirty="0">
                <a:ea typeface="ＭＳ Ｐゴシック" pitchFamily="-106" charset="-128"/>
                <a:cs typeface="ＭＳ Ｐゴシック" pitchFamily="-106" charset="-128"/>
              </a:rPr>
              <a:t> </a:t>
            </a:r>
          </a:p>
        </p:txBody>
      </p:sp>
      <p:pic>
        <p:nvPicPr>
          <p:cNvPr id="33796" name="Picture 4"/>
          <p:cNvPicPr>
            <a:picLocks noChangeAspect="1" noChangeArrowheads="1"/>
          </p:cNvPicPr>
          <p:nvPr/>
        </p:nvPicPr>
        <p:blipFill>
          <a:blip r:embed="rId4"/>
          <a:srcRect/>
          <a:stretch>
            <a:fillRect/>
          </a:stretch>
        </p:blipFill>
        <p:spPr bwMode="auto">
          <a:xfrm>
            <a:off x="533400" y="3886200"/>
            <a:ext cx="1828800" cy="2133600"/>
          </a:xfrm>
          <a:prstGeom prst="rect">
            <a:avLst/>
          </a:prstGeom>
          <a:noFill/>
          <a:ln w="9525">
            <a:noFill/>
            <a:miter lim="800000"/>
            <a:headEnd/>
            <a:tailEnd/>
          </a:ln>
        </p:spPr>
      </p:pic>
      <p:sp>
        <p:nvSpPr>
          <p:cNvPr id="32773" name="Text Box 5"/>
          <p:cNvSpPr txBox="1">
            <a:spLocks noChangeArrowheads="1"/>
          </p:cNvSpPr>
          <p:nvPr/>
        </p:nvSpPr>
        <p:spPr bwMode="auto">
          <a:xfrm>
            <a:off x="990600" y="6176959"/>
            <a:ext cx="1285875"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1986</a:t>
            </a:r>
          </a:p>
        </p:txBody>
      </p:sp>
      <p:sp>
        <p:nvSpPr>
          <p:cNvPr id="32774" name="Text Box 6"/>
          <p:cNvSpPr txBox="1">
            <a:spLocks noChangeArrowheads="1"/>
          </p:cNvSpPr>
          <p:nvPr/>
        </p:nvSpPr>
        <p:spPr bwMode="auto">
          <a:xfrm>
            <a:off x="0" y="6176959"/>
            <a:ext cx="1287463"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Pre - 1980</a:t>
            </a:r>
          </a:p>
        </p:txBody>
      </p:sp>
      <p:pic>
        <p:nvPicPr>
          <p:cNvPr id="33799" name="Picture 7"/>
          <p:cNvPicPr>
            <a:picLocks noChangeAspect="1" noChangeArrowheads="1"/>
          </p:cNvPicPr>
          <p:nvPr/>
        </p:nvPicPr>
        <p:blipFill>
          <a:blip r:embed="rId5"/>
          <a:srcRect/>
          <a:stretch>
            <a:fillRect/>
          </a:stretch>
        </p:blipFill>
        <p:spPr bwMode="auto">
          <a:xfrm>
            <a:off x="3505200" y="1879596"/>
            <a:ext cx="1644650" cy="2157413"/>
          </a:xfrm>
          <a:prstGeom prst="rect">
            <a:avLst/>
          </a:prstGeom>
          <a:noFill/>
          <a:ln w="9525">
            <a:noFill/>
            <a:miter lim="800000"/>
            <a:headEnd/>
            <a:tailEnd/>
          </a:ln>
        </p:spPr>
      </p:pic>
      <p:sp>
        <p:nvSpPr>
          <p:cNvPr id="32776" name="Text Box 8"/>
          <p:cNvSpPr txBox="1">
            <a:spLocks noChangeArrowheads="1"/>
          </p:cNvSpPr>
          <p:nvPr/>
        </p:nvSpPr>
        <p:spPr bwMode="auto">
          <a:xfrm>
            <a:off x="3048000" y="6176959"/>
            <a:ext cx="1287463"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1996</a:t>
            </a:r>
          </a:p>
        </p:txBody>
      </p:sp>
      <p:pic>
        <p:nvPicPr>
          <p:cNvPr id="33801" name="Picture 9" descr="Cancer and the Poor 1989"/>
          <p:cNvPicPr>
            <a:picLocks noChangeAspect="1" noChangeArrowheads="1"/>
          </p:cNvPicPr>
          <p:nvPr/>
        </p:nvPicPr>
        <p:blipFill>
          <a:blip r:embed="rId6"/>
          <a:srcRect/>
          <a:stretch>
            <a:fillRect/>
          </a:stretch>
        </p:blipFill>
        <p:spPr bwMode="auto">
          <a:xfrm>
            <a:off x="1524000" y="2031996"/>
            <a:ext cx="2062163" cy="2286000"/>
          </a:xfrm>
          <a:prstGeom prst="rect">
            <a:avLst/>
          </a:prstGeom>
          <a:noFill/>
          <a:ln w="9525">
            <a:noFill/>
            <a:miter lim="800000"/>
            <a:headEnd/>
            <a:tailEnd/>
          </a:ln>
        </p:spPr>
      </p:pic>
      <p:sp>
        <p:nvSpPr>
          <p:cNvPr id="32778" name="Text Box 10"/>
          <p:cNvSpPr txBox="1">
            <a:spLocks noChangeArrowheads="1"/>
          </p:cNvSpPr>
          <p:nvPr/>
        </p:nvSpPr>
        <p:spPr bwMode="auto">
          <a:xfrm>
            <a:off x="2133600" y="6176959"/>
            <a:ext cx="947738"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1989</a:t>
            </a:r>
          </a:p>
        </p:txBody>
      </p:sp>
      <p:pic>
        <p:nvPicPr>
          <p:cNvPr id="33803" name="Picture 11" descr="The image “file://///AMADEUS/Public/Dana/Scans%20from%20Cathy/scan-01%20copy.jpg” cannot be displayed, because it contains errors."/>
          <p:cNvPicPr>
            <a:picLocks noChangeAspect="1" noChangeArrowheads="1"/>
          </p:cNvPicPr>
          <p:nvPr/>
        </p:nvPicPr>
        <p:blipFill>
          <a:blip r:embed="rId7"/>
          <a:srcRect/>
          <a:stretch>
            <a:fillRect/>
          </a:stretch>
        </p:blipFill>
        <p:spPr bwMode="auto">
          <a:xfrm>
            <a:off x="5181600" y="1803396"/>
            <a:ext cx="1609725" cy="2438400"/>
          </a:xfrm>
          <a:prstGeom prst="rect">
            <a:avLst/>
          </a:prstGeom>
          <a:noFill/>
          <a:ln w="9525">
            <a:noFill/>
            <a:miter lim="800000"/>
            <a:headEnd/>
            <a:tailEnd/>
          </a:ln>
        </p:spPr>
      </p:pic>
      <p:sp>
        <p:nvSpPr>
          <p:cNvPr id="32780" name="Text Box 12"/>
          <p:cNvSpPr txBox="1">
            <a:spLocks noChangeArrowheads="1"/>
          </p:cNvSpPr>
          <p:nvPr/>
        </p:nvSpPr>
        <p:spPr bwMode="auto">
          <a:xfrm>
            <a:off x="4038600" y="6176959"/>
            <a:ext cx="1287463"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1999</a:t>
            </a:r>
          </a:p>
        </p:txBody>
      </p:sp>
      <p:pic>
        <p:nvPicPr>
          <p:cNvPr id="33805" name="Picture 13" descr="The image “file://///AMADEUS/Public/Janine/Scans%20from%20Cathy/Scan%20-05.jpg” cannot be displayed, because it contains errors."/>
          <p:cNvPicPr>
            <a:picLocks noChangeAspect="1" noChangeArrowheads="1"/>
          </p:cNvPicPr>
          <p:nvPr/>
        </p:nvPicPr>
        <p:blipFill>
          <a:blip r:embed="rId8"/>
          <a:srcRect/>
          <a:stretch>
            <a:fillRect/>
          </a:stretch>
        </p:blipFill>
        <p:spPr bwMode="auto">
          <a:xfrm>
            <a:off x="2590800" y="3860796"/>
            <a:ext cx="1731963" cy="2286000"/>
          </a:xfrm>
          <a:prstGeom prst="rect">
            <a:avLst/>
          </a:prstGeom>
          <a:noFill/>
          <a:ln w="9525">
            <a:noFill/>
            <a:miter lim="800000"/>
            <a:headEnd/>
            <a:tailEnd/>
          </a:ln>
        </p:spPr>
      </p:pic>
      <p:pic>
        <p:nvPicPr>
          <p:cNvPr id="33806" name="Picture 14" descr="VOices report 2001"/>
          <p:cNvPicPr>
            <a:picLocks noChangeAspect="1" noChangeArrowheads="1"/>
          </p:cNvPicPr>
          <p:nvPr/>
        </p:nvPicPr>
        <p:blipFill>
          <a:blip r:embed="rId9"/>
          <a:srcRect/>
          <a:stretch>
            <a:fillRect/>
          </a:stretch>
        </p:blipFill>
        <p:spPr bwMode="auto">
          <a:xfrm>
            <a:off x="4343400" y="3936996"/>
            <a:ext cx="1955800" cy="2286000"/>
          </a:xfrm>
          <a:prstGeom prst="rect">
            <a:avLst/>
          </a:prstGeom>
          <a:noFill/>
          <a:ln w="9525">
            <a:noFill/>
            <a:miter lim="800000"/>
            <a:headEnd/>
            <a:tailEnd/>
          </a:ln>
        </p:spPr>
      </p:pic>
      <p:pic>
        <p:nvPicPr>
          <p:cNvPr id="33807" name="Picture 15" descr="IOM unequal treatment 2003"/>
          <p:cNvPicPr>
            <a:picLocks noChangeAspect="1" noChangeArrowheads="1"/>
          </p:cNvPicPr>
          <p:nvPr/>
        </p:nvPicPr>
        <p:blipFill>
          <a:blip r:embed="rId10"/>
          <a:srcRect/>
          <a:stretch>
            <a:fillRect/>
          </a:stretch>
        </p:blipFill>
        <p:spPr bwMode="auto">
          <a:xfrm>
            <a:off x="6705600" y="1422396"/>
            <a:ext cx="1627188" cy="2362200"/>
          </a:xfrm>
          <a:prstGeom prst="rect">
            <a:avLst/>
          </a:prstGeom>
          <a:noFill/>
          <a:ln w="9525">
            <a:noFill/>
            <a:miter lim="800000"/>
            <a:headEnd/>
            <a:tailEnd/>
          </a:ln>
        </p:spPr>
      </p:pic>
      <p:sp>
        <p:nvSpPr>
          <p:cNvPr id="32784" name="Text Box 16"/>
          <p:cNvSpPr txBox="1">
            <a:spLocks noChangeArrowheads="1"/>
          </p:cNvSpPr>
          <p:nvPr/>
        </p:nvSpPr>
        <p:spPr bwMode="auto">
          <a:xfrm>
            <a:off x="373063" y="6070596"/>
            <a:ext cx="7788275" cy="214313"/>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endParaRPr lang="en-US" sz="800">
              <a:effectLst>
                <a:outerShdw blurRad="38100" dist="38100" dir="2700000" algn="tl">
                  <a:srgbClr val="DDDDDD"/>
                </a:outerShdw>
              </a:effectLst>
              <a:latin typeface="Verdana" pitchFamily="-108" charset="0"/>
            </a:endParaRPr>
          </a:p>
        </p:txBody>
      </p:sp>
      <p:sp>
        <p:nvSpPr>
          <p:cNvPr id="33809" name="Line 17"/>
          <p:cNvSpPr>
            <a:spLocks noChangeShapeType="1"/>
          </p:cNvSpPr>
          <p:nvPr/>
        </p:nvSpPr>
        <p:spPr bwMode="auto">
          <a:xfrm>
            <a:off x="533400" y="6603996"/>
            <a:ext cx="7721600" cy="0"/>
          </a:xfrm>
          <a:prstGeom prst="line">
            <a:avLst/>
          </a:prstGeom>
          <a:noFill/>
          <a:ln w="57150">
            <a:solidFill>
              <a:schemeClr val="tx1"/>
            </a:solidFill>
            <a:round/>
            <a:headEnd/>
            <a:tailEnd/>
          </a:ln>
        </p:spPr>
        <p:txBody>
          <a:bodyPr>
            <a:prstTxWarp prst="textNoShape">
              <a:avLst/>
            </a:prstTxWarp>
            <a:spAutoFit/>
          </a:bodyPr>
          <a:lstStyle/>
          <a:p>
            <a:endParaRPr lang="en-US"/>
          </a:p>
        </p:txBody>
      </p:sp>
      <p:sp>
        <p:nvSpPr>
          <p:cNvPr id="32786" name="Text Box 18"/>
          <p:cNvSpPr txBox="1">
            <a:spLocks noChangeArrowheads="1"/>
          </p:cNvSpPr>
          <p:nvPr/>
        </p:nvSpPr>
        <p:spPr bwMode="auto">
          <a:xfrm>
            <a:off x="5029200" y="6176959"/>
            <a:ext cx="1287463"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2001</a:t>
            </a:r>
          </a:p>
        </p:txBody>
      </p:sp>
      <p:sp>
        <p:nvSpPr>
          <p:cNvPr id="32787" name="Text Box 19"/>
          <p:cNvSpPr txBox="1">
            <a:spLocks noChangeArrowheads="1"/>
          </p:cNvSpPr>
          <p:nvPr/>
        </p:nvSpPr>
        <p:spPr bwMode="auto">
          <a:xfrm>
            <a:off x="6934200" y="6222996"/>
            <a:ext cx="1287463" cy="274638"/>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2003</a:t>
            </a:r>
          </a:p>
        </p:txBody>
      </p:sp>
      <p:pic>
        <p:nvPicPr>
          <p:cNvPr id="33812" name="Picture 20" descr="Yakama cover"/>
          <p:cNvPicPr>
            <a:picLocks noChangeAspect="1" noChangeArrowheads="1"/>
          </p:cNvPicPr>
          <p:nvPr/>
        </p:nvPicPr>
        <p:blipFill>
          <a:blip r:embed="rId11"/>
          <a:srcRect/>
          <a:stretch>
            <a:fillRect/>
          </a:stretch>
        </p:blipFill>
        <p:spPr bwMode="auto">
          <a:xfrm>
            <a:off x="6172200" y="3708396"/>
            <a:ext cx="1749425" cy="2514600"/>
          </a:xfrm>
          <a:prstGeom prst="rect">
            <a:avLst/>
          </a:prstGeom>
          <a:noFill/>
          <a:ln w="9525">
            <a:noFill/>
            <a:miter lim="800000"/>
            <a:headEnd/>
            <a:tailEnd/>
          </a:ln>
        </p:spPr>
      </p:pic>
      <p:sp>
        <p:nvSpPr>
          <p:cNvPr id="32789" name="Text Box 21"/>
          <p:cNvSpPr txBox="1">
            <a:spLocks noChangeArrowheads="1"/>
          </p:cNvSpPr>
          <p:nvPr/>
        </p:nvSpPr>
        <p:spPr bwMode="auto">
          <a:xfrm>
            <a:off x="6324600" y="6176959"/>
            <a:ext cx="541338" cy="274637"/>
          </a:xfrm>
          <a:prstGeom prst="rect">
            <a:avLst/>
          </a:prstGeom>
          <a:noFill/>
          <a:ln w="9525">
            <a:noFill/>
            <a:miter lim="800000"/>
            <a:headEnd/>
            <a:tailEnd/>
          </a:ln>
          <a:effectLst/>
        </p:spPr>
        <p:txBody>
          <a:bodyPr>
            <a:prstTxWarp prst="textNoShape">
              <a:avLst/>
            </a:prstTxWarp>
            <a:spAutoFit/>
          </a:bodyPr>
          <a:lstStyle/>
          <a:p>
            <a:pPr algn="ctr">
              <a:spcBef>
                <a:spcPct val="50000"/>
              </a:spcBef>
              <a:defRPr/>
            </a:pPr>
            <a:r>
              <a:rPr lang="en-US" sz="1200" b="1">
                <a:effectLst>
                  <a:outerShdw blurRad="38100" dist="38100" dir="2700000" algn="tl">
                    <a:srgbClr val="DDDDDD"/>
                  </a:outerShdw>
                </a:effectLst>
                <a:latin typeface="Times New Roman" pitchFamily="-108" charset="0"/>
              </a:rPr>
              <a:t>2002</a:t>
            </a:r>
          </a:p>
        </p:txBody>
      </p:sp>
      <p:sp>
        <p:nvSpPr>
          <p:cNvPr id="33814" name="Text Box 22"/>
          <p:cNvSpPr txBox="1">
            <a:spLocks noChangeArrowheads="1"/>
          </p:cNvSpPr>
          <p:nvPr/>
        </p:nvSpPr>
        <p:spPr bwMode="auto">
          <a:xfrm>
            <a:off x="1066800" y="6400800"/>
            <a:ext cx="3657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3815" name="Text Box 23"/>
          <p:cNvSpPr txBox="1">
            <a:spLocks noChangeArrowheads="1"/>
          </p:cNvSpPr>
          <p:nvPr/>
        </p:nvSpPr>
        <p:spPr bwMode="auto">
          <a:xfrm>
            <a:off x="1143000" y="6400800"/>
            <a:ext cx="5181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ahoma" pitchFamily="-106" charset="0"/>
              </a:rPr>
              <a:t>1985 Malone-Heckler Report on Black and Minority</a:t>
            </a:r>
            <a:r>
              <a:rPr lang="en-US"/>
              <a:t> </a:t>
            </a:r>
            <a:r>
              <a:rPr lang="en-US" sz="1400">
                <a:latin typeface="Tahoma" pitchFamily="-106" charset="0"/>
              </a:rPr>
              <a:t>Health</a:t>
            </a:r>
          </a:p>
        </p:txBody>
      </p:sp>
      <p:sp>
        <p:nvSpPr>
          <p:cNvPr id="33816" name="Line 24"/>
          <p:cNvSpPr>
            <a:spLocks noChangeShapeType="1"/>
          </p:cNvSpPr>
          <p:nvPr/>
        </p:nvSpPr>
        <p:spPr bwMode="auto">
          <a:xfrm>
            <a:off x="2054225" y="1291691"/>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33817" name="Text Box 25"/>
          <p:cNvSpPr txBox="1">
            <a:spLocks noChangeArrowheads="1"/>
          </p:cNvSpPr>
          <p:nvPr/>
        </p:nvSpPr>
        <p:spPr bwMode="auto">
          <a:xfrm>
            <a:off x="838200" y="1109128"/>
            <a:ext cx="2266950" cy="274638"/>
          </a:xfrm>
          <a:prstGeom prst="rect">
            <a:avLst/>
          </a:prstGeom>
          <a:noFill/>
          <a:ln w="9525">
            <a:noFill/>
            <a:miter lim="800000"/>
            <a:headEnd/>
            <a:tailEnd/>
          </a:ln>
        </p:spPr>
        <p:txBody>
          <a:bodyPr wrap="none">
            <a:prstTxWarp prst="textNoShape">
              <a:avLst/>
            </a:prstTxWarp>
            <a:spAutoFit/>
          </a:bodyPr>
          <a:lstStyle/>
          <a:p>
            <a:r>
              <a:rPr lang="en-US" sz="1200" b="1">
                <a:solidFill>
                  <a:srgbClr val="ED181E"/>
                </a:solidFill>
                <a:latin typeface="Times" pitchFamily="-106" charset="0"/>
              </a:rPr>
              <a:t>BIENNIAL SYMPOSIUM 1987</a:t>
            </a:r>
            <a:endParaRPr lang="en-US" sz="1200">
              <a:latin typeface="Times" pitchFamily="-106" charset="0"/>
            </a:endParaRPr>
          </a:p>
        </p:txBody>
      </p:sp>
      <p:sp>
        <p:nvSpPr>
          <p:cNvPr id="33818" name="Line 26"/>
          <p:cNvSpPr>
            <a:spLocks noChangeShapeType="1"/>
          </p:cNvSpPr>
          <p:nvPr/>
        </p:nvSpPr>
        <p:spPr bwMode="auto">
          <a:xfrm>
            <a:off x="3048000" y="1811861"/>
            <a:ext cx="0" cy="2286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p>
        </p:txBody>
      </p:sp>
      <p:sp>
        <p:nvSpPr>
          <p:cNvPr id="33819" name="Text Box 27"/>
          <p:cNvSpPr txBox="1">
            <a:spLocks noChangeArrowheads="1"/>
          </p:cNvSpPr>
          <p:nvPr/>
        </p:nvSpPr>
        <p:spPr bwMode="auto">
          <a:xfrm>
            <a:off x="1600200" y="1536166"/>
            <a:ext cx="3313113" cy="274637"/>
          </a:xfrm>
          <a:prstGeom prst="rect">
            <a:avLst/>
          </a:prstGeom>
          <a:noFill/>
          <a:ln w="9525">
            <a:noFill/>
            <a:miter lim="800000"/>
            <a:headEnd/>
            <a:tailEnd/>
          </a:ln>
        </p:spPr>
        <p:txBody>
          <a:bodyPr wrap="none">
            <a:prstTxWarp prst="textNoShape">
              <a:avLst/>
            </a:prstTxWarp>
            <a:spAutoFit/>
          </a:bodyPr>
          <a:lstStyle/>
          <a:p>
            <a:r>
              <a:rPr lang="en-US" sz="1200" b="1">
                <a:solidFill>
                  <a:srgbClr val="ED181E"/>
                </a:solidFill>
                <a:latin typeface="Times" pitchFamily="-106" charset="0"/>
              </a:rPr>
              <a:t>INTERCULTURAL CANCER COUNCIL 1995</a:t>
            </a:r>
            <a:endParaRPr lang="en-US" sz="1200">
              <a:latin typeface="Times" pitchFamily="-106" charset="0"/>
            </a:endParaRPr>
          </a:p>
        </p:txBody>
      </p:sp>
      <p:sp>
        <p:nvSpPr>
          <p:cNvPr id="33820" name="Text Box 28"/>
          <p:cNvSpPr txBox="1">
            <a:spLocks noChangeArrowheads="1"/>
          </p:cNvSpPr>
          <p:nvPr/>
        </p:nvSpPr>
        <p:spPr bwMode="auto">
          <a:xfrm>
            <a:off x="0" y="880528"/>
            <a:ext cx="3836988" cy="274638"/>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Times" pitchFamily="-106" charset="0"/>
              </a:rPr>
              <a:t>NATIONALMINORITY CANCER AWARENESS WEEK</a:t>
            </a:r>
            <a:endParaRPr lang="en-US" sz="1200">
              <a:latin typeface="Times" pitchFamily="-106"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descr="Science_1989"/>
          <p:cNvPicPr>
            <a:picLocks noChangeAspect="1" noChangeArrowheads="1"/>
          </p:cNvPicPr>
          <p:nvPr/>
        </p:nvPicPr>
        <p:blipFill>
          <a:blip r:embed="rId3"/>
          <a:srcRect/>
          <a:stretch>
            <a:fillRect/>
          </a:stretch>
        </p:blipFill>
        <p:spPr bwMode="auto">
          <a:xfrm>
            <a:off x="609600" y="1066800"/>
            <a:ext cx="3662363" cy="4937125"/>
          </a:xfrm>
          <a:prstGeom prst="rect">
            <a:avLst/>
          </a:prstGeom>
          <a:noFill/>
          <a:ln w="9525">
            <a:noFill/>
            <a:miter lim="800000"/>
            <a:headEnd/>
            <a:tailEnd/>
          </a:ln>
        </p:spPr>
      </p:pic>
      <p:pic>
        <p:nvPicPr>
          <p:cNvPr id="31747" name="Picture 3"/>
          <p:cNvPicPr>
            <a:picLocks noChangeAspect="1" noChangeArrowheads="1"/>
          </p:cNvPicPr>
          <p:nvPr/>
        </p:nvPicPr>
        <p:blipFill>
          <a:blip r:embed="rId4"/>
          <a:srcRect/>
          <a:stretch>
            <a:fillRect/>
          </a:stretch>
        </p:blipFill>
        <p:spPr bwMode="auto">
          <a:xfrm>
            <a:off x="5029200" y="1066800"/>
            <a:ext cx="3471863" cy="4937125"/>
          </a:xfrm>
          <a:prstGeom prst="rect">
            <a:avLst/>
          </a:prstGeom>
          <a:noFill/>
          <a:ln w="9525">
            <a:noFill/>
            <a:miter lim="800000"/>
            <a:headEnd/>
            <a:tailEnd/>
          </a:ln>
        </p:spPr>
      </p:pic>
      <p:sp>
        <p:nvSpPr>
          <p:cNvPr id="31748" name="Text Box 4"/>
          <p:cNvSpPr txBox="1">
            <a:spLocks noChangeArrowheads="1"/>
          </p:cNvSpPr>
          <p:nvPr/>
        </p:nvSpPr>
        <p:spPr bwMode="auto">
          <a:xfrm>
            <a:off x="1676400" y="6156325"/>
            <a:ext cx="1885950" cy="457200"/>
          </a:xfrm>
          <a:prstGeom prst="rect">
            <a:avLst/>
          </a:prstGeom>
          <a:noFill/>
          <a:ln w="9525">
            <a:noFill/>
            <a:miter lim="800000"/>
            <a:headEnd/>
            <a:tailEnd/>
          </a:ln>
        </p:spPr>
        <p:txBody>
          <a:bodyPr wrap="none">
            <a:prstTxWarp prst="textNoShape">
              <a:avLst/>
            </a:prstTxWarp>
            <a:spAutoFit/>
          </a:bodyPr>
          <a:lstStyle/>
          <a:p>
            <a:r>
              <a:rPr lang="en-US">
                <a:latin typeface="Times" pitchFamily="-106" charset="0"/>
              </a:rPr>
              <a:t>May 12, 1989</a:t>
            </a:r>
          </a:p>
        </p:txBody>
      </p:sp>
      <p:sp>
        <p:nvSpPr>
          <p:cNvPr id="31749" name="Text Box 5"/>
          <p:cNvSpPr txBox="1">
            <a:spLocks noChangeArrowheads="1"/>
          </p:cNvSpPr>
          <p:nvPr/>
        </p:nvSpPr>
        <p:spPr bwMode="auto">
          <a:xfrm>
            <a:off x="6172200" y="6156325"/>
            <a:ext cx="1733550" cy="457200"/>
          </a:xfrm>
          <a:prstGeom prst="rect">
            <a:avLst/>
          </a:prstGeom>
          <a:noFill/>
          <a:ln w="9525">
            <a:noFill/>
            <a:miter lim="800000"/>
            <a:headEnd/>
            <a:tailEnd/>
          </a:ln>
        </p:spPr>
        <p:txBody>
          <a:bodyPr wrap="none">
            <a:prstTxWarp prst="textNoShape">
              <a:avLst/>
            </a:prstTxWarp>
            <a:spAutoFit/>
          </a:bodyPr>
          <a:lstStyle/>
          <a:p>
            <a:r>
              <a:rPr lang="en-US">
                <a:latin typeface="Times" pitchFamily="-106" charset="0"/>
              </a:rPr>
              <a:t>June 1, 1989</a:t>
            </a:r>
          </a:p>
        </p:txBody>
      </p:sp>
      <p:sp>
        <p:nvSpPr>
          <p:cNvPr id="9" name="Rectangle 8"/>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0" name="Rectangle 9"/>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1" name="Rectangle 10"/>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2"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1066800"/>
          </a:xfrm>
        </p:spPr>
        <p:txBody>
          <a:bodyPr/>
          <a:lstStyle/>
          <a:p>
            <a:pPr eaLnBrk="1" hangingPunct="1"/>
            <a:r>
              <a:rPr lang="en-US" sz="3600" dirty="0">
                <a:ea typeface="ＭＳ Ｐゴシック" pitchFamily="-106" charset="-128"/>
                <a:cs typeface="ＭＳ Ｐゴシック" pitchFamily="-106" charset="-128"/>
              </a:rPr>
              <a:t>The Persistence of Racial Disparities</a:t>
            </a:r>
          </a:p>
        </p:txBody>
      </p:sp>
      <p:sp>
        <p:nvSpPr>
          <p:cNvPr id="35843" name="Rectangle 3"/>
          <p:cNvSpPr>
            <a:spLocks noChangeArrowheads="1"/>
          </p:cNvSpPr>
          <p:nvPr/>
        </p:nvSpPr>
        <p:spPr bwMode="auto">
          <a:xfrm>
            <a:off x="4800600" y="1295400"/>
            <a:ext cx="4343400" cy="590550"/>
          </a:xfrm>
          <a:prstGeom prst="rect">
            <a:avLst/>
          </a:prstGeom>
          <a:noFill/>
          <a:ln w="9525">
            <a:noFill/>
            <a:miter lim="800000"/>
            <a:headEnd/>
            <a:tailEnd/>
          </a:ln>
        </p:spPr>
        <p:txBody>
          <a:bodyPr anchor="ctr">
            <a:prstTxWarp prst="textNoShape">
              <a:avLst/>
            </a:prstTxWarp>
          </a:bodyPr>
          <a:lstStyle/>
          <a:p>
            <a:pPr algn="ctr"/>
            <a:endParaRPr lang="en-US" sz="3000">
              <a:solidFill>
                <a:schemeClr val="accent2"/>
              </a:solidFill>
            </a:endParaRPr>
          </a:p>
        </p:txBody>
      </p:sp>
      <p:sp>
        <p:nvSpPr>
          <p:cNvPr id="35844" name="Line 4"/>
          <p:cNvSpPr>
            <a:spLocks noChangeShapeType="1"/>
          </p:cNvSpPr>
          <p:nvPr/>
        </p:nvSpPr>
        <p:spPr bwMode="auto">
          <a:xfrm>
            <a:off x="457200" y="1219200"/>
            <a:ext cx="8229600" cy="0"/>
          </a:xfrm>
          <a:prstGeom prst="line">
            <a:avLst/>
          </a:prstGeom>
          <a:noFill/>
          <a:ln w="9525">
            <a:solidFill>
              <a:srgbClr val="FFFF00"/>
            </a:solidFill>
            <a:round/>
            <a:headEnd/>
            <a:tailEnd/>
          </a:ln>
        </p:spPr>
        <p:txBody>
          <a:bodyPr wrap="none" anchor="ctr">
            <a:prstTxWarp prst="textNoShape">
              <a:avLst/>
            </a:prstTxWarp>
          </a:bodyPr>
          <a:lstStyle/>
          <a:p>
            <a:endParaRPr lang="en-US"/>
          </a:p>
        </p:txBody>
      </p:sp>
      <p:sp>
        <p:nvSpPr>
          <p:cNvPr id="35845" name="Line 5"/>
          <p:cNvSpPr>
            <a:spLocks noChangeShapeType="1"/>
          </p:cNvSpPr>
          <p:nvPr/>
        </p:nvSpPr>
        <p:spPr bwMode="auto">
          <a:xfrm>
            <a:off x="457200" y="6400800"/>
            <a:ext cx="8153400" cy="0"/>
          </a:xfrm>
          <a:prstGeom prst="line">
            <a:avLst/>
          </a:prstGeom>
          <a:noFill/>
          <a:ln w="9525">
            <a:solidFill>
              <a:srgbClr val="FFFF00"/>
            </a:solidFill>
            <a:round/>
            <a:headEnd/>
            <a:tailEnd/>
          </a:ln>
        </p:spPr>
        <p:txBody>
          <a:bodyPr wrap="none" anchor="ctr">
            <a:prstTxWarp prst="textNoShape">
              <a:avLst/>
            </a:prstTxWarp>
          </a:bodyPr>
          <a:lstStyle/>
          <a:p>
            <a:endParaRPr lang="en-US"/>
          </a:p>
        </p:txBody>
      </p:sp>
      <p:sp>
        <p:nvSpPr>
          <p:cNvPr id="35846" name="Rectangle 6"/>
          <p:cNvSpPr>
            <a:spLocks noChangeArrowheads="1"/>
          </p:cNvSpPr>
          <p:nvPr/>
        </p:nvSpPr>
        <p:spPr bwMode="auto">
          <a:xfrm>
            <a:off x="457200" y="6400800"/>
            <a:ext cx="7772400" cy="457200"/>
          </a:xfrm>
          <a:prstGeom prst="rect">
            <a:avLst/>
          </a:prstGeom>
          <a:noFill/>
          <a:ln w="9525">
            <a:noFill/>
            <a:miter lim="800000"/>
            <a:headEnd/>
            <a:tailEnd/>
          </a:ln>
        </p:spPr>
        <p:txBody>
          <a:bodyPr>
            <a:prstTxWarp prst="textNoShape">
              <a:avLst/>
            </a:prstTxWarp>
          </a:bodyPr>
          <a:lstStyle/>
          <a:p>
            <a:endParaRPr lang="en-US" sz="1400">
              <a:solidFill>
                <a:srgbClr val="FFFF00"/>
              </a:solidFill>
            </a:endParaRPr>
          </a:p>
        </p:txBody>
      </p:sp>
      <p:sp>
        <p:nvSpPr>
          <p:cNvPr id="35847" name="Text Box 7"/>
          <p:cNvSpPr txBox="1">
            <a:spLocks noChangeArrowheads="1"/>
          </p:cNvSpPr>
          <p:nvPr/>
        </p:nvSpPr>
        <p:spPr bwMode="auto">
          <a:xfrm>
            <a:off x="457200" y="1447800"/>
            <a:ext cx="8229600" cy="5386090"/>
          </a:xfrm>
          <a:prstGeom prst="rect">
            <a:avLst/>
          </a:prstGeom>
          <a:noFill/>
          <a:ln w="9525">
            <a:noFill/>
            <a:miter lim="800000"/>
            <a:headEnd/>
            <a:tailEnd/>
          </a:ln>
        </p:spPr>
        <p:txBody>
          <a:bodyPr lIns="0" tIns="0" rIns="0" bIns="0">
            <a:prstTxWarp prst="textNoShape">
              <a:avLst/>
            </a:prstTxWarp>
            <a:spAutoFit/>
          </a:bodyPr>
          <a:lstStyle/>
          <a:p>
            <a:pPr marL="279400" indent="-279400">
              <a:buFontTx/>
              <a:buChar char="•"/>
              <a:tabLst>
                <a:tab pos="723900" algn="l"/>
                <a:tab pos="1035050" algn="ctr"/>
              </a:tabLst>
            </a:pPr>
            <a:r>
              <a:rPr lang="en-US" sz="2800" dirty="0">
                <a:ea typeface="Times New Roman" pitchFamily="-106" charset="0"/>
                <a:cs typeface="Times New Roman" pitchFamily="-106" charset="0"/>
              </a:rPr>
              <a:t>We have FAILED! </a:t>
            </a:r>
          </a:p>
          <a:p>
            <a:pPr marL="279400" indent="-279400">
              <a:buFontTx/>
              <a:buChar char="•"/>
              <a:tabLst>
                <a:tab pos="723900" algn="l"/>
                <a:tab pos="1035050" algn="ctr"/>
              </a:tabLst>
            </a:pPr>
            <a:r>
              <a:rPr lang="en-US" sz="2800" dirty="0">
                <a:ea typeface="Times New Roman" pitchFamily="-106" charset="0"/>
                <a:cs typeface="Times New Roman" pitchFamily="-106" charset="0"/>
              </a:rPr>
              <a:t>In spite of:</a:t>
            </a:r>
          </a:p>
          <a:p>
            <a:pPr marL="279400" indent="-279400">
              <a:tabLst>
                <a:tab pos="723900" algn="l"/>
                <a:tab pos="1035050" algn="ctr"/>
              </a:tabLst>
            </a:pPr>
            <a:r>
              <a:rPr lang="en-US" sz="2800" dirty="0">
                <a:ea typeface="Times New Roman" pitchFamily="-106" charset="0"/>
                <a:cs typeface="Times New Roman" pitchFamily="-106" charset="0"/>
              </a:rPr>
              <a:t>		-- a War on Poverty</a:t>
            </a:r>
          </a:p>
          <a:p>
            <a:pPr marL="279400" indent="-279400">
              <a:tabLst>
                <a:tab pos="723900" algn="l"/>
                <a:tab pos="1035050" algn="ctr"/>
              </a:tabLst>
            </a:pPr>
            <a:r>
              <a:rPr lang="en-US" sz="2800" dirty="0">
                <a:ea typeface="Times New Roman" pitchFamily="-106" charset="0"/>
                <a:cs typeface="Times New Roman" pitchFamily="-106" charset="0"/>
              </a:rPr>
              <a:t>		-- a Civil Rights revolution</a:t>
            </a:r>
          </a:p>
          <a:p>
            <a:pPr marL="279400" indent="-279400">
              <a:tabLst>
                <a:tab pos="723900" algn="l"/>
                <a:tab pos="1035050" algn="ctr"/>
              </a:tabLst>
            </a:pPr>
            <a:r>
              <a:rPr lang="en-US" sz="2800" dirty="0">
                <a:ea typeface="Times New Roman" pitchFamily="-106" charset="0"/>
                <a:cs typeface="Times New Roman" pitchFamily="-106" charset="0"/>
              </a:rPr>
              <a:t>		-- Medicare &amp; Medicaid</a:t>
            </a:r>
          </a:p>
          <a:p>
            <a:pPr marL="279400" indent="-279400">
              <a:tabLst>
                <a:tab pos="723900" algn="l"/>
                <a:tab pos="1035050" algn="ctr"/>
              </a:tabLst>
            </a:pPr>
            <a:r>
              <a:rPr lang="en-US" sz="2800" dirty="0">
                <a:ea typeface="Times New Roman" pitchFamily="-106" charset="0"/>
                <a:cs typeface="Times New Roman" pitchFamily="-106" charset="0"/>
              </a:rPr>
              <a:t>		-- the Hill-Burton Act</a:t>
            </a:r>
          </a:p>
          <a:p>
            <a:pPr marL="279400" indent="-279400">
              <a:tabLst>
                <a:tab pos="723900" algn="l"/>
                <a:tab pos="1035050" algn="ctr"/>
              </a:tabLst>
            </a:pPr>
            <a:r>
              <a:rPr lang="en-US" sz="2800" dirty="0">
                <a:ea typeface="Times New Roman" pitchFamily="-106" charset="0"/>
                <a:cs typeface="Times New Roman" pitchFamily="-106" charset="0"/>
              </a:rPr>
              <a:t>		-- Major advances in medical research &amp; technology </a:t>
            </a:r>
          </a:p>
          <a:p>
            <a:pPr marL="279400" indent="-279400">
              <a:tabLst>
                <a:tab pos="723900" algn="l"/>
                <a:tab pos="1035050" algn="ctr"/>
              </a:tabLst>
            </a:pPr>
            <a:r>
              <a:rPr lang="en-US" sz="2800" dirty="0">
                <a:ea typeface="Times New Roman" pitchFamily="-106" charset="0"/>
                <a:cs typeface="Times New Roman" pitchFamily="-106" charset="0"/>
              </a:rPr>
              <a:t> We have made little progress in reducing the elevated death rates of blacks and American Indians relative to whites.</a:t>
            </a:r>
          </a:p>
          <a:p>
            <a:pPr marL="279400" indent="-279400" algn="ctr">
              <a:spcBef>
                <a:spcPct val="50000"/>
              </a:spcBef>
              <a:tabLst>
                <a:tab pos="723900" algn="l"/>
                <a:tab pos="1035050" algn="ctr"/>
              </a:tabLst>
            </a:pPr>
            <a:endParaRPr lang="en-US" sz="2800" dirty="0">
              <a:ea typeface="Times New Roman" pitchFamily="-106" charset="0"/>
              <a:cs typeface="Times New Roman" pitchFamily="-106" charset="0"/>
            </a:endParaRPr>
          </a:p>
        </p:txBody>
      </p:sp>
      <p:sp>
        <p:nvSpPr>
          <p:cNvPr id="35848" name="TextBox 7"/>
          <p:cNvSpPr txBox="1">
            <a:spLocks noChangeArrowheads="1"/>
          </p:cNvSpPr>
          <p:nvPr/>
        </p:nvSpPr>
        <p:spPr bwMode="auto">
          <a:xfrm>
            <a:off x="6248400" y="5943600"/>
            <a:ext cx="2486025" cy="338138"/>
          </a:xfrm>
          <a:prstGeom prst="rect">
            <a:avLst/>
          </a:prstGeom>
          <a:noFill/>
          <a:ln w="9525">
            <a:noFill/>
            <a:miter lim="800000"/>
            <a:headEnd/>
            <a:tailEnd/>
          </a:ln>
        </p:spPr>
        <p:txBody>
          <a:bodyPr wrap="none">
            <a:prstTxWarp prst="textNoShape">
              <a:avLst/>
            </a:prstTxWarp>
            <a:spAutoFit/>
          </a:bodyPr>
          <a:lstStyle/>
          <a:p>
            <a:r>
              <a:rPr lang="en-US" sz="1600" b="1">
                <a:solidFill>
                  <a:srgbClr val="FFFF00"/>
                </a:solidFill>
              </a:rPr>
              <a:t>DAVID WILLIAMS, 2009</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6130" name="Rectangle 2"/>
          <p:cNvSpPr>
            <a:spLocks noChangeArrowheads="1"/>
          </p:cNvSpPr>
          <p:nvPr/>
        </p:nvSpPr>
        <p:spPr bwMode="auto">
          <a:xfrm>
            <a:off x="1219200" y="1600200"/>
            <a:ext cx="6473825" cy="1549400"/>
          </a:xfrm>
          <a:prstGeom prst="rect">
            <a:avLst/>
          </a:prstGeom>
          <a:noFill/>
          <a:ln w="12700">
            <a:noFill/>
            <a:miter lim="800000"/>
            <a:headEnd/>
            <a:tailEnd/>
          </a:ln>
          <a:effectLst/>
        </p:spPr>
        <p:txBody>
          <a:bodyPr lIns="90488" tIns="44450" rIns="90488" bIns="44450">
            <a:prstTxWarp prst="textNoShape">
              <a:avLst/>
            </a:prstTxWarp>
            <a:spAutoFit/>
          </a:bodyPr>
          <a:lstStyle/>
          <a:p>
            <a:pPr algn="ctr">
              <a:defRPr/>
            </a:pPr>
            <a:r>
              <a:rPr lang="en-US">
                <a:effectLst>
                  <a:outerShdw blurRad="38100" dist="38100" dir="2700000" algn="tl">
                    <a:srgbClr val="000000"/>
                  </a:outerShdw>
                </a:effectLst>
                <a:latin typeface="Arial" pitchFamily="-111" charset="0"/>
              </a:rPr>
              <a:t>IF THE PROBLEMS ARE IN THE COMMUNITY, THEN COMMUNITIES MUST BE INVOLVED IN DETERMINING THE SOLUTIONS</a:t>
            </a:r>
            <a:endParaRPr lang="en-US">
              <a:solidFill>
                <a:srgbClr val="FFFF00"/>
              </a:solidFill>
              <a:effectLst>
                <a:outerShdw blurRad="38100" dist="38100" dir="2700000" algn="tl">
                  <a:srgbClr val="000000"/>
                </a:outerShdw>
              </a:effectLst>
              <a:latin typeface="Arial" pitchFamily="-111" charset="0"/>
            </a:endParaRPr>
          </a:p>
        </p:txBody>
      </p:sp>
      <p:sp>
        <p:nvSpPr>
          <p:cNvPr id="47107" name="Rectangle 6"/>
          <p:cNvSpPr>
            <a:spLocks noChangeArrowheads="1"/>
          </p:cNvSpPr>
          <p:nvPr/>
        </p:nvSpPr>
        <p:spPr bwMode="auto">
          <a:xfrm>
            <a:off x="5181600" y="4330700"/>
            <a:ext cx="2028825" cy="581025"/>
          </a:xfrm>
          <a:prstGeom prst="rect">
            <a:avLst/>
          </a:prstGeom>
          <a:noFill/>
          <a:ln w="12700">
            <a:noFill/>
            <a:miter lim="800000"/>
            <a:headEnd type="none" w="sm" len="sm"/>
            <a:tailEnd type="none" w="sm" len="sm"/>
          </a:ln>
        </p:spPr>
        <p:txBody>
          <a:bodyPr wrap="none">
            <a:prstTxWarp prst="textNoShape">
              <a:avLst/>
            </a:prstTxWarp>
            <a:spAutoFit/>
          </a:bodyPr>
          <a:lstStyle/>
          <a:p>
            <a:r>
              <a:rPr lang="en-US" sz="1600"/>
              <a:t>Gilism #101</a:t>
            </a:r>
          </a:p>
          <a:p>
            <a:r>
              <a:rPr lang="en-US" sz="1600"/>
              <a:t>Gibert Friedell, M.D.</a:t>
            </a:r>
          </a:p>
        </p:txBody>
      </p:sp>
      <p:pic>
        <p:nvPicPr>
          <p:cNvPr id="47108" name="Picture 7"/>
          <p:cNvPicPr>
            <a:picLocks noChangeAspect="1" noChangeArrowheads="1"/>
          </p:cNvPicPr>
          <p:nvPr/>
        </p:nvPicPr>
        <p:blipFill>
          <a:blip r:embed="rId3"/>
          <a:srcRect/>
          <a:stretch>
            <a:fillRect/>
          </a:stretch>
        </p:blipFill>
        <p:spPr bwMode="auto">
          <a:xfrm>
            <a:off x="3352800" y="3492500"/>
            <a:ext cx="1465263" cy="2057400"/>
          </a:xfrm>
          <a:prstGeom prst="rect">
            <a:avLst/>
          </a:prstGeom>
          <a:noFill/>
          <a:ln w="12700">
            <a:noFill/>
            <a:miter lim="800000"/>
            <a:headEnd type="none" w="sm" len="sm"/>
            <a:tailEnd type="none" w="sm" len="sm"/>
          </a:ln>
        </p:spPr>
      </p:pic>
      <p:sp>
        <p:nvSpPr>
          <p:cNvPr id="8" name="Rectangle 7"/>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9" name="Rectangle 8"/>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0" name="Rectangle 9"/>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1" name="Picture 5"/>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5616575" y="3044825"/>
            <a:ext cx="0" cy="365125"/>
          </a:xfrm>
          <a:prstGeom prst="rect">
            <a:avLst/>
          </a:prstGeom>
          <a:noFill/>
          <a:ln w="9525">
            <a:noFill/>
            <a:miter lim="800000"/>
            <a:headEnd/>
            <a:tailEnd/>
          </a:ln>
        </p:spPr>
        <p:txBody>
          <a:bodyPr wrap="none" lIns="0" tIns="0" rIns="0" bIns="0">
            <a:prstTxWarp prst="textNoShape">
              <a:avLst/>
            </a:prstTxWarp>
            <a:spAutoFit/>
          </a:bodyPr>
          <a:lstStyle/>
          <a:p>
            <a:pPr>
              <a:defRPr/>
            </a:pPr>
            <a:endParaRPr lang="en-US">
              <a:effectLst>
                <a:outerShdw blurRad="38100" dist="38100" dir="2700000" algn="tl">
                  <a:srgbClr val="DDDDDD"/>
                </a:outerShdw>
              </a:effectLst>
              <a:latin typeface="Times New Roman" pitchFamily="-108" charset="0"/>
            </a:endParaRPr>
          </a:p>
        </p:txBody>
      </p:sp>
      <p:sp>
        <p:nvSpPr>
          <p:cNvPr id="172035" name="Rectangle 3"/>
          <p:cNvSpPr>
            <a:spLocks noChangeArrowheads="1"/>
          </p:cNvSpPr>
          <p:nvPr/>
        </p:nvSpPr>
        <p:spPr bwMode="auto">
          <a:xfrm>
            <a:off x="5591175" y="3019425"/>
            <a:ext cx="0" cy="365125"/>
          </a:xfrm>
          <a:prstGeom prst="rect">
            <a:avLst/>
          </a:prstGeom>
          <a:noFill/>
          <a:ln w="9525">
            <a:noFill/>
            <a:miter lim="800000"/>
            <a:headEnd/>
            <a:tailEnd/>
          </a:ln>
        </p:spPr>
        <p:txBody>
          <a:bodyPr wrap="none" lIns="0" tIns="0" rIns="0" bIns="0">
            <a:prstTxWarp prst="textNoShape">
              <a:avLst/>
            </a:prstTxWarp>
            <a:spAutoFit/>
          </a:bodyPr>
          <a:lstStyle/>
          <a:p>
            <a:pPr>
              <a:defRPr/>
            </a:pPr>
            <a:endParaRPr lang="en-US">
              <a:effectLst>
                <a:outerShdw blurRad="38100" dist="38100" dir="2700000" algn="tl">
                  <a:srgbClr val="DDDDDD"/>
                </a:outerShdw>
              </a:effectLst>
              <a:latin typeface="Times New Roman" pitchFamily="-108" charset="0"/>
            </a:endParaRPr>
          </a:p>
        </p:txBody>
      </p:sp>
      <p:sp>
        <p:nvSpPr>
          <p:cNvPr id="172036" name="Rectangle 4"/>
          <p:cNvSpPr>
            <a:spLocks noChangeArrowheads="1"/>
          </p:cNvSpPr>
          <p:nvPr/>
        </p:nvSpPr>
        <p:spPr bwMode="auto">
          <a:xfrm>
            <a:off x="1104900" y="1671638"/>
            <a:ext cx="1270000" cy="182562"/>
          </a:xfrm>
          <a:prstGeom prst="rect">
            <a:avLst/>
          </a:prstGeom>
          <a:noFill/>
          <a:ln w="9525">
            <a:noFill/>
            <a:miter lim="800000"/>
            <a:headEnd/>
            <a:tailEnd/>
          </a:ln>
        </p:spPr>
        <p:txBody>
          <a:bodyPr wrap="none" lIns="0" tIns="0" rIns="0" bIns="0">
            <a:prstTxWarp prst="textNoShape">
              <a:avLst/>
            </a:prstTxWarp>
            <a:spAutoFit/>
          </a:bodyPr>
          <a:lstStyle/>
          <a:p>
            <a:pPr>
              <a:defRPr/>
            </a:pPr>
            <a:r>
              <a:rPr lang="en-US" sz="1200">
                <a:solidFill>
                  <a:srgbClr val="000000"/>
                </a:solidFill>
                <a:latin typeface="Geneva" pitchFamily="-108" charset="0"/>
              </a:rPr>
              <a:t>                         </a:t>
            </a:r>
            <a:endParaRPr lang="en-US">
              <a:effectLst>
                <a:outerShdw blurRad="38100" dist="38100" dir="2700000" algn="tl">
                  <a:srgbClr val="DDDDDD"/>
                </a:outerShdw>
              </a:effectLst>
              <a:latin typeface="Times New Roman" pitchFamily="-108" charset="0"/>
            </a:endParaRPr>
          </a:p>
        </p:txBody>
      </p:sp>
      <p:sp>
        <p:nvSpPr>
          <p:cNvPr id="172037" name="Rectangle 5"/>
          <p:cNvSpPr>
            <a:spLocks noChangeArrowheads="1"/>
          </p:cNvSpPr>
          <p:nvPr/>
        </p:nvSpPr>
        <p:spPr bwMode="auto">
          <a:xfrm>
            <a:off x="1828800" y="1439323"/>
            <a:ext cx="7031038" cy="517048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i="1" dirty="0">
                <a:latin typeface="Times" pitchFamily="-108" charset="0"/>
              </a:rPr>
              <a:t>“Health in minority </a:t>
            </a:r>
            <a:endParaRPr lang="en-US" sz="4800" b="1" i="1" dirty="0" smtClean="0">
              <a:latin typeface="Times" pitchFamily="-108" charset="0"/>
            </a:endParaRPr>
          </a:p>
          <a:p>
            <a:pPr>
              <a:defRPr/>
            </a:pPr>
            <a:r>
              <a:rPr lang="en-US" sz="4800" b="1" i="1" dirty="0">
                <a:latin typeface="Times" pitchFamily="-108" charset="0"/>
              </a:rPr>
              <a:t>c</a:t>
            </a:r>
            <a:r>
              <a:rPr lang="en-US" sz="4800" b="1" i="1" dirty="0" smtClean="0">
                <a:latin typeface="Times" pitchFamily="-108" charset="0"/>
              </a:rPr>
              <a:t>ommunities </a:t>
            </a:r>
            <a:r>
              <a:rPr lang="en-US" sz="4800" b="1" i="1" dirty="0">
                <a:latin typeface="Times" pitchFamily="-108" charset="0"/>
              </a:rPr>
              <a:t>and </a:t>
            </a:r>
            <a:endParaRPr lang="en-US" sz="4800" b="1" i="1" dirty="0" smtClean="0">
              <a:latin typeface="Times" pitchFamily="-108" charset="0"/>
            </a:endParaRPr>
          </a:p>
          <a:p>
            <a:pPr>
              <a:defRPr/>
            </a:pPr>
            <a:r>
              <a:rPr lang="en-US" sz="4800" b="1" i="1" dirty="0">
                <a:latin typeface="Times" pitchFamily="-108" charset="0"/>
              </a:rPr>
              <a:t>u</a:t>
            </a:r>
            <a:r>
              <a:rPr lang="en-US" sz="4800" b="1" i="1" dirty="0" smtClean="0">
                <a:latin typeface="Times" pitchFamily="-108" charset="0"/>
              </a:rPr>
              <a:t>nderserved </a:t>
            </a:r>
            <a:r>
              <a:rPr lang="en-US" sz="4800" b="1" i="1" dirty="0">
                <a:latin typeface="Times" pitchFamily="-108" charset="0"/>
              </a:rPr>
              <a:t>communities </a:t>
            </a:r>
          </a:p>
          <a:p>
            <a:pPr>
              <a:defRPr/>
            </a:pPr>
            <a:r>
              <a:rPr lang="en-US" sz="4800" b="1" i="1" dirty="0">
                <a:latin typeface="Times" pitchFamily="-108" charset="0"/>
              </a:rPr>
              <a:t>cannot be approached as </a:t>
            </a:r>
          </a:p>
          <a:p>
            <a:pPr>
              <a:defRPr/>
            </a:pPr>
            <a:r>
              <a:rPr lang="en-US" sz="4800" b="1" i="1" dirty="0">
                <a:latin typeface="Times" pitchFamily="-108" charset="0"/>
              </a:rPr>
              <a:t>a single issue. It has to be </a:t>
            </a:r>
          </a:p>
          <a:p>
            <a:pPr>
              <a:defRPr/>
            </a:pPr>
            <a:r>
              <a:rPr lang="en-US" sz="4800" b="1" i="1" dirty="0">
                <a:latin typeface="Times" pitchFamily="-108" charset="0"/>
              </a:rPr>
              <a:t>done in a holistic manner”</a:t>
            </a:r>
            <a:endParaRPr lang="en-US" dirty="0">
              <a:effectLst>
                <a:outerShdw blurRad="38100" dist="38100" dir="2700000" algn="tl">
                  <a:srgbClr val="000000"/>
                </a:outerShdw>
              </a:effectLst>
              <a:latin typeface="Times New Roman" pitchFamily="-108" charset="0"/>
            </a:endParaRPr>
          </a:p>
          <a:p>
            <a:pPr>
              <a:defRPr/>
            </a:pPr>
            <a:endParaRPr lang="en-US" sz="4800" b="1" i="1" dirty="0">
              <a:latin typeface="Times" pitchFamily="-108" charset="0"/>
            </a:endParaRPr>
          </a:p>
        </p:txBody>
      </p:sp>
      <p:sp>
        <p:nvSpPr>
          <p:cNvPr id="172038" name="Rectangle 6"/>
          <p:cNvSpPr>
            <a:spLocks noChangeArrowheads="1"/>
          </p:cNvSpPr>
          <p:nvPr/>
        </p:nvSpPr>
        <p:spPr bwMode="auto">
          <a:xfrm>
            <a:off x="6896100" y="2286000"/>
            <a:ext cx="152400" cy="73183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a:solidFill>
                  <a:srgbClr val="FF0000"/>
                </a:solidFill>
                <a:latin typeface="Times" pitchFamily="-108" charset="0"/>
              </a:rPr>
              <a:t> </a:t>
            </a:r>
            <a:endParaRPr lang="en-US">
              <a:effectLst>
                <a:outerShdw blurRad="38100" dist="38100" dir="2700000" algn="tl">
                  <a:srgbClr val="DDDDDD"/>
                </a:outerShdw>
              </a:effectLst>
              <a:latin typeface="Times New Roman" pitchFamily="-108" charset="0"/>
            </a:endParaRPr>
          </a:p>
        </p:txBody>
      </p:sp>
      <p:sp>
        <p:nvSpPr>
          <p:cNvPr id="172039" name="Rectangle 7"/>
          <p:cNvSpPr>
            <a:spLocks noChangeArrowheads="1"/>
          </p:cNvSpPr>
          <p:nvPr/>
        </p:nvSpPr>
        <p:spPr bwMode="auto">
          <a:xfrm>
            <a:off x="7747000" y="3009900"/>
            <a:ext cx="152400" cy="73183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a:solidFill>
                  <a:srgbClr val="FF0000"/>
                </a:solidFill>
                <a:latin typeface="Times" pitchFamily="-108" charset="0"/>
              </a:rPr>
              <a:t> </a:t>
            </a:r>
            <a:endParaRPr lang="en-US">
              <a:effectLst>
                <a:outerShdw blurRad="38100" dist="38100" dir="2700000" algn="tl">
                  <a:srgbClr val="DDDDDD"/>
                </a:outerShdw>
              </a:effectLst>
              <a:latin typeface="Times New Roman" pitchFamily="-108" charset="0"/>
            </a:endParaRPr>
          </a:p>
        </p:txBody>
      </p:sp>
      <p:sp>
        <p:nvSpPr>
          <p:cNvPr id="172040" name="Rectangle 8"/>
          <p:cNvSpPr>
            <a:spLocks noChangeArrowheads="1"/>
          </p:cNvSpPr>
          <p:nvPr/>
        </p:nvSpPr>
        <p:spPr bwMode="auto">
          <a:xfrm>
            <a:off x="9931400" y="3733800"/>
            <a:ext cx="152400" cy="73183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a:solidFill>
                  <a:srgbClr val="FF0000"/>
                </a:solidFill>
                <a:latin typeface="Times" pitchFamily="-108" charset="0"/>
              </a:rPr>
              <a:t> </a:t>
            </a:r>
            <a:endParaRPr lang="en-US">
              <a:effectLst>
                <a:outerShdw blurRad="38100" dist="38100" dir="2700000" algn="tl">
                  <a:srgbClr val="DDDDDD"/>
                </a:outerShdw>
              </a:effectLst>
              <a:latin typeface="Times New Roman" pitchFamily="-108" charset="0"/>
            </a:endParaRPr>
          </a:p>
        </p:txBody>
      </p:sp>
      <p:sp>
        <p:nvSpPr>
          <p:cNvPr id="172041" name="Rectangle 9"/>
          <p:cNvSpPr>
            <a:spLocks noChangeArrowheads="1"/>
          </p:cNvSpPr>
          <p:nvPr/>
        </p:nvSpPr>
        <p:spPr bwMode="auto">
          <a:xfrm>
            <a:off x="8597900" y="4457700"/>
            <a:ext cx="152400" cy="73183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a:solidFill>
                  <a:srgbClr val="FF0000"/>
                </a:solidFill>
                <a:latin typeface="Times" pitchFamily="-108" charset="0"/>
              </a:rPr>
              <a:t> </a:t>
            </a:r>
            <a:endParaRPr lang="en-US">
              <a:effectLst>
                <a:outerShdw blurRad="38100" dist="38100" dir="2700000" algn="tl">
                  <a:srgbClr val="DDDDDD"/>
                </a:outerShdw>
              </a:effectLst>
              <a:latin typeface="Times New Roman" pitchFamily="-108" charset="0"/>
            </a:endParaRPr>
          </a:p>
        </p:txBody>
      </p:sp>
      <p:sp>
        <p:nvSpPr>
          <p:cNvPr id="172042" name="Rectangle 10"/>
          <p:cNvSpPr>
            <a:spLocks noChangeArrowheads="1"/>
          </p:cNvSpPr>
          <p:nvPr/>
        </p:nvSpPr>
        <p:spPr bwMode="auto">
          <a:xfrm>
            <a:off x="4089400" y="5181600"/>
            <a:ext cx="304800" cy="731838"/>
          </a:xfrm>
          <a:prstGeom prst="rect">
            <a:avLst/>
          </a:prstGeom>
          <a:noFill/>
          <a:ln w="9525">
            <a:noFill/>
            <a:miter lim="800000"/>
            <a:headEnd/>
            <a:tailEnd/>
          </a:ln>
        </p:spPr>
        <p:txBody>
          <a:bodyPr wrap="none" lIns="0" tIns="0" rIns="0" bIns="0">
            <a:prstTxWarp prst="textNoShape">
              <a:avLst/>
            </a:prstTxWarp>
            <a:spAutoFit/>
          </a:bodyPr>
          <a:lstStyle/>
          <a:p>
            <a:pPr>
              <a:defRPr/>
            </a:pPr>
            <a:r>
              <a:rPr lang="en-US" sz="4800" b="1">
                <a:solidFill>
                  <a:srgbClr val="FF0000"/>
                </a:solidFill>
                <a:latin typeface="Times" pitchFamily="-108" charset="0"/>
              </a:rPr>
              <a:t>  </a:t>
            </a:r>
            <a:endParaRPr lang="en-US">
              <a:effectLst>
                <a:outerShdw blurRad="38100" dist="38100" dir="2700000" algn="tl">
                  <a:srgbClr val="DDDDDD"/>
                </a:outerShdw>
              </a:effectLst>
              <a:latin typeface="Times New Roman" pitchFamily="-108" charset="0"/>
            </a:endParaRPr>
          </a:p>
        </p:txBody>
      </p:sp>
      <p:sp>
        <p:nvSpPr>
          <p:cNvPr id="172043" name="Rectangle 11"/>
          <p:cNvSpPr>
            <a:spLocks noChangeArrowheads="1"/>
          </p:cNvSpPr>
          <p:nvPr/>
        </p:nvSpPr>
        <p:spPr bwMode="auto">
          <a:xfrm>
            <a:off x="5943600" y="6397086"/>
            <a:ext cx="2055813" cy="244475"/>
          </a:xfrm>
          <a:prstGeom prst="rect">
            <a:avLst/>
          </a:prstGeom>
          <a:noFill/>
          <a:ln w="9525">
            <a:noFill/>
            <a:miter lim="800000"/>
            <a:headEnd/>
            <a:tailEnd/>
          </a:ln>
        </p:spPr>
        <p:txBody>
          <a:bodyPr wrap="none" lIns="0" tIns="0" rIns="0" bIns="0">
            <a:prstTxWarp prst="textNoShape">
              <a:avLst/>
            </a:prstTxWarp>
            <a:spAutoFit/>
          </a:bodyPr>
          <a:lstStyle/>
          <a:p>
            <a:pPr>
              <a:defRPr/>
            </a:pPr>
            <a:r>
              <a:rPr lang="en-US" sz="1600" b="1" i="1" dirty="0">
                <a:latin typeface="Helvetica" pitchFamily="-108" charset="0"/>
              </a:rPr>
              <a:t>Lovell A. Jones, 1985</a:t>
            </a:r>
            <a:endParaRPr lang="en-US" dirty="0">
              <a:effectLst>
                <a:outerShdw blurRad="38100" dist="38100" dir="2700000" algn="tl">
                  <a:srgbClr val="DDDDDD"/>
                </a:outerShdw>
              </a:effectLst>
              <a:latin typeface="Times New Roman" pitchFamily="-108" charset="0"/>
            </a:endParaRPr>
          </a:p>
        </p:txBody>
      </p:sp>
      <p:graphicFrame>
        <p:nvGraphicFramePr>
          <p:cNvPr id="49154" name="Object 2"/>
          <p:cNvGraphicFramePr>
            <a:graphicFrameLocks noChangeAspect="1"/>
          </p:cNvGraphicFramePr>
          <p:nvPr/>
        </p:nvGraphicFramePr>
        <p:xfrm>
          <a:off x="381000" y="2514600"/>
          <a:ext cx="1025525" cy="1939925"/>
        </p:xfrm>
        <a:graphic>
          <a:graphicData uri="http://schemas.openxmlformats.org/presentationml/2006/ole">
            <p:oleObj spid="_x0000_s438274" r:id="rId4" imgW="1409700" imgH="2667000" progId="">
              <p:embed/>
            </p:oleObj>
          </a:graphicData>
        </a:graphic>
      </p:graphicFrame>
      <p:sp>
        <p:nvSpPr>
          <p:cNvPr id="16" name="Rectangle 15"/>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7" name="Rectangle 16"/>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8" name="Rectangle 17"/>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9"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Oval 2"/>
          <p:cNvSpPr>
            <a:spLocks noChangeArrowheads="1"/>
          </p:cNvSpPr>
          <p:nvPr/>
        </p:nvSpPr>
        <p:spPr bwMode="auto">
          <a:xfrm>
            <a:off x="4210050" y="1676400"/>
            <a:ext cx="1905000" cy="1981200"/>
          </a:xfrm>
          <a:prstGeom prst="ellipse">
            <a:avLst/>
          </a:prstGeom>
          <a:solidFill>
            <a:srgbClr val="993300">
              <a:alpha val="54117"/>
            </a:srgbClr>
          </a:solidFill>
          <a:ln w="9525">
            <a:solidFill>
              <a:schemeClr val="tx1">
                <a:alpha val="0"/>
              </a:schemeClr>
            </a:solidFill>
            <a:round/>
            <a:headEnd/>
            <a:tailEnd/>
          </a:ln>
        </p:spPr>
        <p:txBody>
          <a:bodyPr wrap="none" anchor="ctr">
            <a:prstTxWarp prst="textNoShape">
              <a:avLst/>
            </a:prstTxWarp>
          </a:bodyPr>
          <a:lstStyle/>
          <a:p>
            <a:endParaRPr lang="en-US"/>
          </a:p>
        </p:txBody>
      </p:sp>
      <p:sp>
        <p:nvSpPr>
          <p:cNvPr id="51203" name="Oval 3"/>
          <p:cNvSpPr>
            <a:spLocks noChangeArrowheads="1"/>
          </p:cNvSpPr>
          <p:nvPr/>
        </p:nvSpPr>
        <p:spPr bwMode="auto">
          <a:xfrm>
            <a:off x="4841875" y="2514600"/>
            <a:ext cx="1905000" cy="1981200"/>
          </a:xfrm>
          <a:prstGeom prst="ellipse">
            <a:avLst/>
          </a:prstGeom>
          <a:solidFill>
            <a:srgbClr val="FF9900">
              <a:alpha val="65097"/>
            </a:srgbClr>
          </a:solidFill>
          <a:ln w="9525">
            <a:solidFill>
              <a:srgbClr val="CC99FF">
                <a:alpha val="0"/>
              </a:srgbClr>
            </a:solidFill>
            <a:round/>
            <a:headEnd/>
            <a:tailEnd/>
          </a:ln>
        </p:spPr>
        <p:txBody>
          <a:bodyPr wrap="none" anchor="ctr">
            <a:prstTxWarp prst="textNoShape">
              <a:avLst/>
            </a:prstTxWarp>
          </a:bodyPr>
          <a:lstStyle/>
          <a:p>
            <a:endParaRPr lang="en-US"/>
          </a:p>
        </p:txBody>
      </p:sp>
      <p:sp>
        <p:nvSpPr>
          <p:cNvPr id="51204" name="Oval 4"/>
          <p:cNvSpPr>
            <a:spLocks noChangeArrowheads="1"/>
          </p:cNvSpPr>
          <p:nvPr/>
        </p:nvSpPr>
        <p:spPr bwMode="auto">
          <a:xfrm>
            <a:off x="5402263" y="1676400"/>
            <a:ext cx="1905000" cy="1981200"/>
          </a:xfrm>
          <a:prstGeom prst="ellipse">
            <a:avLst/>
          </a:prstGeom>
          <a:solidFill>
            <a:srgbClr val="FFFF66">
              <a:alpha val="47842"/>
            </a:srgbClr>
          </a:solidFill>
          <a:ln w="9525">
            <a:solidFill>
              <a:schemeClr val="tx1">
                <a:alpha val="0"/>
              </a:schemeClr>
            </a:solidFill>
            <a:round/>
            <a:headEnd/>
            <a:tailEnd/>
          </a:ln>
        </p:spPr>
        <p:txBody>
          <a:bodyPr wrap="none" anchor="ctr">
            <a:prstTxWarp prst="textNoShape">
              <a:avLst/>
            </a:prstTxWarp>
          </a:bodyPr>
          <a:lstStyle/>
          <a:p>
            <a:endParaRPr lang="en-US"/>
          </a:p>
        </p:txBody>
      </p:sp>
      <p:sp>
        <p:nvSpPr>
          <p:cNvPr id="51205" name="Text Box 5"/>
          <p:cNvSpPr txBox="1">
            <a:spLocks noChangeArrowheads="1"/>
          </p:cNvSpPr>
          <p:nvPr/>
        </p:nvSpPr>
        <p:spPr bwMode="auto">
          <a:xfrm>
            <a:off x="4210050" y="2438400"/>
            <a:ext cx="1209675"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Psychological</a:t>
            </a:r>
          </a:p>
        </p:txBody>
      </p:sp>
      <p:sp>
        <p:nvSpPr>
          <p:cNvPr id="51206" name="Text Box 6"/>
          <p:cNvSpPr txBox="1">
            <a:spLocks noChangeArrowheads="1"/>
          </p:cNvSpPr>
          <p:nvPr/>
        </p:nvSpPr>
        <p:spPr bwMode="auto">
          <a:xfrm>
            <a:off x="6310313" y="2438400"/>
            <a:ext cx="1081087"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Sociological</a:t>
            </a:r>
          </a:p>
        </p:txBody>
      </p:sp>
      <p:sp>
        <p:nvSpPr>
          <p:cNvPr id="51207" name="Text Box 7"/>
          <p:cNvSpPr txBox="1">
            <a:spLocks noChangeArrowheads="1"/>
          </p:cNvSpPr>
          <p:nvPr/>
        </p:nvSpPr>
        <p:spPr bwMode="auto">
          <a:xfrm>
            <a:off x="5435600" y="3771900"/>
            <a:ext cx="836613"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Biological</a:t>
            </a:r>
          </a:p>
        </p:txBody>
      </p:sp>
      <p:sp>
        <p:nvSpPr>
          <p:cNvPr id="51208" name="Text Box 8"/>
          <p:cNvSpPr txBox="1">
            <a:spLocks noChangeArrowheads="1"/>
          </p:cNvSpPr>
          <p:nvPr/>
        </p:nvSpPr>
        <p:spPr bwMode="auto">
          <a:xfrm>
            <a:off x="5451475" y="2705100"/>
            <a:ext cx="649288" cy="274638"/>
          </a:xfrm>
          <a:prstGeom prst="rect">
            <a:avLst/>
          </a:prstGeom>
          <a:noFill/>
          <a:ln w="9525">
            <a:noFill/>
            <a:miter lim="800000"/>
            <a:headEnd/>
            <a:tailEnd/>
          </a:ln>
        </p:spPr>
        <p:txBody>
          <a:bodyPr wrap="none">
            <a:prstTxWarp prst="textNoShape">
              <a:avLst/>
            </a:prstTxWarp>
            <a:spAutoFit/>
          </a:bodyPr>
          <a:lstStyle/>
          <a:p>
            <a:r>
              <a:rPr lang="en-US" sz="1200">
                <a:ea typeface="ＭＳ Ｐゴシック" pitchFamily="-106" charset="-128"/>
                <a:cs typeface="ＭＳ Ｐゴシック" pitchFamily="-106" charset="-128"/>
              </a:rPr>
              <a:t>Health</a:t>
            </a:r>
          </a:p>
        </p:txBody>
      </p:sp>
      <p:sp>
        <p:nvSpPr>
          <p:cNvPr id="51209" name="Text Box 9"/>
          <p:cNvSpPr txBox="1">
            <a:spLocks noChangeArrowheads="1"/>
          </p:cNvSpPr>
          <p:nvPr/>
        </p:nvSpPr>
        <p:spPr bwMode="auto">
          <a:xfrm>
            <a:off x="1600200" y="1066800"/>
            <a:ext cx="6215063" cy="457200"/>
          </a:xfrm>
          <a:prstGeom prst="rect">
            <a:avLst/>
          </a:prstGeom>
          <a:noFill/>
          <a:ln w="9525">
            <a:noFill/>
            <a:miter lim="800000"/>
            <a:headEnd/>
            <a:tailEnd/>
          </a:ln>
        </p:spPr>
        <p:txBody>
          <a:bodyPr wrap="none">
            <a:prstTxWarp prst="textNoShape">
              <a:avLst/>
            </a:prstTxWarp>
            <a:spAutoFit/>
          </a:bodyPr>
          <a:lstStyle/>
          <a:p>
            <a:r>
              <a:rPr lang="en-US">
                <a:ea typeface="ＭＳ Ｐゴシック" pitchFamily="-106" charset="-128"/>
                <a:cs typeface="ＭＳ Ｐゴシック" pitchFamily="-106" charset="-128"/>
              </a:rPr>
              <a:t>BioPsychoSocial Model of Health and Illness</a:t>
            </a:r>
          </a:p>
        </p:txBody>
      </p:sp>
      <p:sp>
        <p:nvSpPr>
          <p:cNvPr id="51210" name="Rectangle 10"/>
          <p:cNvSpPr>
            <a:spLocks noChangeArrowheads="1"/>
          </p:cNvSpPr>
          <p:nvPr/>
        </p:nvSpPr>
        <p:spPr bwMode="auto">
          <a:xfrm>
            <a:off x="2981325" y="5135563"/>
            <a:ext cx="2132013" cy="457200"/>
          </a:xfrm>
          <a:prstGeom prst="rect">
            <a:avLst/>
          </a:prstGeom>
          <a:noFill/>
          <a:ln w="9525">
            <a:noFill/>
            <a:miter lim="800000"/>
            <a:headEnd/>
            <a:tailEnd/>
          </a:ln>
        </p:spPr>
        <p:txBody>
          <a:bodyPr wrap="none">
            <a:prstTxWarp prst="textNoShape">
              <a:avLst/>
            </a:prstTxWarp>
            <a:spAutoFit/>
          </a:bodyPr>
          <a:lstStyle/>
          <a:p>
            <a:r>
              <a:rPr lang="en-US">
                <a:ea typeface="ＭＳ Ｐゴシック" pitchFamily="-106" charset="-128"/>
                <a:cs typeface="ＭＳ Ｐゴシック" pitchFamily="-106" charset="-128"/>
              </a:rPr>
              <a:t>                       </a:t>
            </a:r>
          </a:p>
        </p:txBody>
      </p:sp>
      <p:sp>
        <p:nvSpPr>
          <p:cNvPr id="51211" name="Text Box 11"/>
          <p:cNvSpPr txBox="1">
            <a:spLocks noChangeArrowheads="1"/>
          </p:cNvSpPr>
          <p:nvPr/>
        </p:nvSpPr>
        <p:spPr bwMode="auto">
          <a:xfrm>
            <a:off x="685800" y="4724400"/>
            <a:ext cx="8077200" cy="1558925"/>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Tahoma" pitchFamily="-106" charset="0"/>
                <a:ea typeface="ＭＳ Ｐゴシック" pitchFamily="-106" charset="-128"/>
                <a:cs typeface="ＭＳ Ｐゴシック" pitchFamily="-106" charset="-128"/>
              </a:rPr>
              <a:t>In 1977, George Engel eloquently stated:"To provide a basis for understanding the determinants of disease and arriving at a rational treatments and patterns of health care, a medical model must also take into account the patient, the social context in which he lives and the complementary system devised by society to deal with the disruptive effects of illness, that is, the physician role and the health care system. This requires a BioPsychoSocial model."</a:t>
            </a:r>
          </a:p>
        </p:txBody>
      </p:sp>
      <p:pic>
        <p:nvPicPr>
          <p:cNvPr id="51212" name="Picture 15"/>
          <p:cNvPicPr>
            <a:picLocks noChangeAspect="1" noChangeArrowheads="1"/>
          </p:cNvPicPr>
          <p:nvPr/>
        </p:nvPicPr>
        <p:blipFill>
          <a:blip r:embed="rId3"/>
          <a:srcRect/>
          <a:stretch>
            <a:fillRect/>
          </a:stretch>
        </p:blipFill>
        <p:spPr bwMode="auto">
          <a:xfrm>
            <a:off x="1600200" y="1981200"/>
            <a:ext cx="1757363" cy="2209800"/>
          </a:xfrm>
          <a:prstGeom prst="rect">
            <a:avLst/>
          </a:prstGeom>
          <a:noFill/>
          <a:ln w="12700">
            <a:noFill/>
            <a:miter lim="800000"/>
            <a:headEnd type="none" w="sm" len="sm"/>
            <a:tailEnd type="none" w="sm" len="sm"/>
          </a:ln>
        </p:spPr>
      </p:pic>
      <p:sp>
        <p:nvSpPr>
          <p:cNvPr id="16" name="Rectangle 15"/>
          <p:cNvSpPr>
            <a:spLocks noChangeArrowheads="1"/>
          </p:cNvSpPr>
          <p:nvPr/>
        </p:nvSpPr>
        <p:spPr bwMode="auto">
          <a:xfrm>
            <a:off x="1126045" y="50802"/>
            <a:ext cx="3649133" cy="119776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sz="7200" b="1" dirty="0" smtClean="0">
                <a:solidFill>
                  <a:schemeClr val="bg1"/>
                </a:solidFill>
                <a:latin typeface="Times" charset="0"/>
              </a:rPr>
              <a:t>CHEER</a:t>
            </a:r>
            <a:endParaRPr lang="en-US" sz="7200" dirty="0">
              <a:solidFill>
                <a:schemeClr val="bg1"/>
              </a:solidFill>
              <a:latin typeface="Times" charset="0"/>
            </a:endParaRPr>
          </a:p>
        </p:txBody>
      </p:sp>
      <p:sp>
        <p:nvSpPr>
          <p:cNvPr id="17" name="Rectangle 16"/>
          <p:cNvSpPr>
            <a:spLocks noChangeArrowheads="1"/>
          </p:cNvSpPr>
          <p:nvPr/>
        </p:nvSpPr>
        <p:spPr bwMode="auto">
          <a:xfrm>
            <a:off x="4709028" y="137585"/>
            <a:ext cx="2817812" cy="333375"/>
          </a:xfrm>
          <a:prstGeom prst="rect">
            <a:avLst/>
          </a:prstGeom>
          <a:solidFill>
            <a:srgbClr val="FAFD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1600" b="1" i="1" dirty="0">
                <a:solidFill>
                  <a:srgbClr val="FF0000"/>
                </a:solidFill>
                <a:latin typeface="Times" charset="0"/>
              </a:rPr>
              <a:t>Respect, Trust, &amp; Partnership</a:t>
            </a:r>
            <a:endParaRPr lang="en-US" sz="1600" i="1" dirty="0">
              <a:solidFill>
                <a:srgbClr val="FF0000"/>
              </a:solidFill>
              <a:latin typeface="Times" charset="0"/>
            </a:endParaRPr>
          </a:p>
        </p:txBody>
      </p:sp>
      <p:sp>
        <p:nvSpPr>
          <p:cNvPr id="18" name="Rectangle 17"/>
          <p:cNvSpPr>
            <a:spLocks noChangeArrowheads="1"/>
          </p:cNvSpPr>
          <p:nvPr/>
        </p:nvSpPr>
        <p:spPr bwMode="auto">
          <a:xfrm>
            <a:off x="4707440" y="601135"/>
            <a:ext cx="4267200" cy="674544"/>
          </a:xfrm>
          <a:prstGeom prst="rect">
            <a:avLst/>
          </a:prstGeom>
          <a:solidFill>
            <a:srgbClr val="FF9900"/>
          </a:solidFill>
          <a:ln>
            <a:noFill/>
          </a:ln>
          <a:effectLst/>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a:solidFill>
                  <a:schemeClr val="accent2"/>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a:spcBef>
                <a:spcPct val="50000"/>
              </a:spcBef>
            </a:pPr>
            <a:r>
              <a:rPr lang="en-US" sz="2000" dirty="0">
                <a:solidFill>
                  <a:srgbClr val="FF0000"/>
                </a:solidFill>
                <a:latin typeface="Times" charset="0"/>
              </a:rPr>
              <a:t>  </a:t>
            </a:r>
            <a:r>
              <a:rPr lang="en-US" sz="1800" b="1" dirty="0" smtClean="0">
                <a:solidFill>
                  <a:srgbClr val="FFFFFF"/>
                </a:solidFill>
                <a:latin typeface="Times" charset="0"/>
              </a:rPr>
              <a:t>Dorothy I. Health Center for Health Equity &amp; Evaluation Research</a:t>
            </a:r>
            <a:endParaRPr lang="en-US" sz="2000" b="1" dirty="0">
              <a:solidFill>
                <a:schemeClr val="bg1"/>
              </a:solidFill>
              <a:latin typeface="Times" charset="0"/>
            </a:endParaRPr>
          </a:p>
        </p:txBody>
      </p:sp>
      <p:pic>
        <p:nvPicPr>
          <p:cNvPr id="19" name="Picture 5"/>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5464" y="325967"/>
            <a:ext cx="1021434"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6119</TotalTime>
  <Words>2420</Words>
  <Application>Microsoft Macintosh PowerPoint</Application>
  <PresentationFormat>On-screen Show (4:3)</PresentationFormat>
  <Paragraphs>379</Paragraphs>
  <Slides>28</Slides>
  <Notes>23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Document</vt:lpstr>
      <vt:lpstr>Dorothy I. Height Center for Health Equity &amp; Evaluation Research Town Hall Meeting </vt:lpstr>
      <vt:lpstr>Slide 2</vt:lpstr>
      <vt:lpstr>Slide 3</vt:lpstr>
      <vt:lpstr>National Landmark Reports Highlighting Cancer Disparities Problem </vt:lpstr>
      <vt:lpstr>Slide 5</vt:lpstr>
      <vt:lpstr>The Persistence of Racial Disparities</vt:lpstr>
      <vt:lpstr>Slide 7</vt:lpstr>
      <vt:lpstr>Slide 8</vt:lpstr>
      <vt:lpstr>Slide 9</vt:lpstr>
      <vt:lpstr>Slide 10</vt:lpstr>
      <vt:lpstr>Slide 11</vt:lpstr>
      <vt:lpstr>Slide 12</vt:lpstr>
      <vt:lpstr>Slide 13</vt:lpstr>
      <vt:lpstr>Slide 14</vt:lpstr>
      <vt:lpstr>Slide 15</vt:lpstr>
      <vt:lpstr>The University of Texas MD Anderson Cancer Center Center for Research on Minority Health</vt:lpstr>
      <vt:lpstr>The University of Texas MD Anderson Cancer Center Congressionally Mandated Center for Research on Minority Health</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M.D. Anderson Cancer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 Here</dc:title>
  <dc:creator>Mary A. Dorta</dc:creator>
  <cp:lastModifiedBy>Lovell Jones</cp:lastModifiedBy>
  <cp:revision>273</cp:revision>
  <dcterms:created xsi:type="dcterms:W3CDTF">2011-10-10T00:23:39Z</dcterms:created>
  <dcterms:modified xsi:type="dcterms:W3CDTF">2011-10-10T00:25:15Z</dcterms:modified>
</cp:coreProperties>
</file>