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22" r:id="rId2"/>
    <p:sldId id="321" r:id="rId3"/>
    <p:sldId id="286" r:id="rId4"/>
    <p:sldId id="291" r:id="rId5"/>
    <p:sldId id="292" r:id="rId6"/>
    <p:sldId id="294" r:id="rId7"/>
    <p:sldId id="296" r:id="rId8"/>
    <p:sldId id="323" r:id="rId9"/>
    <p:sldId id="297" r:id="rId10"/>
    <p:sldId id="299" r:id="rId11"/>
    <p:sldId id="300" r:id="rId12"/>
    <p:sldId id="301" r:id="rId13"/>
    <p:sldId id="302" r:id="rId14"/>
    <p:sldId id="303" r:id="rId15"/>
    <p:sldId id="305" r:id="rId16"/>
    <p:sldId id="306" r:id="rId17"/>
    <p:sldId id="307" r:id="rId18"/>
    <p:sldId id="326" r:id="rId19"/>
    <p:sldId id="324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20" r:id="rId29"/>
    <p:sldId id="327" r:id="rId30"/>
    <p:sldId id="325" r:id="rId31"/>
  </p:sldIdLst>
  <p:sldSz cx="9144000" cy="6858000" type="screen4x3"/>
  <p:notesSz cx="68580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4" autoAdjust="0"/>
    <p:restoredTop sz="94660"/>
  </p:normalViewPr>
  <p:slideViewPr>
    <p:cSldViewPr>
      <p:cViewPr varScale="1">
        <p:scale>
          <a:sx n="83" d="100"/>
          <a:sy n="83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16975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8F8D41-A6E6-4427-B680-673C02250E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08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08488"/>
            <a:ext cx="502920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16975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90556C-5A2D-4C6D-B5BC-E9BAF59E8D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83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DF0AF-0F7F-4A43-A869-8F725C36315D}" type="slidenum">
              <a:rPr lang="en-US"/>
              <a:pPr/>
              <a:t>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95325"/>
            <a:ext cx="4641850" cy="3481388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380716-BDFB-4339-AC2D-9FF636E7A449}" type="slidenum">
              <a:rPr lang="en-US"/>
              <a:pPr/>
              <a:t>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95325"/>
            <a:ext cx="4641850" cy="348138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08488"/>
            <a:ext cx="5486400" cy="41767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A09CE-F12C-4783-A0AE-790A675A28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4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8A8FB-07C8-4EC7-9FE2-2E41BA2D88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0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EA71D-2335-4ED4-8803-2A288D8E90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2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3932D-EB12-4C1D-8104-3CC02E4529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9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30683-952F-48FC-AE12-204861D186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6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ECA23-EC9F-48DE-A645-4531C995A9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9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3004A-8794-48DB-B79C-17D0928511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1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4AB11-84A4-4E5F-BBD3-DFF510A178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598F5-CF0A-404A-A3E0-0C1DB56B7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1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0D80E-F4C1-42F1-BF5C-472D464B10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6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D9013-C66B-4376-AEC4-254A290337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8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07BF95-03DB-4CFC-9131-4B002559CB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Basics of Epidemiology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1447800"/>
            <a:ext cx="8601075" cy="685800"/>
          </a:xfrm>
        </p:spPr>
        <p:txBody>
          <a:bodyPr/>
          <a:lstStyle/>
          <a:p>
            <a:r>
              <a:rPr lang="en-US"/>
              <a:t>Epidemiologic Measures</a:t>
            </a:r>
            <a:r>
              <a:rPr lang="en-US" sz="3200"/>
              <a:t> (continued)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590800"/>
            <a:ext cx="8229600" cy="2133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Incidence - number of new events or cases of disease that develop in a population of individuals at risk during a specified time interval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1219200"/>
            <a:ext cx="8601075" cy="685800"/>
          </a:xfrm>
        </p:spPr>
        <p:txBody>
          <a:bodyPr/>
          <a:lstStyle/>
          <a:p>
            <a:r>
              <a:rPr lang="en-US"/>
              <a:t>Epidemiologic Measures</a:t>
            </a:r>
            <a:r>
              <a:rPr lang="en-US" sz="3200"/>
              <a:t> (continued)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362200"/>
            <a:ext cx="8229600" cy="4419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Incidence rate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= </a:t>
            </a:r>
            <a:r>
              <a:rPr lang="en-US" sz="2600" u="sng"/>
              <a:t>new cases occurring during a given time period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600"/>
              <a:t>		population at risk during the same period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1295400"/>
            <a:ext cx="8874125" cy="838200"/>
          </a:xfrm>
        </p:spPr>
        <p:txBody>
          <a:bodyPr/>
          <a:lstStyle/>
          <a:p>
            <a:r>
              <a:rPr lang="en-US"/>
              <a:t>Epidemiologic Measures</a:t>
            </a:r>
            <a:r>
              <a:rPr lang="en-US" sz="3200"/>
              <a:t> (continued)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25146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Prevalence – number of  individuals in 	   a population who have the disease at a specific point in time</a:t>
            </a:r>
            <a:br>
              <a:rPr lang="en-US"/>
            </a:br>
            <a:endParaRPr lang="en-US" sz="2800"/>
          </a:p>
          <a:p>
            <a:pPr>
              <a:spcBef>
                <a:spcPct val="0"/>
              </a:spcBef>
              <a:buFontTx/>
              <a:buNone/>
            </a:pPr>
            <a:r>
              <a:rPr lang="en-US"/>
              <a:t>   </a:t>
            </a:r>
            <a:endParaRPr lang="en-US" sz="2800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762000"/>
            <a:ext cx="8874125" cy="838200"/>
          </a:xfrm>
        </p:spPr>
        <p:txBody>
          <a:bodyPr/>
          <a:lstStyle/>
          <a:p>
            <a:r>
              <a:rPr lang="en-US"/>
              <a:t>Epidemiologic Measures</a:t>
            </a:r>
            <a:r>
              <a:rPr lang="en-US" sz="3200"/>
              <a:t> (continued)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19812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Prevalence rate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= </a:t>
            </a:r>
            <a:r>
              <a:rPr lang="en-US" sz="2800" u="sng"/>
              <a:t>number of existing cases of disease</a:t>
            </a:r>
            <a:endParaRPr lang="en-US" sz="2800"/>
          </a:p>
          <a:p>
            <a:pPr>
              <a:spcBef>
                <a:spcPct val="0"/>
              </a:spcBef>
              <a:buFontTx/>
              <a:buNone/>
            </a:pPr>
            <a:r>
              <a:rPr lang="en-US" sz="2800"/>
              <a:t>           total population at a point in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454400" y="3505200"/>
            <a:ext cx="1658938" cy="102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571500">
              <a:defRPr>
                <a:solidFill>
                  <a:schemeClr val="tx1"/>
                </a:solidFill>
                <a:latin typeface="Arial" charset="0"/>
              </a:defRPr>
            </a:lvl1pPr>
            <a:lvl2pPr marL="571500" indent="-165100" defTabSz="571500">
              <a:defRPr>
                <a:solidFill>
                  <a:schemeClr val="tx1"/>
                </a:solidFill>
                <a:latin typeface="Arial" charset="0"/>
              </a:defRPr>
            </a:lvl2pPr>
            <a:lvl3pPr defTabSz="571500">
              <a:defRPr>
                <a:solidFill>
                  <a:schemeClr val="tx1"/>
                </a:solidFill>
                <a:latin typeface="Arial" charset="0"/>
              </a:defRPr>
            </a:lvl3pPr>
            <a:lvl4pPr defTabSz="571500">
              <a:defRPr>
                <a:solidFill>
                  <a:schemeClr val="tx1"/>
                </a:solidFill>
                <a:latin typeface="Arial" charset="0"/>
              </a:defRPr>
            </a:lvl4pPr>
            <a:lvl5pPr defTabSz="571500">
              <a:defRPr>
                <a:solidFill>
                  <a:schemeClr val="tx1"/>
                </a:solidFill>
                <a:latin typeface="Arial" charset="0"/>
              </a:defRPr>
            </a:lvl5pPr>
            <a:lvl6pPr defTabSz="5715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5715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5715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5715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sz="3200"/>
              <a:t>	x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r>
              <a:rPr lang="en-US" sz="3200"/>
              <a:t>= ——</a:t>
            </a:r>
          </a:p>
          <a:p>
            <a:pPr>
              <a:lnSpc>
                <a:spcPct val="10000"/>
              </a:lnSpc>
              <a:spcBef>
                <a:spcPct val="50000"/>
              </a:spcBef>
            </a:pPr>
            <a:r>
              <a:rPr lang="en-US" sz="3200"/>
              <a:t>	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03200" y="914400"/>
            <a:ext cx="8737600" cy="838200"/>
          </a:xfrm>
        </p:spPr>
        <p:txBody>
          <a:bodyPr/>
          <a:lstStyle/>
          <a:p>
            <a:r>
              <a:rPr lang="en-US"/>
              <a:t>Epidemiologic Measures</a:t>
            </a:r>
            <a:r>
              <a:rPr lang="en-US" sz="3200"/>
              <a:t> (continued)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27063" y="2362200"/>
            <a:ext cx="7772400" cy="3276600"/>
          </a:xfrm>
        </p:spPr>
        <p:txBody>
          <a:bodyPr/>
          <a:lstStyle/>
          <a:p>
            <a:pPr defTabSz="465138">
              <a:spcBef>
                <a:spcPct val="0"/>
              </a:spcBef>
            </a:pPr>
            <a:r>
              <a:rPr lang="en-US"/>
              <a:t>Ratios - obtained by dividing one         					 quantity </a:t>
            </a:r>
            <a:r>
              <a:rPr lang="en-US" sz="3600"/>
              <a:t>by another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Relative Ratio (RR</a:t>
            </a:r>
            <a:r>
              <a:rPr lang="en-US" baseline="-25000"/>
              <a:t>o</a:t>
            </a:r>
            <a:r>
              <a:rPr lang="en-US"/>
              <a:t>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8288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The rate of two Incidence or Prevalence rates yields the RR</a:t>
            </a:r>
            <a:r>
              <a:rPr lang="en-US" baseline="-25000"/>
              <a:t>o </a:t>
            </a:r>
            <a:r>
              <a:rPr lang="en-US"/>
              <a:t>which suggests strength of association</a:t>
            </a:r>
            <a:endParaRPr lang="en-US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762000"/>
            <a:ext cx="7772400" cy="838200"/>
          </a:xfrm>
        </p:spPr>
        <p:txBody>
          <a:bodyPr/>
          <a:lstStyle/>
          <a:p>
            <a:r>
              <a:rPr lang="en-US"/>
              <a:t>Attributable Difference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The subtraction of one Incidence or Prevalence rate from another yields the Attributable rate which suggests specificity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600200" y="1447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Jan</a:t>
            </a:r>
            <a:endParaRPr lang="en-US" sz="2400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810000" y="1447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May</a:t>
            </a:r>
            <a:endParaRPr lang="en-US" sz="240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7696200" y="1447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Dec</a:t>
            </a:r>
            <a:endParaRPr lang="en-US" sz="2400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990600" y="2286000"/>
            <a:ext cx="609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B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C</a:t>
            </a:r>
            <a:endParaRPr lang="en-US" sz="2400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1693863" y="2667000"/>
            <a:ext cx="66675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5351463" y="45720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1760538" y="2743200"/>
            <a:ext cx="3497262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257800" y="2514600"/>
            <a:ext cx="0" cy="381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990600" y="4419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E</a:t>
            </a:r>
            <a:endParaRPr lang="en-US" sz="2400"/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990600" y="3886200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D</a:t>
            </a:r>
            <a:endParaRPr lang="en-US" sz="2400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2970213" y="4191000"/>
            <a:ext cx="3049587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6018213" y="4038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4114800" y="3581400"/>
            <a:ext cx="28194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6934200" y="3429000"/>
            <a:ext cx="0" cy="381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1752600" y="3124200"/>
            <a:ext cx="66294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5351463" y="4648200"/>
            <a:ext cx="24384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7772400" y="4495800"/>
            <a:ext cx="0" cy="381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Oval 19"/>
          <p:cNvSpPr>
            <a:spLocks noChangeArrowheads="1"/>
          </p:cNvSpPr>
          <p:nvPr/>
        </p:nvSpPr>
        <p:spPr bwMode="auto">
          <a:xfrm>
            <a:off x="4038600" y="35052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Oval 20"/>
          <p:cNvSpPr>
            <a:spLocks noChangeArrowheads="1"/>
          </p:cNvSpPr>
          <p:nvPr/>
        </p:nvSpPr>
        <p:spPr bwMode="auto">
          <a:xfrm>
            <a:off x="2894013" y="41148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2133600" y="1447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Feb</a:t>
            </a:r>
            <a:endParaRPr lang="en-US" sz="2400"/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2667000" y="1447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Mar</a:t>
            </a:r>
            <a:endParaRPr lang="en-US" sz="2400"/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4419600" y="1447800"/>
            <a:ext cx="739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Jun</a:t>
            </a:r>
            <a:endParaRPr lang="en-US" sz="2400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4953000" y="1447800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Jul</a:t>
            </a:r>
            <a:endParaRPr lang="en-US" sz="2400"/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3276600" y="1447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Apr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5432425" y="1447800"/>
            <a:ext cx="81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Aug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6042025" y="1447800"/>
            <a:ext cx="66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Sep</a:t>
            </a:r>
            <a:endParaRPr lang="en-US" sz="2400"/>
          </a:p>
        </p:txBody>
      </p:sp>
      <p:sp>
        <p:nvSpPr>
          <p:cNvPr id="57372" name="Text Box 28"/>
          <p:cNvSpPr txBox="1">
            <a:spLocks noChangeArrowheads="1"/>
          </p:cNvSpPr>
          <p:nvPr/>
        </p:nvSpPr>
        <p:spPr bwMode="auto">
          <a:xfrm>
            <a:off x="6575425" y="1447800"/>
            <a:ext cx="66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Oct</a:t>
            </a:r>
            <a:endParaRPr lang="en-US" sz="2400"/>
          </a:p>
        </p:txBody>
      </p:sp>
      <p:sp>
        <p:nvSpPr>
          <p:cNvPr id="57373" name="Text Box 29"/>
          <p:cNvSpPr txBox="1">
            <a:spLocks noChangeArrowheads="1"/>
          </p:cNvSpPr>
          <p:nvPr/>
        </p:nvSpPr>
        <p:spPr bwMode="auto">
          <a:xfrm>
            <a:off x="7086600" y="1447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Nov</a:t>
            </a:r>
            <a:endParaRPr lang="en-US" sz="2400"/>
          </a:p>
        </p:txBody>
      </p:sp>
      <p:sp>
        <p:nvSpPr>
          <p:cNvPr id="57374" name="Oval 30"/>
          <p:cNvSpPr>
            <a:spLocks noChangeArrowheads="1"/>
          </p:cNvSpPr>
          <p:nvPr/>
        </p:nvSpPr>
        <p:spPr bwMode="auto">
          <a:xfrm>
            <a:off x="1693863" y="30480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Rectangle 31"/>
          <p:cNvSpPr>
            <a:spLocks noGrp="1" noChangeArrowheads="1"/>
          </p:cNvSpPr>
          <p:nvPr>
            <p:ph type="title"/>
          </p:nvPr>
        </p:nvSpPr>
        <p:spPr>
          <a:xfrm>
            <a:off x="203200" y="381000"/>
            <a:ext cx="8669338" cy="6858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Incidence and Prevalence Exercise</a:t>
            </a:r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8399463" y="2895600"/>
            <a:ext cx="0" cy="381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800"/>
              <a:t>Example:  Calculating Incidence and Prevalence</a:t>
            </a:r>
          </a:p>
          <a:p>
            <a:pPr>
              <a:lnSpc>
                <a:spcPct val="80000"/>
              </a:lnSpc>
            </a:pPr>
            <a:r>
              <a:rPr lang="en-US" sz="800"/>
              <a:t>Two groups of 100 each babies are observed for one year with respect to pneumonia cases.  The following cases were observed over the time periods indicated:</a:t>
            </a:r>
          </a:p>
          <a:p>
            <a:pPr>
              <a:lnSpc>
                <a:spcPct val="80000"/>
              </a:lnSpc>
            </a:pPr>
            <a:r>
              <a:rPr lang="en-US" sz="800"/>
              <a:t>Babies whose mothers contracted Chlamydia during pregnancy</a:t>
            </a:r>
          </a:p>
          <a:p>
            <a:pPr>
              <a:lnSpc>
                <a:spcPct val="80000"/>
              </a:lnSpc>
            </a:pPr>
            <a:r>
              <a:rPr lang="en-US" sz="800"/>
              <a:t>Month:		</a:t>
            </a:r>
          </a:p>
          <a:p>
            <a:pPr>
              <a:lnSpc>
                <a:spcPct val="80000"/>
              </a:lnSpc>
            </a:pPr>
            <a:r>
              <a:rPr lang="en-US" sz="800"/>
              <a:t>M01	M02	M03	M04		M05		M06	M07	M08	M09	M10		M11		M12</a:t>
            </a:r>
          </a:p>
          <a:p>
            <a:pPr>
              <a:lnSpc>
                <a:spcPct val="80000"/>
              </a:lnSpc>
            </a:pPr>
            <a:r>
              <a:rPr lang="en-US" sz="800"/>
              <a:t>a-----------------------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b--------------------------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c---------------------------------------------------------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d------------------------------------------------------------								e--------------------------------------------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           f----------------------------------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		g--------------------------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							    h------------------------------------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i----------------------------------------------------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		j--------------------------------------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			         k-----------------------------------------------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l------------------------------------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		m------------------------------------------------------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						n--------------------------------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     o------------------------------------------------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		p----------------------------------------------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Babies whose mothers did not contract Chlamydia during pregnancy:</a:t>
            </a:r>
          </a:p>
          <a:p>
            <a:pPr>
              <a:lnSpc>
                <a:spcPct val="80000"/>
              </a:lnSpc>
            </a:pPr>
            <a:r>
              <a:rPr lang="en-US" sz="800"/>
              <a:t>M01	M02	M03	M04	M05	M06	M07	M08	M09	M10	M11		M12</a:t>
            </a:r>
          </a:p>
          <a:p>
            <a:pPr>
              <a:lnSpc>
                <a:spcPct val="80000"/>
              </a:lnSpc>
            </a:pPr>
            <a:r>
              <a:rPr lang="en-US" sz="800"/>
              <a:t>q--------------------------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r----------------------------------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					s----------------------------------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						         t-----------------------</a:t>
            </a:r>
          </a:p>
          <a:p>
            <a:pPr>
              <a:lnSpc>
                <a:spcPct val="80000"/>
              </a:lnSpc>
            </a:pPr>
            <a:r>
              <a:rPr lang="en-US" sz="800"/>
              <a:t>Note1:  the above chart describes episodes of illness.  For example case ‘i’ started at the beginning of month 1 (M01) of the study year and lasted until the end of month 5.</a:t>
            </a:r>
          </a:p>
          <a:p>
            <a:pPr>
              <a:lnSpc>
                <a:spcPct val="80000"/>
              </a:lnSpc>
            </a:pPr>
            <a:r>
              <a:rPr lang="en-US" sz="800"/>
              <a:t>Note2:  the first letter of the month corresponds to the first day, the second the tenth, the third to the 20th, and the fourth to the last day of the month.</a:t>
            </a:r>
          </a:p>
          <a:p>
            <a:pPr>
              <a:lnSpc>
                <a:spcPct val="80000"/>
              </a:lnSpc>
            </a:pPr>
            <a:r>
              <a:rPr lang="en-US" sz="800"/>
              <a:t>Assignment:  Analyze these data.</a:t>
            </a:r>
          </a:p>
          <a:p>
            <a:pPr>
              <a:lnSpc>
                <a:spcPct val="80000"/>
              </a:lnSpc>
            </a:pPr>
            <a:r>
              <a:rPr lang="en-US" sz="800"/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reeform 2"/>
          <p:cNvSpPr>
            <a:spLocks/>
          </p:cNvSpPr>
          <p:nvPr/>
        </p:nvSpPr>
        <p:spPr bwMode="auto">
          <a:xfrm>
            <a:off x="877888" y="4989513"/>
            <a:ext cx="1281112" cy="938212"/>
          </a:xfrm>
          <a:custGeom>
            <a:avLst/>
            <a:gdLst>
              <a:gd name="T0" fmla="*/ 5 w 126"/>
              <a:gd name="T1" fmla="*/ 78 h 82"/>
              <a:gd name="T2" fmla="*/ 21 w 126"/>
              <a:gd name="T3" fmla="*/ 74 h 82"/>
              <a:gd name="T4" fmla="*/ 44 w 126"/>
              <a:gd name="T5" fmla="*/ 60 h 82"/>
              <a:gd name="T6" fmla="*/ 39 w 126"/>
              <a:gd name="T7" fmla="*/ 61 h 82"/>
              <a:gd name="T8" fmla="*/ 32 w 126"/>
              <a:gd name="T9" fmla="*/ 59 h 82"/>
              <a:gd name="T10" fmla="*/ 33 w 126"/>
              <a:gd name="T11" fmla="*/ 50 h 82"/>
              <a:gd name="T12" fmla="*/ 30 w 126"/>
              <a:gd name="T13" fmla="*/ 51 h 82"/>
              <a:gd name="T14" fmla="*/ 25 w 126"/>
              <a:gd name="T15" fmla="*/ 47 h 82"/>
              <a:gd name="T16" fmla="*/ 25 w 126"/>
              <a:gd name="T17" fmla="*/ 39 h 82"/>
              <a:gd name="T18" fmla="*/ 34 w 126"/>
              <a:gd name="T19" fmla="*/ 37 h 82"/>
              <a:gd name="T20" fmla="*/ 43 w 126"/>
              <a:gd name="T21" fmla="*/ 30 h 82"/>
              <a:gd name="T22" fmla="*/ 43 w 126"/>
              <a:gd name="T23" fmla="*/ 27 h 82"/>
              <a:gd name="T24" fmla="*/ 29 w 126"/>
              <a:gd name="T25" fmla="*/ 27 h 82"/>
              <a:gd name="T26" fmla="*/ 29 w 126"/>
              <a:gd name="T27" fmla="*/ 23 h 82"/>
              <a:gd name="T28" fmla="*/ 39 w 126"/>
              <a:gd name="T29" fmla="*/ 19 h 82"/>
              <a:gd name="T30" fmla="*/ 42 w 126"/>
              <a:gd name="T31" fmla="*/ 23 h 82"/>
              <a:gd name="T32" fmla="*/ 41 w 126"/>
              <a:gd name="T33" fmla="*/ 14 h 82"/>
              <a:gd name="T34" fmla="*/ 37 w 126"/>
              <a:gd name="T35" fmla="*/ 8 h 82"/>
              <a:gd name="T36" fmla="*/ 48 w 126"/>
              <a:gd name="T37" fmla="*/ 2 h 82"/>
              <a:gd name="T38" fmla="*/ 63 w 126"/>
              <a:gd name="T39" fmla="*/ 4 h 82"/>
              <a:gd name="T40" fmla="*/ 69 w 126"/>
              <a:gd name="T41" fmla="*/ 7 h 82"/>
              <a:gd name="T42" fmla="*/ 78 w 126"/>
              <a:gd name="T43" fmla="*/ 10 h 82"/>
              <a:gd name="T44" fmla="*/ 89 w 126"/>
              <a:gd name="T45" fmla="*/ 11 h 82"/>
              <a:gd name="T46" fmla="*/ 100 w 126"/>
              <a:gd name="T47" fmla="*/ 61 h 82"/>
              <a:gd name="T48" fmla="*/ 103 w 126"/>
              <a:gd name="T49" fmla="*/ 56 h 82"/>
              <a:gd name="T50" fmla="*/ 122 w 126"/>
              <a:gd name="T51" fmla="*/ 73 h 82"/>
              <a:gd name="T52" fmla="*/ 123 w 126"/>
              <a:gd name="T53" fmla="*/ 82 h 82"/>
              <a:gd name="T54" fmla="*/ 117 w 126"/>
              <a:gd name="T55" fmla="*/ 76 h 82"/>
              <a:gd name="T56" fmla="*/ 102 w 126"/>
              <a:gd name="T57" fmla="*/ 65 h 82"/>
              <a:gd name="T58" fmla="*/ 101 w 126"/>
              <a:gd name="T59" fmla="*/ 67 h 82"/>
              <a:gd name="T60" fmla="*/ 82 w 126"/>
              <a:gd name="T61" fmla="*/ 58 h 82"/>
              <a:gd name="T62" fmla="*/ 65 w 126"/>
              <a:gd name="T63" fmla="*/ 61 h 82"/>
              <a:gd name="T64" fmla="*/ 62 w 126"/>
              <a:gd name="T65" fmla="*/ 54 h 82"/>
              <a:gd name="T66" fmla="*/ 67 w 126"/>
              <a:gd name="T67" fmla="*/ 53 h 82"/>
              <a:gd name="T68" fmla="*/ 61 w 126"/>
              <a:gd name="T69" fmla="*/ 52 h 82"/>
              <a:gd name="T70" fmla="*/ 54 w 126"/>
              <a:gd name="T71" fmla="*/ 59 h 82"/>
              <a:gd name="T72" fmla="*/ 39 w 126"/>
              <a:gd name="T73" fmla="*/ 72 h 82"/>
              <a:gd name="T74" fmla="*/ 15 w 126"/>
              <a:gd name="T75" fmla="*/ 77 h 82"/>
              <a:gd name="T76" fmla="*/ 0 w 126"/>
              <a:gd name="T77" fmla="*/ 8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6" h="82">
                <a:moveTo>
                  <a:pt x="0" y="79"/>
                </a:moveTo>
                <a:lnTo>
                  <a:pt x="5" y="78"/>
                </a:lnTo>
                <a:lnTo>
                  <a:pt x="8" y="77"/>
                </a:lnTo>
                <a:lnTo>
                  <a:pt x="21" y="74"/>
                </a:lnTo>
                <a:lnTo>
                  <a:pt x="39" y="67"/>
                </a:lnTo>
                <a:lnTo>
                  <a:pt x="44" y="60"/>
                </a:lnTo>
                <a:lnTo>
                  <a:pt x="42" y="58"/>
                </a:lnTo>
                <a:lnTo>
                  <a:pt x="39" y="61"/>
                </a:lnTo>
                <a:lnTo>
                  <a:pt x="39" y="57"/>
                </a:lnTo>
                <a:lnTo>
                  <a:pt x="32" y="59"/>
                </a:lnTo>
                <a:lnTo>
                  <a:pt x="30" y="57"/>
                </a:lnTo>
                <a:lnTo>
                  <a:pt x="33" y="50"/>
                </a:lnTo>
                <a:lnTo>
                  <a:pt x="31" y="50"/>
                </a:lnTo>
                <a:lnTo>
                  <a:pt x="30" y="51"/>
                </a:lnTo>
                <a:lnTo>
                  <a:pt x="26" y="51"/>
                </a:lnTo>
                <a:lnTo>
                  <a:pt x="25" y="47"/>
                </a:lnTo>
                <a:lnTo>
                  <a:pt x="26" y="45"/>
                </a:lnTo>
                <a:lnTo>
                  <a:pt x="25" y="39"/>
                </a:lnTo>
                <a:lnTo>
                  <a:pt x="31" y="35"/>
                </a:lnTo>
                <a:lnTo>
                  <a:pt x="34" y="37"/>
                </a:lnTo>
                <a:lnTo>
                  <a:pt x="42" y="35"/>
                </a:lnTo>
                <a:lnTo>
                  <a:pt x="43" y="30"/>
                </a:lnTo>
                <a:lnTo>
                  <a:pt x="43" y="28"/>
                </a:lnTo>
                <a:lnTo>
                  <a:pt x="43" y="27"/>
                </a:lnTo>
                <a:lnTo>
                  <a:pt x="38" y="30"/>
                </a:lnTo>
                <a:lnTo>
                  <a:pt x="29" y="27"/>
                </a:lnTo>
                <a:lnTo>
                  <a:pt x="29" y="25"/>
                </a:lnTo>
                <a:lnTo>
                  <a:pt x="29" y="23"/>
                </a:lnTo>
                <a:lnTo>
                  <a:pt x="27" y="21"/>
                </a:lnTo>
                <a:lnTo>
                  <a:pt x="39" y="19"/>
                </a:lnTo>
                <a:lnTo>
                  <a:pt x="39" y="21"/>
                </a:lnTo>
                <a:lnTo>
                  <a:pt x="42" y="23"/>
                </a:lnTo>
                <a:lnTo>
                  <a:pt x="43" y="21"/>
                </a:lnTo>
                <a:lnTo>
                  <a:pt x="41" y="14"/>
                </a:lnTo>
                <a:lnTo>
                  <a:pt x="35" y="10"/>
                </a:lnTo>
                <a:lnTo>
                  <a:pt x="37" y="8"/>
                </a:lnTo>
                <a:lnTo>
                  <a:pt x="43" y="9"/>
                </a:lnTo>
                <a:lnTo>
                  <a:pt x="48" y="2"/>
                </a:lnTo>
                <a:lnTo>
                  <a:pt x="59" y="0"/>
                </a:lnTo>
                <a:lnTo>
                  <a:pt x="63" y="4"/>
                </a:lnTo>
                <a:lnTo>
                  <a:pt x="65" y="3"/>
                </a:lnTo>
                <a:lnTo>
                  <a:pt x="69" y="7"/>
                </a:lnTo>
                <a:lnTo>
                  <a:pt x="71" y="4"/>
                </a:lnTo>
                <a:lnTo>
                  <a:pt x="78" y="10"/>
                </a:lnTo>
                <a:lnTo>
                  <a:pt x="85" y="8"/>
                </a:lnTo>
                <a:lnTo>
                  <a:pt x="89" y="11"/>
                </a:lnTo>
                <a:lnTo>
                  <a:pt x="90" y="54"/>
                </a:lnTo>
                <a:lnTo>
                  <a:pt x="100" y="61"/>
                </a:lnTo>
                <a:lnTo>
                  <a:pt x="103" y="60"/>
                </a:lnTo>
                <a:lnTo>
                  <a:pt x="103" y="56"/>
                </a:lnTo>
                <a:lnTo>
                  <a:pt x="117" y="72"/>
                </a:lnTo>
                <a:lnTo>
                  <a:pt x="122" y="73"/>
                </a:lnTo>
                <a:lnTo>
                  <a:pt x="126" y="82"/>
                </a:lnTo>
                <a:lnTo>
                  <a:pt x="123" y="82"/>
                </a:lnTo>
                <a:lnTo>
                  <a:pt x="122" y="76"/>
                </a:lnTo>
                <a:lnTo>
                  <a:pt x="117" y="76"/>
                </a:lnTo>
                <a:lnTo>
                  <a:pt x="103" y="64"/>
                </a:lnTo>
                <a:lnTo>
                  <a:pt x="102" y="65"/>
                </a:lnTo>
                <a:lnTo>
                  <a:pt x="102" y="67"/>
                </a:lnTo>
                <a:lnTo>
                  <a:pt x="101" y="67"/>
                </a:lnTo>
                <a:lnTo>
                  <a:pt x="92" y="59"/>
                </a:lnTo>
                <a:lnTo>
                  <a:pt x="82" y="58"/>
                </a:lnTo>
                <a:lnTo>
                  <a:pt x="78" y="55"/>
                </a:lnTo>
                <a:lnTo>
                  <a:pt x="65" y="61"/>
                </a:lnTo>
                <a:lnTo>
                  <a:pt x="60" y="61"/>
                </a:lnTo>
                <a:lnTo>
                  <a:pt x="62" y="54"/>
                </a:lnTo>
                <a:lnTo>
                  <a:pt x="65" y="54"/>
                </a:lnTo>
                <a:lnTo>
                  <a:pt x="67" y="53"/>
                </a:lnTo>
                <a:lnTo>
                  <a:pt x="67" y="51"/>
                </a:lnTo>
                <a:lnTo>
                  <a:pt x="61" y="52"/>
                </a:lnTo>
                <a:lnTo>
                  <a:pt x="59" y="54"/>
                </a:lnTo>
                <a:lnTo>
                  <a:pt x="54" y="59"/>
                </a:lnTo>
                <a:lnTo>
                  <a:pt x="56" y="63"/>
                </a:lnTo>
                <a:lnTo>
                  <a:pt x="39" y="72"/>
                </a:lnTo>
                <a:lnTo>
                  <a:pt x="25" y="76"/>
                </a:lnTo>
                <a:lnTo>
                  <a:pt x="15" y="77"/>
                </a:lnTo>
                <a:lnTo>
                  <a:pt x="12" y="80"/>
                </a:lnTo>
                <a:lnTo>
                  <a:pt x="0" y="80"/>
                </a:lnTo>
                <a:lnTo>
                  <a:pt x="0" y="79"/>
                </a:lnTo>
                <a:close/>
              </a:path>
            </a:pathLst>
          </a:custGeom>
          <a:solidFill>
            <a:srgbClr val="98D2F7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47" name="Freeform 3"/>
          <p:cNvSpPr>
            <a:spLocks/>
          </p:cNvSpPr>
          <p:nvPr/>
        </p:nvSpPr>
        <p:spPr bwMode="auto">
          <a:xfrm>
            <a:off x="877888" y="4989513"/>
            <a:ext cx="1281112" cy="938212"/>
          </a:xfrm>
          <a:custGeom>
            <a:avLst/>
            <a:gdLst>
              <a:gd name="T0" fmla="*/ 5 w 126"/>
              <a:gd name="T1" fmla="*/ 78 h 82"/>
              <a:gd name="T2" fmla="*/ 21 w 126"/>
              <a:gd name="T3" fmla="*/ 74 h 82"/>
              <a:gd name="T4" fmla="*/ 44 w 126"/>
              <a:gd name="T5" fmla="*/ 60 h 82"/>
              <a:gd name="T6" fmla="*/ 39 w 126"/>
              <a:gd name="T7" fmla="*/ 61 h 82"/>
              <a:gd name="T8" fmla="*/ 32 w 126"/>
              <a:gd name="T9" fmla="*/ 59 h 82"/>
              <a:gd name="T10" fmla="*/ 33 w 126"/>
              <a:gd name="T11" fmla="*/ 50 h 82"/>
              <a:gd name="T12" fmla="*/ 30 w 126"/>
              <a:gd name="T13" fmla="*/ 51 h 82"/>
              <a:gd name="T14" fmla="*/ 25 w 126"/>
              <a:gd name="T15" fmla="*/ 47 h 82"/>
              <a:gd name="T16" fmla="*/ 25 w 126"/>
              <a:gd name="T17" fmla="*/ 39 h 82"/>
              <a:gd name="T18" fmla="*/ 34 w 126"/>
              <a:gd name="T19" fmla="*/ 37 h 82"/>
              <a:gd name="T20" fmla="*/ 43 w 126"/>
              <a:gd name="T21" fmla="*/ 30 h 82"/>
              <a:gd name="T22" fmla="*/ 43 w 126"/>
              <a:gd name="T23" fmla="*/ 27 h 82"/>
              <a:gd name="T24" fmla="*/ 29 w 126"/>
              <a:gd name="T25" fmla="*/ 27 h 82"/>
              <a:gd name="T26" fmla="*/ 29 w 126"/>
              <a:gd name="T27" fmla="*/ 23 h 82"/>
              <a:gd name="T28" fmla="*/ 39 w 126"/>
              <a:gd name="T29" fmla="*/ 19 h 82"/>
              <a:gd name="T30" fmla="*/ 42 w 126"/>
              <a:gd name="T31" fmla="*/ 23 h 82"/>
              <a:gd name="T32" fmla="*/ 41 w 126"/>
              <a:gd name="T33" fmla="*/ 14 h 82"/>
              <a:gd name="T34" fmla="*/ 37 w 126"/>
              <a:gd name="T35" fmla="*/ 8 h 82"/>
              <a:gd name="T36" fmla="*/ 48 w 126"/>
              <a:gd name="T37" fmla="*/ 2 h 82"/>
              <a:gd name="T38" fmla="*/ 63 w 126"/>
              <a:gd name="T39" fmla="*/ 4 h 82"/>
              <a:gd name="T40" fmla="*/ 69 w 126"/>
              <a:gd name="T41" fmla="*/ 7 h 82"/>
              <a:gd name="T42" fmla="*/ 78 w 126"/>
              <a:gd name="T43" fmla="*/ 10 h 82"/>
              <a:gd name="T44" fmla="*/ 89 w 126"/>
              <a:gd name="T45" fmla="*/ 11 h 82"/>
              <a:gd name="T46" fmla="*/ 100 w 126"/>
              <a:gd name="T47" fmla="*/ 61 h 82"/>
              <a:gd name="T48" fmla="*/ 103 w 126"/>
              <a:gd name="T49" fmla="*/ 56 h 82"/>
              <a:gd name="T50" fmla="*/ 122 w 126"/>
              <a:gd name="T51" fmla="*/ 73 h 82"/>
              <a:gd name="T52" fmla="*/ 123 w 126"/>
              <a:gd name="T53" fmla="*/ 82 h 82"/>
              <a:gd name="T54" fmla="*/ 117 w 126"/>
              <a:gd name="T55" fmla="*/ 76 h 82"/>
              <a:gd name="T56" fmla="*/ 102 w 126"/>
              <a:gd name="T57" fmla="*/ 65 h 82"/>
              <a:gd name="T58" fmla="*/ 101 w 126"/>
              <a:gd name="T59" fmla="*/ 67 h 82"/>
              <a:gd name="T60" fmla="*/ 82 w 126"/>
              <a:gd name="T61" fmla="*/ 58 h 82"/>
              <a:gd name="T62" fmla="*/ 65 w 126"/>
              <a:gd name="T63" fmla="*/ 61 h 82"/>
              <a:gd name="T64" fmla="*/ 62 w 126"/>
              <a:gd name="T65" fmla="*/ 54 h 82"/>
              <a:gd name="T66" fmla="*/ 67 w 126"/>
              <a:gd name="T67" fmla="*/ 53 h 82"/>
              <a:gd name="T68" fmla="*/ 61 w 126"/>
              <a:gd name="T69" fmla="*/ 52 h 82"/>
              <a:gd name="T70" fmla="*/ 54 w 126"/>
              <a:gd name="T71" fmla="*/ 59 h 82"/>
              <a:gd name="T72" fmla="*/ 39 w 126"/>
              <a:gd name="T73" fmla="*/ 72 h 82"/>
              <a:gd name="T74" fmla="*/ 15 w 126"/>
              <a:gd name="T75" fmla="*/ 77 h 82"/>
              <a:gd name="T76" fmla="*/ 0 w 126"/>
              <a:gd name="T77" fmla="*/ 8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6" h="82">
                <a:moveTo>
                  <a:pt x="0" y="79"/>
                </a:moveTo>
                <a:lnTo>
                  <a:pt x="5" y="78"/>
                </a:lnTo>
                <a:lnTo>
                  <a:pt x="8" y="77"/>
                </a:lnTo>
                <a:lnTo>
                  <a:pt x="21" y="74"/>
                </a:lnTo>
                <a:lnTo>
                  <a:pt x="39" y="67"/>
                </a:lnTo>
                <a:lnTo>
                  <a:pt x="44" y="60"/>
                </a:lnTo>
                <a:lnTo>
                  <a:pt x="42" y="58"/>
                </a:lnTo>
                <a:lnTo>
                  <a:pt x="39" y="61"/>
                </a:lnTo>
                <a:lnTo>
                  <a:pt x="39" y="57"/>
                </a:lnTo>
                <a:lnTo>
                  <a:pt x="32" y="59"/>
                </a:lnTo>
                <a:lnTo>
                  <a:pt x="30" y="57"/>
                </a:lnTo>
                <a:lnTo>
                  <a:pt x="33" y="50"/>
                </a:lnTo>
                <a:lnTo>
                  <a:pt x="31" y="50"/>
                </a:lnTo>
                <a:lnTo>
                  <a:pt x="30" y="51"/>
                </a:lnTo>
                <a:lnTo>
                  <a:pt x="26" y="51"/>
                </a:lnTo>
                <a:lnTo>
                  <a:pt x="25" y="47"/>
                </a:lnTo>
                <a:lnTo>
                  <a:pt x="26" y="45"/>
                </a:lnTo>
                <a:lnTo>
                  <a:pt x="25" y="39"/>
                </a:lnTo>
                <a:lnTo>
                  <a:pt x="31" y="35"/>
                </a:lnTo>
                <a:lnTo>
                  <a:pt x="34" y="37"/>
                </a:lnTo>
                <a:lnTo>
                  <a:pt x="42" y="35"/>
                </a:lnTo>
                <a:lnTo>
                  <a:pt x="43" y="30"/>
                </a:lnTo>
                <a:lnTo>
                  <a:pt x="43" y="28"/>
                </a:lnTo>
                <a:lnTo>
                  <a:pt x="43" y="27"/>
                </a:lnTo>
                <a:lnTo>
                  <a:pt x="38" y="30"/>
                </a:lnTo>
                <a:lnTo>
                  <a:pt x="29" y="27"/>
                </a:lnTo>
                <a:lnTo>
                  <a:pt x="29" y="25"/>
                </a:lnTo>
                <a:lnTo>
                  <a:pt x="29" y="23"/>
                </a:lnTo>
                <a:lnTo>
                  <a:pt x="27" y="21"/>
                </a:lnTo>
                <a:lnTo>
                  <a:pt x="39" y="19"/>
                </a:lnTo>
                <a:lnTo>
                  <a:pt x="39" y="21"/>
                </a:lnTo>
                <a:lnTo>
                  <a:pt x="42" y="23"/>
                </a:lnTo>
                <a:lnTo>
                  <a:pt x="43" y="21"/>
                </a:lnTo>
                <a:lnTo>
                  <a:pt x="41" y="14"/>
                </a:lnTo>
                <a:lnTo>
                  <a:pt x="35" y="10"/>
                </a:lnTo>
                <a:lnTo>
                  <a:pt x="37" y="8"/>
                </a:lnTo>
                <a:lnTo>
                  <a:pt x="43" y="9"/>
                </a:lnTo>
                <a:lnTo>
                  <a:pt x="48" y="2"/>
                </a:lnTo>
                <a:lnTo>
                  <a:pt x="59" y="0"/>
                </a:lnTo>
                <a:lnTo>
                  <a:pt x="63" y="4"/>
                </a:lnTo>
                <a:lnTo>
                  <a:pt x="65" y="3"/>
                </a:lnTo>
                <a:lnTo>
                  <a:pt x="69" y="7"/>
                </a:lnTo>
                <a:lnTo>
                  <a:pt x="71" y="4"/>
                </a:lnTo>
                <a:lnTo>
                  <a:pt x="78" y="10"/>
                </a:lnTo>
                <a:lnTo>
                  <a:pt x="85" y="8"/>
                </a:lnTo>
                <a:lnTo>
                  <a:pt x="89" y="11"/>
                </a:lnTo>
                <a:lnTo>
                  <a:pt x="90" y="54"/>
                </a:lnTo>
                <a:lnTo>
                  <a:pt x="100" y="61"/>
                </a:lnTo>
                <a:lnTo>
                  <a:pt x="103" y="60"/>
                </a:lnTo>
                <a:lnTo>
                  <a:pt x="103" y="56"/>
                </a:lnTo>
                <a:lnTo>
                  <a:pt x="117" y="72"/>
                </a:lnTo>
                <a:lnTo>
                  <a:pt x="122" y="73"/>
                </a:lnTo>
                <a:lnTo>
                  <a:pt x="126" y="82"/>
                </a:lnTo>
                <a:lnTo>
                  <a:pt x="123" y="82"/>
                </a:lnTo>
                <a:lnTo>
                  <a:pt x="122" y="76"/>
                </a:lnTo>
                <a:lnTo>
                  <a:pt x="117" y="76"/>
                </a:lnTo>
                <a:lnTo>
                  <a:pt x="103" y="64"/>
                </a:lnTo>
                <a:lnTo>
                  <a:pt x="102" y="65"/>
                </a:lnTo>
                <a:lnTo>
                  <a:pt x="102" y="67"/>
                </a:lnTo>
                <a:lnTo>
                  <a:pt x="101" y="67"/>
                </a:lnTo>
                <a:lnTo>
                  <a:pt x="92" y="59"/>
                </a:lnTo>
                <a:lnTo>
                  <a:pt x="82" y="58"/>
                </a:lnTo>
                <a:lnTo>
                  <a:pt x="78" y="55"/>
                </a:lnTo>
                <a:lnTo>
                  <a:pt x="65" y="61"/>
                </a:lnTo>
                <a:lnTo>
                  <a:pt x="60" y="61"/>
                </a:lnTo>
                <a:lnTo>
                  <a:pt x="62" y="54"/>
                </a:lnTo>
                <a:lnTo>
                  <a:pt x="65" y="54"/>
                </a:lnTo>
                <a:lnTo>
                  <a:pt x="67" y="53"/>
                </a:lnTo>
                <a:lnTo>
                  <a:pt x="67" y="51"/>
                </a:lnTo>
                <a:lnTo>
                  <a:pt x="61" y="52"/>
                </a:lnTo>
                <a:lnTo>
                  <a:pt x="59" y="54"/>
                </a:lnTo>
                <a:lnTo>
                  <a:pt x="54" y="59"/>
                </a:lnTo>
                <a:lnTo>
                  <a:pt x="56" y="63"/>
                </a:lnTo>
                <a:lnTo>
                  <a:pt x="39" y="72"/>
                </a:lnTo>
                <a:lnTo>
                  <a:pt x="25" y="76"/>
                </a:lnTo>
                <a:lnTo>
                  <a:pt x="15" y="77"/>
                </a:lnTo>
                <a:lnTo>
                  <a:pt x="12" y="80"/>
                </a:lnTo>
                <a:lnTo>
                  <a:pt x="0" y="8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324100" y="5670550"/>
            <a:ext cx="3063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latin typeface="Futura Bk BT" pitchFamily="34" charset="0"/>
              </a:rPr>
              <a:t>10.1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7064375" y="4852988"/>
            <a:ext cx="295275" cy="261937"/>
          </a:xfrm>
          <a:prstGeom prst="rect">
            <a:avLst/>
          </a:prstGeom>
          <a:solidFill>
            <a:srgbClr val="98D2F7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7064375" y="5114925"/>
            <a:ext cx="295275" cy="252413"/>
          </a:xfrm>
          <a:prstGeom prst="rect">
            <a:avLst/>
          </a:prstGeom>
          <a:solidFill>
            <a:srgbClr val="FCFE9A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7064375" y="5367338"/>
            <a:ext cx="295275" cy="252412"/>
          </a:xfrm>
          <a:prstGeom prst="rect">
            <a:avLst/>
          </a:prstGeom>
          <a:solidFill>
            <a:srgbClr val="F9A03F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7448550" y="4879975"/>
            <a:ext cx="1793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latin typeface="Futura Bk BT" pitchFamily="34" charset="0"/>
              </a:rPr>
              <a:t>&lt;5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7445375" y="51562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latin typeface="Futura Bk BT" pitchFamily="34" charset="0"/>
              </a:rPr>
              <a:t>5 - 14.9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7448550" y="5435600"/>
            <a:ext cx="266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latin typeface="Futura Bk BT" pitchFamily="34" charset="0"/>
              </a:rPr>
              <a:t>15+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7705725" y="2960688"/>
            <a:ext cx="2365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DE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56" name="Rectangle 12"/>
          <p:cNvSpPr>
            <a:spLocks noChangeArrowheads="1"/>
          </p:cNvSpPr>
          <p:nvPr/>
        </p:nvSpPr>
        <p:spPr bwMode="auto">
          <a:xfrm>
            <a:off x="7713663" y="2143125"/>
            <a:ext cx="25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MA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7715250" y="2335213"/>
            <a:ext cx="1682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RI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58" name="Rectangle 14"/>
          <p:cNvSpPr>
            <a:spLocks noChangeArrowheads="1"/>
          </p:cNvSpPr>
          <p:nvPr/>
        </p:nvSpPr>
        <p:spPr bwMode="auto">
          <a:xfrm>
            <a:off x="7716838" y="2540000"/>
            <a:ext cx="2270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CT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59" name="Rectangle 15"/>
          <p:cNvSpPr>
            <a:spLocks noChangeArrowheads="1"/>
          </p:cNvSpPr>
          <p:nvPr/>
        </p:nvSpPr>
        <p:spPr bwMode="auto">
          <a:xfrm>
            <a:off x="7710488" y="2754313"/>
            <a:ext cx="2079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NJ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60" name="Rectangle 16"/>
          <p:cNvSpPr>
            <a:spLocks noChangeArrowheads="1"/>
          </p:cNvSpPr>
          <p:nvPr/>
        </p:nvSpPr>
        <p:spPr bwMode="auto">
          <a:xfrm>
            <a:off x="7710488" y="3149600"/>
            <a:ext cx="2635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MD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7712075" y="3362325"/>
            <a:ext cx="244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DC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62" name="Rectangle 18"/>
          <p:cNvSpPr>
            <a:spLocks noChangeArrowheads="1"/>
          </p:cNvSpPr>
          <p:nvPr/>
        </p:nvSpPr>
        <p:spPr bwMode="auto">
          <a:xfrm>
            <a:off x="7715250" y="1939925"/>
            <a:ext cx="2460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NH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963" name="Freeform 19"/>
          <p:cNvSpPr>
            <a:spLocks/>
          </p:cNvSpPr>
          <p:nvPr/>
        </p:nvSpPr>
        <p:spPr bwMode="auto">
          <a:xfrm>
            <a:off x="989013" y="949325"/>
            <a:ext cx="906462" cy="698500"/>
          </a:xfrm>
          <a:custGeom>
            <a:avLst/>
            <a:gdLst>
              <a:gd name="T0" fmla="*/ 23 w 89"/>
              <a:gd name="T1" fmla="*/ 0 h 61"/>
              <a:gd name="T2" fmla="*/ 26 w 89"/>
              <a:gd name="T3" fmla="*/ 16 h 61"/>
              <a:gd name="T4" fmla="*/ 21 w 89"/>
              <a:gd name="T5" fmla="*/ 26 h 61"/>
              <a:gd name="T6" fmla="*/ 15 w 89"/>
              <a:gd name="T7" fmla="*/ 27 h 61"/>
              <a:gd name="T8" fmla="*/ 13 w 89"/>
              <a:gd name="T9" fmla="*/ 22 h 61"/>
              <a:gd name="T10" fmla="*/ 20 w 89"/>
              <a:gd name="T11" fmla="*/ 13 h 61"/>
              <a:gd name="T12" fmla="*/ 10 w 89"/>
              <a:gd name="T13" fmla="*/ 9 h 61"/>
              <a:gd name="T14" fmla="*/ 1 w 89"/>
              <a:gd name="T15" fmla="*/ 4 h 61"/>
              <a:gd name="T16" fmla="*/ 0 w 89"/>
              <a:gd name="T17" fmla="*/ 9 h 61"/>
              <a:gd name="T18" fmla="*/ 1 w 89"/>
              <a:gd name="T19" fmla="*/ 22 h 61"/>
              <a:gd name="T20" fmla="*/ 0 w 89"/>
              <a:gd name="T21" fmla="*/ 35 h 61"/>
              <a:gd name="T22" fmla="*/ 4 w 89"/>
              <a:gd name="T23" fmla="*/ 39 h 61"/>
              <a:gd name="T24" fmla="*/ 9 w 89"/>
              <a:gd name="T25" fmla="*/ 43 h 61"/>
              <a:gd name="T26" fmla="*/ 10 w 89"/>
              <a:gd name="T27" fmla="*/ 51 h 61"/>
              <a:gd name="T28" fmla="*/ 21 w 89"/>
              <a:gd name="T29" fmla="*/ 54 h 61"/>
              <a:gd name="T30" fmla="*/ 38 w 89"/>
              <a:gd name="T31" fmla="*/ 56 h 61"/>
              <a:gd name="T32" fmla="*/ 56 w 89"/>
              <a:gd name="T33" fmla="*/ 55 h 61"/>
              <a:gd name="T34" fmla="*/ 78 w 89"/>
              <a:gd name="T35" fmla="*/ 61 h 61"/>
              <a:gd name="T36" fmla="*/ 89 w 89"/>
              <a:gd name="T37" fmla="*/ 15 h 61"/>
              <a:gd name="T38" fmla="*/ 23 w 89"/>
              <a:gd name="T39" fmla="*/ 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9" h="61">
                <a:moveTo>
                  <a:pt x="23" y="0"/>
                </a:moveTo>
                <a:lnTo>
                  <a:pt x="26" y="16"/>
                </a:lnTo>
                <a:lnTo>
                  <a:pt x="21" y="26"/>
                </a:lnTo>
                <a:lnTo>
                  <a:pt x="15" y="27"/>
                </a:lnTo>
                <a:lnTo>
                  <a:pt x="13" y="22"/>
                </a:lnTo>
                <a:lnTo>
                  <a:pt x="20" y="13"/>
                </a:lnTo>
                <a:lnTo>
                  <a:pt x="10" y="9"/>
                </a:lnTo>
                <a:lnTo>
                  <a:pt x="1" y="4"/>
                </a:lnTo>
                <a:lnTo>
                  <a:pt x="0" y="9"/>
                </a:lnTo>
                <a:lnTo>
                  <a:pt x="1" y="22"/>
                </a:lnTo>
                <a:lnTo>
                  <a:pt x="0" y="35"/>
                </a:lnTo>
                <a:lnTo>
                  <a:pt x="4" y="39"/>
                </a:lnTo>
                <a:lnTo>
                  <a:pt x="9" y="43"/>
                </a:lnTo>
                <a:lnTo>
                  <a:pt x="10" y="51"/>
                </a:lnTo>
                <a:lnTo>
                  <a:pt x="21" y="54"/>
                </a:lnTo>
                <a:lnTo>
                  <a:pt x="38" y="56"/>
                </a:lnTo>
                <a:lnTo>
                  <a:pt x="56" y="55"/>
                </a:lnTo>
                <a:lnTo>
                  <a:pt x="78" y="61"/>
                </a:lnTo>
                <a:lnTo>
                  <a:pt x="89" y="15"/>
                </a:lnTo>
                <a:lnTo>
                  <a:pt x="23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4" name="Freeform 20"/>
          <p:cNvSpPr>
            <a:spLocks/>
          </p:cNvSpPr>
          <p:nvPr/>
        </p:nvSpPr>
        <p:spPr bwMode="auto">
          <a:xfrm>
            <a:off x="989013" y="949325"/>
            <a:ext cx="906462" cy="698500"/>
          </a:xfrm>
          <a:custGeom>
            <a:avLst/>
            <a:gdLst>
              <a:gd name="T0" fmla="*/ 23 w 89"/>
              <a:gd name="T1" fmla="*/ 0 h 61"/>
              <a:gd name="T2" fmla="*/ 26 w 89"/>
              <a:gd name="T3" fmla="*/ 16 h 61"/>
              <a:gd name="T4" fmla="*/ 21 w 89"/>
              <a:gd name="T5" fmla="*/ 26 h 61"/>
              <a:gd name="T6" fmla="*/ 15 w 89"/>
              <a:gd name="T7" fmla="*/ 27 h 61"/>
              <a:gd name="T8" fmla="*/ 13 w 89"/>
              <a:gd name="T9" fmla="*/ 22 h 61"/>
              <a:gd name="T10" fmla="*/ 20 w 89"/>
              <a:gd name="T11" fmla="*/ 13 h 61"/>
              <a:gd name="T12" fmla="*/ 10 w 89"/>
              <a:gd name="T13" fmla="*/ 9 h 61"/>
              <a:gd name="T14" fmla="*/ 1 w 89"/>
              <a:gd name="T15" fmla="*/ 4 h 61"/>
              <a:gd name="T16" fmla="*/ 0 w 89"/>
              <a:gd name="T17" fmla="*/ 9 h 61"/>
              <a:gd name="T18" fmla="*/ 1 w 89"/>
              <a:gd name="T19" fmla="*/ 22 h 61"/>
              <a:gd name="T20" fmla="*/ 0 w 89"/>
              <a:gd name="T21" fmla="*/ 35 h 61"/>
              <a:gd name="T22" fmla="*/ 4 w 89"/>
              <a:gd name="T23" fmla="*/ 39 h 61"/>
              <a:gd name="T24" fmla="*/ 9 w 89"/>
              <a:gd name="T25" fmla="*/ 43 h 61"/>
              <a:gd name="T26" fmla="*/ 10 w 89"/>
              <a:gd name="T27" fmla="*/ 51 h 61"/>
              <a:gd name="T28" fmla="*/ 21 w 89"/>
              <a:gd name="T29" fmla="*/ 54 h 61"/>
              <a:gd name="T30" fmla="*/ 38 w 89"/>
              <a:gd name="T31" fmla="*/ 56 h 61"/>
              <a:gd name="T32" fmla="*/ 56 w 89"/>
              <a:gd name="T33" fmla="*/ 55 h 61"/>
              <a:gd name="T34" fmla="*/ 78 w 89"/>
              <a:gd name="T35" fmla="*/ 61 h 61"/>
              <a:gd name="T36" fmla="*/ 89 w 89"/>
              <a:gd name="T37" fmla="*/ 15 h 61"/>
              <a:gd name="T38" fmla="*/ 23 w 89"/>
              <a:gd name="T39" fmla="*/ 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9" h="61">
                <a:moveTo>
                  <a:pt x="23" y="0"/>
                </a:moveTo>
                <a:lnTo>
                  <a:pt x="26" y="16"/>
                </a:lnTo>
                <a:lnTo>
                  <a:pt x="21" y="26"/>
                </a:lnTo>
                <a:lnTo>
                  <a:pt x="15" y="27"/>
                </a:lnTo>
                <a:lnTo>
                  <a:pt x="13" y="22"/>
                </a:lnTo>
                <a:lnTo>
                  <a:pt x="20" y="13"/>
                </a:lnTo>
                <a:lnTo>
                  <a:pt x="10" y="9"/>
                </a:lnTo>
                <a:lnTo>
                  <a:pt x="1" y="4"/>
                </a:lnTo>
                <a:lnTo>
                  <a:pt x="0" y="9"/>
                </a:lnTo>
                <a:lnTo>
                  <a:pt x="1" y="22"/>
                </a:lnTo>
                <a:lnTo>
                  <a:pt x="0" y="35"/>
                </a:lnTo>
                <a:lnTo>
                  <a:pt x="4" y="39"/>
                </a:lnTo>
                <a:lnTo>
                  <a:pt x="9" y="43"/>
                </a:lnTo>
                <a:lnTo>
                  <a:pt x="10" y="51"/>
                </a:lnTo>
                <a:lnTo>
                  <a:pt x="21" y="54"/>
                </a:lnTo>
                <a:lnTo>
                  <a:pt x="38" y="56"/>
                </a:lnTo>
                <a:lnTo>
                  <a:pt x="56" y="55"/>
                </a:lnTo>
                <a:lnTo>
                  <a:pt x="78" y="61"/>
                </a:lnTo>
                <a:lnTo>
                  <a:pt x="89" y="15"/>
                </a:lnTo>
                <a:lnTo>
                  <a:pt x="23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5" name="Freeform 21"/>
          <p:cNvSpPr>
            <a:spLocks/>
          </p:cNvSpPr>
          <p:nvPr/>
        </p:nvSpPr>
        <p:spPr bwMode="auto">
          <a:xfrm>
            <a:off x="725488" y="1349375"/>
            <a:ext cx="1087437" cy="1008063"/>
          </a:xfrm>
          <a:custGeom>
            <a:avLst/>
            <a:gdLst>
              <a:gd name="T0" fmla="*/ 104 w 107"/>
              <a:gd name="T1" fmla="*/ 26 h 88"/>
              <a:gd name="T2" fmla="*/ 82 w 107"/>
              <a:gd name="T3" fmla="*/ 20 h 88"/>
              <a:gd name="T4" fmla="*/ 64 w 107"/>
              <a:gd name="T5" fmla="*/ 21 h 88"/>
              <a:gd name="T6" fmla="*/ 47 w 107"/>
              <a:gd name="T7" fmla="*/ 19 h 88"/>
              <a:gd name="T8" fmla="*/ 36 w 107"/>
              <a:gd name="T9" fmla="*/ 16 h 88"/>
              <a:gd name="T10" fmla="*/ 35 w 107"/>
              <a:gd name="T11" fmla="*/ 8 h 88"/>
              <a:gd name="T12" fmla="*/ 30 w 107"/>
              <a:gd name="T13" fmla="*/ 4 h 88"/>
              <a:gd name="T14" fmla="*/ 26 w 107"/>
              <a:gd name="T15" fmla="*/ 0 h 88"/>
              <a:gd name="T16" fmla="*/ 22 w 107"/>
              <a:gd name="T17" fmla="*/ 11 h 88"/>
              <a:gd name="T18" fmla="*/ 16 w 107"/>
              <a:gd name="T19" fmla="*/ 21 h 88"/>
              <a:gd name="T20" fmla="*/ 12 w 107"/>
              <a:gd name="T21" fmla="*/ 37 h 88"/>
              <a:gd name="T22" fmla="*/ 3 w 107"/>
              <a:gd name="T23" fmla="*/ 48 h 88"/>
              <a:gd name="T24" fmla="*/ 0 w 107"/>
              <a:gd name="T25" fmla="*/ 52 h 88"/>
              <a:gd name="T26" fmla="*/ 0 w 107"/>
              <a:gd name="T27" fmla="*/ 58 h 88"/>
              <a:gd name="T28" fmla="*/ 0 w 107"/>
              <a:gd name="T29" fmla="*/ 68 h 88"/>
              <a:gd name="T30" fmla="*/ 52 w 107"/>
              <a:gd name="T31" fmla="*/ 81 h 88"/>
              <a:gd name="T32" fmla="*/ 87 w 107"/>
              <a:gd name="T33" fmla="*/ 88 h 88"/>
              <a:gd name="T34" fmla="*/ 95 w 107"/>
              <a:gd name="T35" fmla="*/ 60 h 88"/>
              <a:gd name="T36" fmla="*/ 97 w 107"/>
              <a:gd name="T37" fmla="*/ 56 h 88"/>
              <a:gd name="T38" fmla="*/ 95 w 107"/>
              <a:gd name="T39" fmla="*/ 52 h 88"/>
              <a:gd name="T40" fmla="*/ 97 w 107"/>
              <a:gd name="T41" fmla="*/ 48 h 88"/>
              <a:gd name="T42" fmla="*/ 100 w 107"/>
              <a:gd name="T43" fmla="*/ 44 h 88"/>
              <a:gd name="T44" fmla="*/ 104 w 107"/>
              <a:gd name="T45" fmla="*/ 37 h 88"/>
              <a:gd name="T46" fmla="*/ 107 w 107"/>
              <a:gd name="T47" fmla="*/ 33 h 88"/>
              <a:gd name="T48" fmla="*/ 104 w 107"/>
              <a:gd name="T49" fmla="*/ 29 h 88"/>
              <a:gd name="T50" fmla="*/ 104 w 107"/>
              <a:gd name="T51" fmla="*/ 2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7" h="88">
                <a:moveTo>
                  <a:pt x="104" y="26"/>
                </a:moveTo>
                <a:lnTo>
                  <a:pt x="82" y="20"/>
                </a:lnTo>
                <a:lnTo>
                  <a:pt x="64" y="21"/>
                </a:lnTo>
                <a:lnTo>
                  <a:pt x="47" y="19"/>
                </a:lnTo>
                <a:lnTo>
                  <a:pt x="36" y="16"/>
                </a:lnTo>
                <a:lnTo>
                  <a:pt x="35" y="8"/>
                </a:lnTo>
                <a:lnTo>
                  <a:pt x="30" y="4"/>
                </a:lnTo>
                <a:lnTo>
                  <a:pt x="26" y="0"/>
                </a:lnTo>
                <a:lnTo>
                  <a:pt x="22" y="11"/>
                </a:lnTo>
                <a:lnTo>
                  <a:pt x="16" y="21"/>
                </a:lnTo>
                <a:lnTo>
                  <a:pt x="12" y="37"/>
                </a:lnTo>
                <a:lnTo>
                  <a:pt x="3" y="48"/>
                </a:lnTo>
                <a:lnTo>
                  <a:pt x="0" y="52"/>
                </a:lnTo>
                <a:lnTo>
                  <a:pt x="0" y="58"/>
                </a:lnTo>
                <a:lnTo>
                  <a:pt x="0" y="68"/>
                </a:lnTo>
                <a:lnTo>
                  <a:pt x="52" y="81"/>
                </a:lnTo>
                <a:lnTo>
                  <a:pt x="87" y="88"/>
                </a:lnTo>
                <a:lnTo>
                  <a:pt x="95" y="60"/>
                </a:lnTo>
                <a:lnTo>
                  <a:pt x="97" y="56"/>
                </a:lnTo>
                <a:lnTo>
                  <a:pt x="95" y="52"/>
                </a:lnTo>
                <a:lnTo>
                  <a:pt x="97" y="48"/>
                </a:lnTo>
                <a:lnTo>
                  <a:pt x="100" y="44"/>
                </a:lnTo>
                <a:lnTo>
                  <a:pt x="104" y="37"/>
                </a:lnTo>
                <a:lnTo>
                  <a:pt x="107" y="33"/>
                </a:lnTo>
                <a:lnTo>
                  <a:pt x="104" y="29"/>
                </a:lnTo>
                <a:lnTo>
                  <a:pt x="104" y="26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6" name="Freeform 22"/>
          <p:cNvSpPr>
            <a:spLocks/>
          </p:cNvSpPr>
          <p:nvPr/>
        </p:nvSpPr>
        <p:spPr bwMode="auto">
          <a:xfrm>
            <a:off x="725488" y="1349375"/>
            <a:ext cx="1087437" cy="1008063"/>
          </a:xfrm>
          <a:custGeom>
            <a:avLst/>
            <a:gdLst>
              <a:gd name="T0" fmla="*/ 104 w 107"/>
              <a:gd name="T1" fmla="*/ 26 h 88"/>
              <a:gd name="T2" fmla="*/ 82 w 107"/>
              <a:gd name="T3" fmla="*/ 20 h 88"/>
              <a:gd name="T4" fmla="*/ 64 w 107"/>
              <a:gd name="T5" fmla="*/ 21 h 88"/>
              <a:gd name="T6" fmla="*/ 47 w 107"/>
              <a:gd name="T7" fmla="*/ 19 h 88"/>
              <a:gd name="T8" fmla="*/ 36 w 107"/>
              <a:gd name="T9" fmla="*/ 16 h 88"/>
              <a:gd name="T10" fmla="*/ 35 w 107"/>
              <a:gd name="T11" fmla="*/ 8 h 88"/>
              <a:gd name="T12" fmla="*/ 30 w 107"/>
              <a:gd name="T13" fmla="*/ 4 h 88"/>
              <a:gd name="T14" fmla="*/ 26 w 107"/>
              <a:gd name="T15" fmla="*/ 0 h 88"/>
              <a:gd name="T16" fmla="*/ 22 w 107"/>
              <a:gd name="T17" fmla="*/ 11 h 88"/>
              <a:gd name="T18" fmla="*/ 16 w 107"/>
              <a:gd name="T19" fmla="*/ 21 h 88"/>
              <a:gd name="T20" fmla="*/ 12 w 107"/>
              <a:gd name="T21" fmla="*/ 37 h 88"/>
              <a:gd name="T22" fmla="*/ 3 w 107"/>
              <a:gd name="T23" fmla="*/ 48 h 88"/>
              <a:gd name="T24" fmla="*/ 0 w 107"/>
              <a:gd name="T25" fmla="*/ 52 h 88"/>
              <a:gd name="T26" fmla="*/ 0 w 107"/>
              <a:gd name="T27" fmla="*/ 58 h 88"/>
              <a:gd name="T28" fmla="*/ 0 w 107"/>
              <a:gd name="T29" fmla="*/ 68 h 88"/>
              <a:gd name="T30" fmla="*/ 52 w 107"/>
              <a:gd name="T31" fmla="*/ 81 h 88"/>
              <a:gd name="T32" fmla="*/ 87 w 107"/>
              <a:gd name="T33" fmla="*/ 88 h 88"/>
              <a:gd name="T34" fmla="*/ 95 w 107"/>
              <a:gd name="T35" fmla="*/ 60 h 88"/>
              <a:gd name="T36" fmla="*/ 97 w 107"/>
              <a:gd name="T37" fmla="*/ 56 h 88"/>
              <a:gd name="T38" fmla="*/ 95 w 107"/>
              <a:gd name="T39" fmla="*/ 52 h 88"/>
              <a:gd name="T40" fmla="*/ 97 w 107"/>
              <a:gd name="T41" fmla="*/ 48 h 88"/>
              <a:gd name="T42" fmla="*/ 100 w 107"/>
              <a:gd name="T43" fmla="*/ 44 h 88"/>
              <a:gd name="T44" fmla="*/ 104 w 107"/>
              <a:gd name="T45" fmla="*/ 37 h 88"/>
              <a:gd name="T46" fmla="*/ 107 w 107"/>
              <a:gd name="T47" fmla="*/ 33 h 88"/>
              <a:gd name="T48" fmla="*/ 104 w 107"/>
              <a:gd name="T49" fmla="*/ 29 h 88"/>
              <a:gd name="T50" fmla="*/ 104 w 107"/>
              <a:gd name="T51" fmla="*/ 2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7" h="88">
                <a:moveTo>
                  <a:pt x="104" y="26"/>
                </a:moveTo>
                <a:lnTo>
                  <a:pt x="82" y="20"/>
                </a:lnTo>
                <a:lnTo>
                  <a:pt x="64" y="21"/>
                </a:lnTo>
                <a:lnTo>
                  <a:pt x="47" y="19"/>
                </a:lnTo>
                <a:lnTo>
                  <a:pt x="36" y="16"/>
                </a:lnTo>
                <a:lnTo>
                  <a:pt x="35" y="8"/>
                </a:lnTo>
                <a:lnTo>
                  <a:pt x="30" y="4"/>
                </a:lnTo>
                <a:lnTo>
                  <a:pt x="26" y="0"/>
                </a:lnTo>
                <a:lnTo>
                  <a:pt x="22" y="11"/>
                </a:lnTo>
                <a:lnTo>
                  <a:pt x="16" y="21"/>
                </a:lnTo>
                <a:lnTo>
                  <a:pt x="12" y="37"/>
                </a:lnTo>
                <a:lnTo>
                  <a:pt x="3" y="48"/>
                </a:lnTo>
                <a:lnTo>
                  <a:pt x="0" y="52"/>
                </a:lnTo>
                <a:lnTo>
                  <a:pt x="0" y="58"/>
                </a:lnTo>
                <a:lnTo>
                  <a:pt x="0" y="68"/>
                </a:lnTo>
                <a:lnTo>
                  <a:pt x="52" y="81"/>
                </a:lnTo>
                <a:lnTo>
                  <a:pt x="87" y="88"/>
                </a:lnTo>
                <a:lnTo>
                  <a:pt x="95" y="60"/>
                </a:lnTo>
                <a:lnTo>
                  <a:pt x="97" y="56"/>
                </a:lnTo>
                <a:lnTo>
                  <a:pt x="95" y="52"/>
                </a:lnTo>
                <a:lnTo>
                  <a:pt x="97" y="48"/>
                </a:lnTo>
                <a:lnTo>
                  <a:pt x="100" y="44"/>
                </a:lnTo>
                <a:lnTo>
                  <a:pt x="104" y="37"/>
                </a:lnTo>
                <a:lnTo>
                  <a:pt x="107" y="33"/>
                </a:lnTo>
                <a:lnTo>
                  <a:pt x="104" y="29"/>
                </a:lnTo>
                <a:lnTo>
                  <a:pt x="104" y="26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7" name="Freeform 23"/>
          <p:cNvSpPr>
            <a:spLocks/>
          </p:cNvSpPr>
          <p:nvPr/>
        </p:nvSpPr>
        <p:spPr bwMode="auto">
          <a:xfrm>
            <a:off x="663575" y="2128838"/>
            <a:ext cx="1047750" cy="1990725"/>
          </a:xfrm>
          <a:custGeom>
            <a:avLst/>
            <a:gdLst>
              <a:gd name="T0" fmla="*/ 58 w 103"/>
              <a:gd name="T1" fmla="*/ 13 h 174"/>
              <a:gd name="T2" fmla="*/ 6 w 103"/>
              <a:gd name="T3" fmla="*/ 0 h 174"/>
              <a:gd name="T4" fmla="*/ 6 w 103"/>
              <a:gd name="T5" fmla="*/ 6 h 174"/>
              <a:gd name="T6" fmla="*/ 1 w 103"/>
              <a:gd name="T7" fmla="*/ 17 h 174"/>
              <a:gd name="T8" fmla="*/ 0 w 103"/>
              <a:gd name="T9" fmla="*/ 34 h 174"/>
              <a:gd name="T10" fmla="*/ 0 w 103"/>
              <a:gd name="T11" fmla="*/ 39 h 174"/>
              <a:gd name="T12" fmla="*/ 5 w 103"/>
              <a:gd name="T13" fmla="*/ 64 h 174"/>
              <a:gd name="T14" fmla="*/ 6 w 103"/>
              <a:gd name="T15" fmla="*/ 69 h 174"/>
              <a:gd name="T16" fmla="*/ 9 w 103"/>
              <a:gd name="T17" fmla="*/ 64 h 174"/>
              <a:gd name="T18" fmla="*/ 18 w 103"/>
              <a:gd name="T19" fmla="*/ 68 h 174"/>
              <a:gd name="T20" fmla="*/ 9 w 103"/>
              <a:gd name="T21" fmla="*/ 68 h 174"/>
              <a:gd name="T22" fmla="*/ 10 w 103"/>
              <a:gd name="T23" fmla="*/ 75 h 174"/>
              <a:gd name="T24" fmla="*/ 6 w 103"/>
              <a:gd name="T25" fmla="*/ 72 h 174"/>
              <a:gd name="T26" fmla="*/ 6 w 103"/>
              <a:gd name="T27" fmla="*/ 80 h 174"/>
              <a:gd name="T28" fmla="*/ 8 w 103"/>
              <a:gd name="T29" fmla="*/ 83 h 174"/>
              <a:gd name="T30" fmla="*/ 10 w 103"/>
              <a:gd name="T31" fmla="*/ 87 h 174"/>
              <a:gd name="T32" fmla="*/ 8 w 103"/>
              <a:gd name="T33" fmla="*/ 90 h 174"/>
              <a:gd name="T34" fmla="*/ 13 w 103"/>
              <a:gd name="T35" fmla="*/ 104 h 174"/>
              <a:gd name="T36" fmla="*/ 18 w 103"/>
              <a:gd name="T37" fmla="*/ 114 h 174"/>
              <a:gd name="T38" fmla="*/ 18 w 103"/>
              <a:gd name="T39" fmla="*/ 128 h 174"/>
              <a:gd name="T40" fmla="*/ 33 w 103"/>
              <a:gd name="T41" fmla="*/ 132 h 174"/>
              <a:gd name="T42" fmla="*/ 34 w 103"/>
              <a:gd name="T43" fmla="*/ 139 h 174"/>
              <a:gd name="T44" fmla="*/ 45 w 103"/>
              <a:gd name="T45" fmla="*/ 143 h 174"/>
              <a:gd name="T46" fmla="*/ 45 w 103"/>
              <a:gd name="T47" fmla="*/ 148 h 174"/>
              <a:gd name="T48" fmla="*/ 48 w 103"/>
              <a:gd name="T49" fmla="*/ 148 h 174"/>
              <a:gd name="T50" fmla="*/ 55 w 103"/>
              <a:gd name="T51" fmla="*/ 160 h 174"/>
              <a:gd name="T52" fmla="*/ 55 w 103"/>
              <a:gd name="T53" fmla="*/ 168 h 174"/>
              <a:gd name="T54" fmla="*/ 91 w 103"/>
              <a:gd name="T55" fmla="*/ 174 h 174"/>
              <a:gd name="T56" fmla="*/ 93 w 103"/>
              <a:gd name="T57" fmla="*/ 173 h 174"/>
              <a:gd name="T58" fmla="*/ 96 w 103"/>
              <a:gd name="T59" fmla="*/ 168 h 174"/>
              <a:gd name="T60" fmla="*/ 93 w 103"/>
              <a:gd name="T61" fmla="*/ 168 h 174"/>
              <a:gd name="T62" fmla="*/ 93 w 103"/>
              <a:gd name="T63" fmla="*/ 162 h 174"/>
              <a:gd name="T64" fmla="*/ 98 w 103"/>
              <a:gd name="T65" fmla="*/ 155 h 174"/>
              <a:gd name="T66" fmla="*/ 103 w 103"/>
              <a:gd name="T67" fmla="*/ 148 h 174"/>
              <a:gd name="T68" fmla="*/ 102 w 103"/>
              <a:gd name="T69" fmla="*/ 145 h 174"/>
              <a:gd name="T70" fmla="*/ 101 w 103"/>
              <a:gd name="T71" fmla="*/ 137 h 174"/>
              <a:gd name="T72" fmla="*/ 44 w 103"/>
              <a:gd name="T73" fmla="*/ 60 h 174"/>
              <a:gd name="T74" fmla="*/ 58 w 103"/>
              <a:gd name="T75" fmla="*/ 1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3" h="174">
                <a:moveTo>
                  <a:pt x="58" y="13"/>
                </a:moveTo>
                <a:lnTo>
                  <a:pt x="6" y="0"/>
                </a:lnTo>
                <a:lnTo>
                  <a:pt x="6" y="6"/>
                </a:lnTo>
                <a:lnTo>
                  <a:pt x="1" y="17"/>
                </a:lnTo>
                <a:lnTo>
                  <a:pt x="0" y="34"/>
                </a:lnTo>
                <a:lnTo>
                  <a:pt x="0" y="39"/>
                </a:lnTo>
                <a:lnTo>
                  <a:pt x="5" y="64"/>
                </a:lnTo>
                <a:lnTo>
                  <a:pt x="6" y="69"/>
                </a:lnTo>
                <a:lnTo>
                  <a:pt x="9" y="64"/>
                </a:lnTo>
                <a:lnTo>
                  <a:pt x="18" y="68"/>
                </a:lnTo>
                <a:lnTo>
                  <a:pt x="9" y="68"/>
                </a:lnTo>
                <a:lnTo>
                  <a:pt x="10" y="75"/>
                </a:lnTo>
                <a:lnTo>
                  <a:pt x="6" y="72"/>
                </a:lnTo>
                <a:lnTo>
                  <a:pt x="6" y="80"/>
                </a:lnTo>
                <a:lnTo>
                  <a:pt x="8" y="83"/>
                </a:lnTo>
                <a:lnTo>
                  <a:pt x="10" y="87"/>
                </a:lnTo>
                <a:lnTo>
                  <a:pt x="8" y="90"/>
                </a:lnTo>
                <a:lnTo>
                  <a:pt x="13" y="104"/>
                </a:lnTo>
                <a:lnTo>
                  <a:pt x="18" y="114"/>
                </a:lnTo>
                <a:lnTo>
                  <a:pt x="18" y="128"/>
                </a:lnTo>
                <a:lnTo>
                  <a:pt x="33" y="132"/>
                </a:lnTo>
                <a:lnTo>
                  <a:pt x="34" y="139"/>
                </a:lnTo>
                <a:lnTo>
                  <a:pt x="45" y="143"/>
                </a:lnTo>
                <a:lnTo>
                  <a:pt x="45" y="148"/>
                </a:lnTo>
                <a:lnTo>
                  <a:pt x="48" y="148"/>
                </a:lnTo>
                <a:lnTo>
                  <a:pt x="55" y="160"/>
                </a:lnTo>
                <a:lnTo>
                  <a:pt x="55" y="168"/>
                </a:lnTo>
                <a:lnTo>
                  <a:pt x="91" y="174"/>
                </a:lnTo>
                <a:lnTo>
                  <a:pt x="93" y="173"/>
                </a:lnTo>
                <a:lnTo>
                  <a:pt x="96" y="168"/>
                </a:lnTo>
                <a:lnTo>
                  <a:pt x="93" y="168"/>
                </a:lnTo>
                <a:lnTo>
                  <a:pt x="93" y="162"/>
                </a:lnTo>
                <a:lnTo>
                  <a:pt x="98" y="155"/>
                </a:lnTo>
                <a:lnTo>
                  <a:pt x="103" y="148"/>
                </a:lnTo>
                <a:lnTo>
                  <a:pt x="102" y="145"/>
                </a:lnTo>
                <a:lnTo>
                  <a:pt x="101" y="137"/>
                </a:lnTo>
                <a:lnTo>
                  <a:pt x="44" y="60"/>
                </a:lnTo>
                <a:lnTo>
                  <a:pt x="58" y="13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8" name="Freeform 24"/>
          <p:cNvSpPr>
            <a:spLocks/>
          </p:cNvSpPr>
          <p:nvPr/>
        </p:nvSpPr>
        <p:spPr bwMode="auto">
          <a:xfrm>
            <a:off x="663575" y="2128838"/>
            <a:ext cx="1047750" cy="1990725"/>
          </a:xfrm>
          <a:custGeom>
            <a:avLst/>
            <a:gdLst>
              <a:gd name="T0" fmla="*/ 58 w 103"/>
              <a:gd name="T1" fmla="*/ 13 h 174"/>
              <a:gd name="T2" fmla="*/ 6 w 103"/>
              <a:gd name="T3" fmla="*/ 0 h 174"/>
              <a:gd name="T4" fmla="*/ 6 w 103"/>
              <a:gd name="T5" fmla="*/ 6 h 174"/>
              <a:gd name="T6" fmla="*/ 1 w 103"/>
              <a:gd name="T7" fmla="*/ 17 h 174"/>
              <a:gd name="T8" fmla="*/ 0 w 103"/>
              <a:gd name="T9" fmla="*/ 34 h 174"/>
              <a:gd name="T10" fmla="*/ 0 w 103"/>
              <a:gd name="T11" fmla="*/ 39 h 174"/>
              <a:gd name="T12" fmla="*/ 5 w 103"/>
              <a:gd name="T13" fmla="*/ 64 h 174"/>
              <a:gd name="T14" fmla="*/ 6 w 103"/>
              <a:gd name="T15" fmla="*/ 69 h 174"/>
              <a:gd name="T16" fmla="*/ 9 w 103"/>
              <a:gd name="T17" fmla="*/ 64 h 174"/>
              <a:gd name="T18" fmla="*/ 18 w 103"/>
              <a:gd name="T19" fmla="*/ 68 h 174"/>
              <a:gd name="T20" fmla="*/ 9 w 103"/>
              <a:gd name="T21" fmla="*/ 68 h 174"/>
              <a:gd name="T22" fmla="*/ 10 w 103"/>
              <a:gd name="T23" fmla="*/ 75 h 174"/>
              <a:gd name="T24" fmla="*/ 6 w 103"/>
              <a:gd name="T25" fmla="*/ 72 h 174"/>
              <a:gd name="T26" fmla="*/ 6 w 103"/>
              <a:gd name="T27" fmla="*/ 80 h 174"/>
              <a:gd name="T28" fmla="*/ 8 w 103"/>
              <a:gd name="T29" fmla="*/ 83 h 174"/>
              <a:gd name="T30" fmla="*/ 10 w 103"/>
              <a:gd name="T31" fmla="*/ 87 h 174"/>
              <a:gd name="T32" fmla="*/ 8 w 103"/>
              <a:gd name="T33" fmla="*/ 90 h 174"/>
              <a:gd name="T34" fmla="*/ 13 w 103"/>
              <a:gd name="T35" fmla="*/ 104 h 174"/>
              <a:gd name="T36" fmla="*/ 18 w 103"/>
              <a:gd name="T37" fmla="*/ 114 h 174"/>
              <a:gd name="T38" fmla="*/ 18 w 103"/>
              <a:gd name="T39" fmla="*/ 128 h 174"/>
              <a:gd name="T40" fmla="*/ 33 w 103"/>
              <a:gd name="T41" fmla="*/ 132 h 174"/>
              <a:gd name="T42" fmla="*/ 34 w 103"/>
              <a:gd name="T43" fmla="*/ 139 h 174"/>
              <a:gd name="T44" fmla="*/ 45 w 103"/>
              <a:gd name="T45" fmla="*/ 143 h 174"/>
              <a:gd name="T46" fmla="*/ 45 w 103"/>
              <a:gd name="T47" fmla="*/ 148 h 174"/>
              <a:gd name="T48" fmla="*/ 48 w 103"/>
              <a:gd name="T49" fmla="*/ 148 h 174"/>
              <a:gd name="T50" fmla="*/ 55 w 103"/>
              <a:gd name="T51" fmla="*/ 160 h 174"/>
              <a:gd name="T52" fmla="*/ 55 w 103"/>
              <a:gd name="T53" fmla="*/ 168 h 174"/>
              <a:gd name="T54" fmla="*/ 91 w 103"/>
              <a:gd name="T55" fmla="*/ 174 h 174"/>
              <a:gd name="T56" fmla="*/ 93 w 103"/>
              <a:gd name="T57" fmla="*/ 173 h 174"/>
              <a:gd name="T58" fmla="*/ 96 w 103"/>
              <a:gd name="T59" fmla="*/ 168 h 174"/>
              <a:gd name="T60" fmla="*/ 93 w 103"/>
              <a:gd name="T61" fmla="*/ 168 h 174"/>
              <a:gd name="T62" fmla="*/ 93 w 103"/>
              <a:gd name="T63" fmla="*/ 162 h 174"/>
              <a:gd name="T64" fmla="*/ 98 w 103"/>
              <a:gd name="T65" fmla="*/ 155 h 174"/>
              <a:gd name="T66" fmla="*/ 103 w 103"/>
              <a:gd name="T67" fmla="*/ 148 h 174"/>
              <a:gd name="T68" fmla="*/ 102 w 103"/>
              <a:gd name="T69" fmla="*/ 145 h 174"/>
              <a:gd name="T70" fmla="*/ 101 w 103"/>
              <a:gd name="T71" fmla="*/ 137 h 174"/>
              <a:gd name="T72" fmla="*/ 44 w 103"/>
              <a:gd name="T73" fmla="*/ 60 h 174"/>
              <a:gd name="T74" fmla="*/ 58 w 103"/>
              <a:gd name="T75" fmla="*/ 1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3" h="174">
                <a:moveTo>
                  <a:pt x="58" y="13"/>
                </a:moveTo>
                <a:lnTo>
                  <a:pt x="6" y="0"/>
                </a:lnTo>
                <a:lnTo>
                  <a:pt x="6" y="6"/>
                </a:lnTo>
                <a:lnTo>
                  <a:pt x="1" y="17"/>
                </a:lnTo>
                <a:lnTo>
                  <a:pt x="0" y="34"/>
                </a:lnTo>
                <a:lnTo>
                  <a:pt x="0" y="39"/>
                </a:lnTo>
                <a:lnTo>
                  <a:pt x="5" y="64"/>
                </a:lnTo>
                <a:lnTo>
                  <a:pt x="6" y="69"/>
                </a:lnTo>
                <a:lnTo>
                  <a:pt x="9" y="64"/>
                </a:lnTo>
                <a:lnTo>
                  <a:pt x="18" y="68"/>
                </a:lnTo>
                <a:lnTo>
                  <a:pt x="9" y="68"/>
                </a:lnTo>
                <a:lnTo>
                  <a:pt x="10" y="75"/>
                </a:lnTo>
                <a:lnTo>
                  <a:pt x="6" y="72"/>
                </a:lnTo>
                <a:lnTo>
                  <a:pt x="6" y="80"/>
                </a:lnTo>
                <a:lnTo>
                  <a:pt x="8" y="83"/>
                </a:lnTo>
                <a:lnTo>
                  <a:pt x="10" y="87"/>
                </a:lnTo>
                <a:lnTo>
                  <a:pt x="8" y="90"/>
                </a:lnTo>
                <a:lnTo>
                  <a:pt x="13" y="104"/>
                </a:lnTo>
                <a:lnTo>
                  <a:pt x="18" y="114"/>
                </a:lnTo>
                <a:lnTo>
                  <a:pt x="18" y="128"/>
                </a:lnTo>
                <a:lnTo>
                  <a:pt x="33" y="132"/>
                </a:lnTo>
                <a:lnTo>
                  <a:pt x="34" y="139"/>
                </a:lnTo>
                <a:lnTo>
                  <a:pt x="45" y="143"/>
                </a:lnTo>
                <a:lnTo>
                  <a:pt x="45" y="148"/>
                </a:lnTo>
                <a:lnTo>
                  <a:pt x="48" y="148"/>
                </a:lnTo>
                <a:lnTo>
                  <a:pt x="55" y="160"/>
                </a:lnTo>
                <a:lnTo>
                  <a:pt x="55" y="168"/>
                </a:lnTo>
                <a:lnTo>
                  <a:pt x="91" y="174"/>
                </a:lnTo>
                <a:lnTo>
                  <a:pt x="93" y="173"/>
                </a:lnTo>
                <a:lnTo>
                  <a:pt x="96" y="168"/>
                </a:lnTo>
                <a:lnTo>
                  <a:pt x="93" y="168"/>
                </a:lnTo>
                <a:lnTo>
                  <a:pt x="93" y="162"/>
                </a:lnTo>
                <a:lnTo>
                  <a:pt x="98" y="155"/>
                </a:lnTo>
                <a:lnTo>
                  <a:pt x="103" y="148"/>
                </a:lnTo>
                <a:lnTo>
                  <a:pt x="102" y="145"/>
                </a:lnTo>
                <a:lnTo>
                  <a:pt x="101" y="137"/>
                </a:lnTo>
                <a:lnTo>
                  <a:pt x="44" y="60"/>
                </a:lnTo>
                <a:lnTo>
                  <a:pt x="58" y="13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9" name="Freeform 25"/>
          <p:cNvSpPr>
            <a:spLocks/>
          </p:cNvSpPr>
          <p:nvPr/>
        </p:nvSpPr>
        <p:spPr bwMode="auto">
          <a:xfrm>
            <a:off x="1111250" y="2276475"/>
            <a:ext cx="895350" cy="1419225"/>
          </a:xfrm>
          <a:custGeom>
            <a:avLst/>
            <a:gdLst>
              <a:gd name="T0" fmla="*/ 88 w 88"/>
              <a:gd name="T1" fmla="*/ 16 h 124"/>
              <a:gd name="T2" fmla="*/ 49 w 88"/>
              <a:gd name="T3" fmla="*/ 7 h 124"/>
              <a:gd name="T4" fmla="*/ 14 w 88"/>
              <a:gd name="T5" fmla="*/ 0 h 124"/>
              <a:gd name="T6" fmla="*/ 0 w 88"/>
              <a:gd name="T7" fmla="*/ 47 h 124"/>
              <a:gd name="T8" fmla="*/ 57 w 88"/>
              <a:gd name="T9" fmla="*/ 124 h 124"/>
              <a:gd name="T10" fmla="*/ 59 w 88"/>
              <a:gd name="T11" fmla="*/ 108 h 124"/>
              <a:gd name="T12" fmla="*/ 62 w 88"/>
              <a:gd name="T13" fmla="*/ 108 h 124"/>
              <a:gd name="T14" fmla="*/ 66 w 88"/>
              <a:gd name="T15" fmla="*/ 110 h 124"/>
              <a:gd name="T16" fmla="*/ 69 w 88"/>
              <a:gd name="T17" fmla="*/ 108 h 124"/>
              <a:gd name="T18" fmla="*/ 70 w 88"/>
              <a:gd name="T19" fmla="*/ 95 h 124"/>
              <a:gd name="T20" fmla="*/ 88 w 88"/>
              <a:gd name="T21" fmla="*/ 16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8" h="124">
                <a:moveTo>
                  <a:pt x="88" y="16"/>
                </a:moveTo>
                <a:lnTo>
                  <a:pt x="49" y="7"/>
                </a:lnTo>
                <a:lnTo>
                  <a:pt x="14" y="0"/>
                </a:lnTo>
                <a:lnTo>
                  <a:pt x="0" y="47"/>
                </a:lnTo>
                <a:lnTo>
                  <a:pt x="57" y="124"/>
                </a:lnTo>
                <a:lnTo>
                  <a:pt x="59" y="108"/>
                </a:lnTo>
                <a:lnTo>
                  <a:pt x="62" y="108"/>
                </a:lnTo>
                <a:lnTo>
                  <a:pt x="66" y="110"/>
                </a:lnTo>
                <a:lnTo>
                  <a:pt x="69" y="108"/>
                </a:lnTo>
                <a:lnTo>
                  <a:pt x="70" y="95"/>
                </a:lnTo>
                <a:lnTo>
                  <a:pt x="88" y="16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0" name="Freeform 26"/>
          <p:cNvSpPr>
            <a:spLocks/>
          </p:cNvSpPr>
          <p:nvPr/>
        </p:nvSpPr>
        <p:spPr bwMode="auto">
          <a:xfrm>
            <a:off x="1111250" y="2276475"/>
            <a:ext cx="895350" cy="1419225"/>
          </a:xfrm>
          <a:custGeom>
            <a:avLst/>
            <a:gdLst>
              <a:gd name="T0" fmla="*/ 88 w 88"/>
              <a:gd name="T1" fmla="*/ 16 h 124"/>
              <a:gd name="T2" fmla="*/ 49 w 88"/>
              <a:gd name="T3" fmla="*/ 7 h 124"/>
              <a:gd name="T4" fmla="*/ 14 w 88"/>
              <a:gd name="T5" fmla="*/ 0 h 124"/>
              <a:gd name="T6" fmla="*/ 0 w 88"/>
              <a:gd name="T7" fmla="*/ 47 h 124"/>
              <a:gd name="T8" fmla="*/ 57 w 88"/>
              <a:gd name="T9" fmla="*/ 124 h 124"/>
              <a:gd name="T10" fmla="*/ 59 w 88"/>
              <a:gd name="T11" fmla="*/ 108 h 124"/>
              <a:gd name="T12" fmla="*/ 62 w 88"/>
              <a:gd name="T13" fmla="*/ 108 h 124"/>
              <a:gd name="T14" fmla="*/ 66 w 88"/>
              <a:gd name="T15" fmla="*/ 110 h 124"/>
              <a:gd name="T16" fmla="*/ 69 w 88"/>
              <a:gd name="T17" fmla="*/ 108 h 124"/>
              <a:gd name="T18" fmla="*/ 70 w 88"/>
              <a:gd name="T19" fmla="*/ 95 h 124"/>
              <a:gd name="T20" fmla="*/ 88 w 88"/>
              <a:gd name="T21" fmla="*/ 16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8" h="124">
                <a:moveTo>
                  <a:pt x="88" y="16"/>
                </a:moveTo>
                <a:lnTo>
                  <a:pt x="49" y="7"/>
                </a:lnTo>
                <a:lnTo>
                  <a:pt x="14" y="0"/>
                </a:lnTo>
                <a:lnTo>
                  <a:pt x="0" y="47"/>
                </a:lnTo>
                <a:lnTo>
                  <a:pt x="57" y="124"/>
                </a:lnTo>
                <a:lnTo>
                  <a:pt x="59" y="108"/>
                </a:lnTo>
                <a:lnTo>
                  <a:pt x="62" y="108"/>
                </a:lnTo>
                <a:lnTo>
                  <a:pt x="66" y="110"/>
                </a:lnTo>
                <a:lnTo>
                  <a:pt x="69" y="108"/>
                </a:lnTo>
                <a:lnTo>
                  <a:pt x="70" y="95"/>
                </a:lnTo>
                <a:lnTo>
                  <a:pt x="88" y="16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1" name="Freeform 27"/>
          <p:cNvSpPr>
            <a:spLocks/>
          </p:cNvSpPr>
          <p:nvPr/>
        </p:nvSpPr>
        <p:spPr bwMode="auto">
          <a:xfrm>
            <a:off x="1822450" y="2460625"/>
            <a:ext cx="804863" cy="1030288"/>
          </a:xfrm>
          <a:custGeom>
            <a:avLst/>
            <a:gdLst>
              <a:gd name="T0" fmla="*/ 79 w 79"/>
              <a:gd name="T1" fmla="*/ 26 h 90"/>
              <a:gd name="T2" fmla="*/ 53 w 79"/>
              <a:gd name="T3" fmla="*/ 21 h 90"/>
              <a:gd name="T4" fmla="*/ 55 w 79"/>
              <a:gd name="T5" fmla="*/ 5 h 90"/>
              <a:gd name="T6" fmla="*/ 18 w 79"/>
              <a:gd name="T7" fmla="*/ 0 h 90"/>
              <a:gd name="T8" fmla="*/ 0 w 79"/>
              <a:gd name="T9" fmla="*/ 79 h 90"/>
              <a:gd name="T10" fmla="*/ 66 w 79"/>
              <a:gd name="T11" fmla="*/ 90 h 90"/>
              <a:gd name="T12" fmla="*/ 79 w 79"/>
              <a:gd name="T13" fmla="*/ 2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90">
                <a:moveTo>
                  <a:pt x="79" y="26"/>
                </a:moveTo>
                <a:lnTo>
                  <a:pt x="53" y="21"/>
                </a:lnTo>
                <a:lnTo>
                  <a:pt x="55" y="5"/>
                </a:lnTo>
                <a:lnTo>
                  <a:pt x="18" y="0"/>
                </a:lnTo>
                <a:lnTo>
                  <a:pt x="0" y="79"/>
                </a:lnTo>
                <a:lnTo>
                  <a:pt x="66" y="90"/>
                </a:lnTo>
                <a:lnTo>
                  <a:pt x="79" y="26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2" name="Freeform 28"/>
          <p:cNvSpPr>
            <a:spLocks/>
          </p:cNvSpPr>
          <p:nvPr/>
        </p:nvSpPr>
        <p:spPr bwMode="auto">
          <a:xfrm>
            <a:off x="1822450" y="2460625"/>
            <a:ext cx="804863" cy="1030288"/>
          </a:xfrm>
          <a:custGeom>
            <a:avLst/>
            <a:gdLst>
              <a:gd name="T0" fmla="*/ 79 w 79"/>
              <a:gd name="T1" fmla="*/ 26 h 90"/>
              <a:gd name="T2" fmla="*/ 53 w 79"/>
              <a:gd name="T3" fmla="*/ 21 h 90"/>
              <a:gd name="T4" fmla="*/ 55 w 79"/>
              <a:gd name="T5" fmla="*/ 5 h 90"/>
              <a:gd name="T6" fmla="*/ 18 w 79"/>
              <a:gd name="T7" fmla="*/ 0 h 90"/>
              <a:gd name="T8" fmla="*/ 0 w 79"/>
              <a:gd name="T9" fmla="*/ 79 h 90"/>
              <a:gd name="T10" fmla="*/ 66 w 79"/>
              <a:gd name="T11" fmla="*/ 90 h 90"/>
              <a:gd name="T12" fmla="*/ 79 w 79"/>
              <a:gd name="T13" fmla="*/ 2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90">
                <a:moveTo>
                  <a:pt x="79" y="26"/>
                </a:moveTo>
                <a:lnTo>
                  <a:pt x="53" y="21"/>
                </a:lnTo>
                <a:lnTo>
                  <a:pt x="55" y="5"/>
                </a:lnTo>
                <a:lnTo>
                  <a:pt x="18" y="0"/>
                </a:lnTo>
                <a:lnTo>
                  <a:pt x="0" y="79"/>
                </a:lnTo>
                <a:lnTo>
                  <a:pt x="66" y="90"/>
                </a:lnTo>
                <a:lnTo>
                  <a:pt x="79" y="26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3" name="Freeform 29"/>
          <p:cNvSpPr>
            <a:spLocks/>
          </p:cNvSpPr>
          <p:nvPr/>
        </p:nvSpPr>
        <p:spPr bwMode="auto">
          <a:xfrm>
            <a:off x="1558925" y="3363913"/>
            <a:ext cx="936625" cy="1144587"/>
          </a:xfrm>
          <a:custGeom>
            <a:avLst/>
            <a:gdLst>
              <a:gd name="T0" fmla="*/ 92 w 92"/>
              <a:gd name="T1" fmla="*/ 11 h 100"/>
              <a:gd name="T2" fmla="*/ 26 w 92"/>
              <a:gd name="T3" fmla="*/ 0 h 100"/>
              <a:gd name="T4" fmla="*/ 25 w 92"/>
              <a:gd name="T5" fmla="*/ 13 h 100"/>
              <a:gd name="T6" fmla="*/ 22 w 92"/>
              <a:gd name="T7" fmla="*/ 15 h 100"/>
              <a:gd name="T8" fmla="*/ 18 w 92"/>
              <a:gd name="T9" fmla="*/ 13 h 100"/>
              <a:gd name="T10" fmla="*/ 15 w 92"/>
              <a:gd name="T11" fmla="*/ 13 h 100"/>
              <a:gd name="T12" fmla="*/ 13 w 92"/>
              <a:gd name="T13" fmla="*/ 29 h 100"/>
              <a:gd name="T14" fmla="*/ 14 w 92"/>
              <a:gd name="T15" fmla="*/ 37 h 100"/>
              <a:gd name="T16" fmla="*/ 15 w 92"/>
              <a:gd name="T17" fmla="*/ 40 h 100"/>
              <a:gd name="T18" fmla="*/ 10 w 92"/>
              <a:gd name="T19" fmla="*/ 47 h 100"/>
              <a:gd name="T20" fmla="*/ 5 w 92"/>
              <a:gd name="T21" fmla="*/ 54 h 100"/>
              <a:gd name="T22" fmla="*/ 5 w 92"/>
              <a:gd name="T23" fmla="*/ 60 h 100"/>
              <a:gd name="T24" fmla="*/ 8 w 92"/>
              <a:gd name="T25" fmla="*/ 60 h 100"/>
              <a:gd name="T26" fmla="*/ 5 w 92"/>
              <a:gd name="T27" fmla="*/ 65 h 100"/>
              <a:gd name="T28" fmla="*/ 3 w 92"/>
              <a:gd name="T29" fmla="*/ 66 h 100"/>
              <a:gd name="T30" fmla="*/ 0 w 92"/>
              <a:gd name="T31" fmla="*/ 68 h 100"/>
              <a:gd name="T32" fmla="*/ 49 w 92"/>
              <a:gd name="T33" fmla="*/ 96 h 100"/>
              <a:gd name="T34" fmla="*/ 81 w 92"/>
              <a:gd name="T35" fmla="*/ 100 h 100"/>
              <a:gd name="T36" fmla="*/ 92 w 92"/>
              <a:gd name="T37" fmla="*/ 1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2" h="100">
                <a:moveTo>
                  <a:pt x="92" y="11"/>
                </a:moveTo>
                <a:lnTo>
                  <a:pt x="26" y="0"/>
                </a:lnTo>
                <a:lnTo>
                  <a:pt x="25" y="13"/>
                </a:lnTo>
                <a:lnTo>
                  <a:pt x="22" y="15"/>
                </a:lnTo>
                <a:lnTo>
                  <a:pt x="18" y="13"/>
                </a:lnTo>
                <a:lnTo>
                  <a:pt x="15" y="13"/>
                </a:lnTo>
                <a:lnTo>
                  <a:pt x="13" y="29"/>
                </a:lnTo>
                <a:lnTo>
                  <a:pt x="14" y="37"/>
                </a:lnTo>
                <a:lnTo>
                  <a:pt x="15" y="40"/>
                </a:lnTo>
                <a:lnTo>
                  <a:pt x="10" y="47"/>
                </a:lnTo>
                <a:lnTo>
                  <a:pt x="5" y="54"/>
                </a:lnTo>
                <a:lnTo>
                  <a:pt x="5" y="60"/>
                </a:lnTo>
                <a:lnTo>
                  <a:pt x="8" y="60"/>
                </a:lnTo>
                <a:lnTo>
                  <a:pt x="5" y="65"/>
                </a:lnTo>
                <a:lnTo>
                  <a:pt x="3" y="66"/>
                </a:lnTo>
                <a:lnTo>
                  <a:pt x="0" y="68"/>
                </a:lnTo>
                <a:lnTo>
                  <a:pt x="49" y="96"/>
                </a:lnTo>
                <a:lnTo>
                  <a:pt x="81" y="100"/>
                </a:lnTo>
                <a:lnTo>
                  <a:pt x="92" y="11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4" name="Freeform 30"/>
          <p:cNvSpPr>
            <a:spLocks/>
          </p:cNvSpPr>
          <p:nvPr/>
        </p:nvSpPr>
        <p:spPr bwMode="auto">
          <a:xfrm>
            <a:off x="1558925" y="3363913"/>
            <a:ext cx="936625" cy="1144587"/>
          </a:xfrm>
          <a:custGeom>
            <a:avLst/>
            <a:gdLst>
              <a:gd name="T0" fmla="*/ 92 w 92"/>
              <a:gd name="T1" fmla="*/ 11 h 100"/>
              <a:gd name="T2" fmla="*/ 26 w 92"/>
              <a:gd name="T3" fmla="*/ 0 h 100"/>
              <a:gd name="T4" fmla="*/ 25 w 92"/>
              <a:gd name="T5" fmla="*/ 13 h 100"/>
              <a:gd name="T6" fmla="*/ 22 w 92"/>
              <a:gd name="T7" fmla="*/ 15 h 100"/>
              <a:gd name="T8" fmla="*/ 18 w 92"/>
              <a:gd name="T9" fmla="*/ 13 h 100"/>
              <a:gd name="T10" fmla="*/ 15 w 92"/>
              <a:gd name="T11" fmla="*/ 13 h 100"/>
              <a:gd name="T12" fmla="*/ 13 w 92"/>
              <a:gd name="T13" fmla="*/ 29 h 100"/>
              <a:gd name="T14" fmla="*/ 14 w 92"/>
              <a:gd name="T15" fmla="*/ 37 h 100"/>
              <a:gd name="T16" fmla="*/ 15 w 92"/>
              <a:gd name="T17" fmla="*/ 40 h 100"/>
              <a:gd name="T18" fmla="*/ 10 w 92"/>
              <a:gd name="T19" fmla="*/ 47 h 100"/>
              <a:gd name="T20" fmla="*/ 5 w 92"/>
              <a:gd name="T21" fmla="*/ 54 h 100"/>
              <a:gd name="T22" fmla="*/ 5 w 92"/>
              <a:gd name="T23" fmla="*/ 60 h 100"/>
              <a:gd name="T24" fmla="*/ 8 w 92"/>
              <a:gd name="T25" fmla="*/ 60 h 100"/>
              <a:gd name="T26" fmla="*/ 5 w 92"/>
              <a:gd name="T27" fmla="*/ 65 h 100"/>
              <a:gd name="T28" fmla="*/ 3 w 92"/>
              <a:gd name="T29" fmla="*/ 66 h 100"/>
              <a:gd name="T30" fmla="*/ 0 w 92"/>
              <a:gd name="T31" fmla="*/ 68 h 100"/>
              <a:gd name="T32" fmla="*/ 49 w 92"/>
              <a:gd name="T33" fmla="*/ 96 h 100"/>
              <a:gd name="T34" fmla="*/ 81 w 92"/>
              <a:gd name="T35" fmla="*/ 100 h 100"/>
              <a:gd name="T36" fmla="*/ 92 w 92"/>
              <a:gd name="T37" fmla="*/ 1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2" h="100">
                <a:moveTo>
                  <a:pt x="92" y="11"/>
                </a:moveTo>
                <a:lnTo>
                  <a:pt x="26" y="0"/>
                </a:lnTo>
                <a:lnTo>
                  <a:pt x="25" y="13"/>
                </a:lnTo>
                <a:lnTo>
                  <a:pt x="22" y="15"/>
                </a:lnTo>
                <a:lnTo>
                  <a:pt x="18" y="13"/>
                </a:lnTo>
                <a:lnTo>
                  <a:pt x="15" y="13"/>
                </a:lnTo>
                <a:lnTo>
                  <a:pt x="13" y="29"/>
                </a:lnTo>
                <a:lnTo>
                  <a:pt x="14" y="37"/>
                </a:lnTo>
                <a:lnTo>
                  <a:pt x="15" y="40"/>
                </a:lnTo>
                <a:lnTo>
                  <a:pt x="10" y="47"/>
                </a:lnTo>
                <a:lnTo>
                  <a:pt x="5" y="54"/>
                </a:lnTo>
                <a:lnTo>
                  <a:pt x="5" y="60"/>
                </a:lnTo>
                <a:lnTo>
                  <a:pt x="8" y="60"/>
                </a:lnTo>
                <a:lnTo>
                  <a:pt x="5" y="65"/>
                </a:lnTo>
                <a:lnTo>
                  <a:pt x="3" y="66"/>
                </a:lnTo>
                <a:lnTo>
                  <a:pt x="0" y="68"/>
                </a:lnTo>
                <a:lnTo>
                  <a:pt x="49" y="96"/>
                </a:lnTo>
                <a:lnTo>
                  <a:pt x="81" y="100"/>
                </a:lnTo>
                <a:lnTo>
                  <a:pt x="92" y="11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5" name="Freeform 31"/>
          <p:cNvSpPr>
            <a:spLocks/>
          </p:cNvSpPr>
          <p:nvPr/>
        </p:nvSpPr>
        <p:spPr bwMode="auto">
          <a:xfrm>
            <a:off x="2495550" y="2757488"/>
            <a:ext cx="1016000" cy="836612"/>
          </a:xfrm>
          <a:custGeom>
            <a:avLst/>
            <a:gdLst>
              <a:gd name="T0" fmla="*/ 100 w 100"/>
              <a:gd name="T1" fmla="*/ 25 h 73"/>
              <a:gd name="T2" fmla="*/ 100 w 100"/>
              <a:gd name="T3" fmla="*/ 9 h 73"/>
              <a:gd name="T4" fmla="*/ 76 w 100"/>
              <a:gd name="T5" fmla="*/ 5 h 73"/>
              <a:gd name="T6" fmla="*/ 13 w 100"/>
              <a:gd name="T7" fmla="*/ 0 h 73"/>
              <a:gd name="T8" fmla="*/ 0 w 100"/>
              <a:gd name="T9" fmla="*/ 64 h 73"/>
              <a:gd name="T10" fmla="*/ 84 w 100"/>
              <a:gd name="T11" fmla="*/ 72 h 73"/>
              <a:gd name="T12" fmla="*/ 98 w 100"/>
              <a:gd name="T13" fmla="*/ 73 h 73"/>
              <a:gd name="T14" fmla="*/ 100 w 100"/>
              <a:gd name="T15" fmla="*/ 25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73">
                <a:moveTo>
                  <a:pt x="100" y="25"/>
                </a:moveTo>
                <a:lnTo>
                  <a:pt x="100" y="9"/>
                </a:lnTo>
                <a:lnTo>
                  <a:pt x="76" y="5"/>
                </a:lnTo>
                <a:lnTo>
                  <a:pt x="13" y="0"/>
                </a:lnTo>
                <a:lnTo>
                  <a:pt x="0" y="64"/>
                </a:lnTo>
                <a:lnTo>
                  <a:pt x="84" y="72"/>
                </a:lnTo>
                <a:lnTo>
                  <a:pt x="98" y="73"/>
                </a:lnTo>
                <a:lnTo>
                  <a:pt x="100" y="25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6" name="Freeform 32"/>
          <p:cNvSpPr>
            <a:spLocks/>
          </p:cNvSpPr>
          <p:nvPr/>
        </p:nvSpPr>
        <p:spPr bwMode="auto">
          <a:xfrm>
            <a:off x="2495550" y="2757488"/>
            <a:ext cx="1016000" cy="836612"/>
          </a:xfrm>
          <a:custGeom>
            <a:avLst/>
            <a:gdLst>
              <a:gd name="T0" fmla="*/ 100 w 100"/>
              <a:gd name="T1" fmla="*/ 25 h 73"/>
              <a:gd name="T2" fmla="*/ 100 w 100"/>
              <a:gd name="T3" fmla="*/ 9 h 73"/>
              <a:gd name="T4" fmla="*/ 76 w 100"/>
              <a:gd name="T5" fmla="*/ 5 h 73"/>
              <a:gd name="T6" fmla="*/ 13 w 100"/>
              <a:gd name="T7" fmla="*/ 0 h 73"/>
              <a:gd name="T8" fmla="*/ 0 w 100"/>
              <a:gd name="T9" fmla="*/ 64 h 73"/>
              <a:gd name="T10" fmla="*/ 84 w 100"/>
              <a:gd name="T11" fmla="*/ 72 h 73"/>
              <a:gd name="T12" fmla="*/ 98 w 100"/>
              <a:gd name="T13" fmla="*/ 73 h 73"/>
              <a:gd name="T14" fmla="*/ 100 w 100"/>
              <a:gd name="T15" fmla="*/ 25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73">
                <a:moveTo>
                  <a:pt x="100" y="25"/>
                </a:moveTo>
                <a:lnTo>
                  <a:pt x="100" y="9"/>
                </a:lnTo>
                <a:lnTo>
                  <a:pt x="76" y="5"/>
                </a:lnTo>
                <a:lnTo>
                  <a:pt x="13" y="0"/>
                </a:lnTo>
                <a:lnTo>
                  <a:pt x="0" y="64"/>
                </a:lnTo>
                <a:lnTo>
                  <a:pt x="84" y="72"/>
                </a:lnTo>
                <a:lnTo>
                  <a:pt x="98" y="73"/>
                </a:lnTo>
                <a:lnTo>
                  <a:pt x="100" y="25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7" name="Freeform 33"/>
          <p:cNvSpPr>
            <a:spLocks/>
          </p:cNvSpPr>
          <p:nvPr/>
        </p:nvSpPr>
        <p:spPr bwMode="auto">
          <a:xfrm>
            <a:off x="2382838" y="3490913"/>
            <a:ext cx="966787" cy="1041400"/>
          </a:xfrm>
          <a:custGeom>
            <a:avLst/>
            <a:gdLst>
              <a:gd name="T0" fmla="*/ 95 w 95"/>
              <a:gd name="T1" fmla="*/ 8 h 91"/>
              <a:gd name="T2" fmla="*/ 11 w 95"/>
              <a:gd name="T3" fmla="*/ 0 h 91"/>
              <a:gd name="T4" fmla="*/ 0 w 95"/>
              <a:gd name="T5" fmla="*/ 89 h 91"/>
              <a:gd name="T6" fmla="*/ 11 w 95"/>
              <a:gd name="T7" fmla="*/ 91 h 91"/>
              <a:gd name="T8" fmla="*/ 11 w 95"/>
              <a:gd name="T9" fmla="*/ 84 h 91"/>
              <a:gd name="T10" fmla="*/ 37 w 95"/>
              <a:gd name="T11" fmla="*/ 88 h 91"/>
              <a:gd name="T12" fmla="*/ 37 w 95"/>
              <a:gd name="T13" fmla="*/ 84 h 91"/>
              <a:gd name="T14" fmla="*/ 88 w 95"/>
              <a:gd name="T15" fmla="*/ 89 h 91"/>
              <a:gd name="T16" fmla="*/ 95 w 95"/>
              <a:gd name="T17" fmla="*/ 17 h 91"/>
              <a:gd name="T18" fmla="*/ 95 w 95"/>
              <a:gd name="T19" fmla="*/ 8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5" h="91">
                <a:moveTo>
                  <a:pt x="95" y="8"/>
                </a:moveTo>
                <a:lnTo>
                  <a:pt x="11" y="0"/>
                </a:lnTo>
                <a:lnTo>
                  <a:pt x="0" y="89"/>
                </a:lnTo>
                <a:lnTo>
                  <a:pt x="11" y="91"/>
                </a:lnTo>
                <a:lnTo>
                  <a:pt x="11" y="84"/>
                </a:lnTo>
                <a:lnTo>
                  <a:pt x="37" y="88"/>
                </a:lnTo>
                <a:lnTo>
                  <a:pt x="37" y="84"/>
                </a:lnTo>
                <a:lnTo>
                  <a:pt x="88" y="89"/>
                </a:lnTo>
                <a:lnTo>
                  <a:pt x="95" y="17"/>
                </a:lnTo>
                <a:lnTo>
                  <a:pt x="95" y="8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8" name="Freeform 34"/>
          <p:cNvSpPr>
            <a:spLocks/>
          </p:cNvSpPr>
          <p:nvPr/>
        </p:nvSpPr>
        <p:spPr bwMode="auto">
          <a:xfrm>
            <a:off x="2382838" y="3490913"/>
            <a:ext cx="966787" cy="1041400"/>
          </a:xfrm>
          <a:custGeom>
            <a:avLst/>
            <a:gdLst>
              <a:gd name="T0" fmla="*/ 95 w 95"/>
              <a:gd name="T1" fmla="*/ 8 h 91"/>
              <a:gd name="T2" fmla="*/ 11 w 95"/>
              <a:gd name="T3" fmla="*/ 0 h 91"/>
              <a:gd name="T4" fmla="*/ 0 w 95"/>
              <a:gd name="T5" fmla="*/ 89 h 91"/>
              <a:gd name="T6" fmla="*/ 11 w 95"/>
              <a:gd name="T7" fmla="*/ 91 h 91"/>
              <a:gd name="T8" fmla="*/ 11 w 95"/>
              <a:gd name="T9" fmla="*/ 84 h 91"/>
              <a:gd name="T10" fmla="*/ 37 w 95"/>
              <a:gd name="T11" fmla="*/ 88 h 91"/>
              <a:gd name="T12" fmla="*/ 37 w 95"/>
              <a:gd name="T13" fmla="*/ 84 h 91"/>
              <a:gd name="T14" fmla="*/ 88 w 95"/>
              <a:gd name="T15" fmla="*/ 89 h 91"/>
              <a:gd name="T16" fmla="*/ 95 w 95"/>
              <a:gd name="T17" fmla="*/ 17 h 91"/>
              <a:gd name="T18" fmla="*/ 95 w 95"/>
              <a:gd name="T19" fmla="*/ 8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5" h="91">
                <a:moveTo>
                  <a:pt x="95" y="8"/>
                </a:moveTo>
                <a:lnTo>
                  <a:pt x="11" y="0"/>
                </a:lnTo>
                <a:lnTo>
                  <a:pt x="0" y="89"/>
                </a:lnTo>
                <a:lnTo>
                  <a:pt x="11" y="91"/>
                </a:lnTo>
                <a:lnTo>
                  <a:pt x="11" y="84"/>
                </a:lnTo>
                <a:lnTo>
                  <a:pt x="37" y="88"/>
                </a:lnTo>
                <a:lnTo>
                  <a:pt x="37" y="84"/>
                </a:lnTo>
                <a:lnTo>
                  <a:pt x="88" y="89"/>
                </a:lnTo>
                <a:lnTo>
                  <a:pt x="95" y="17"/>
                </a:lnTo>
                <a:lnTo>
                  <a:pt x="95" y="8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9" name="Freeform 35"/>
          <p:cNvSpPr>
            <a:spLocks/>
          </p:cNvSpPr>
          <p:nvPr/>
        </p:nvSpPr>
        <p:spPr bwMode="auto">
          <a:xfrm>
            <a:off x="2760663" y="3684588"/>
            <a:ext cx="1920875" cy="1979612"/>
          </a:xfrm>
          <a:custGeom>
            <a:avLst/>
            <a:gdLst>
              <a:gd name="T0" fmla="*/ 174 w 189"/>
              <a:gd name="T1" fmla="*/ 50 h 173"/>
              <a:gd name="T2" fmla="*/ 165 w 189"/>
              <a:gd name="T3" fmla="*/ 44 h 173"/>
              <a:gd name="T4" fmla="*/ 156 w 189"/>
              <a:gd name="T5" fmla="*/ 45 h 173"/>
              <a:gd name="T6" fmla="*/ 140 w 189"/>
              <a:gd name="T7" fmla="*/ 45 h 173"/>
              <a:gd name="T8" fmla="*/ 139 w 189"/>
              <a:gd name="T9" fmla="*/ 47 h 173"/>
              <a:gd name="T10" fmla="*/ 127 w 189"/>
              <a:gd name="T11" fmla="*/ 45 h 173"/>
              <a:gd name="T12" fmla="*/ 122 w 189"/>
              <a:gd name="T13" fmla="*/ 41 h 173"/>
              <a:gd name="T14" fmla="*/ 117 w 189"/>
              <a:gd name="T15" fmla="*/ 43 h 173"/>
              <a:gd name="T16" fmla="*/ 105 w 189"/>
              <a:gd name="T17" fmla="*/ 35 h 173"/>
              <a:gd name="T18" fmla="*/ 98 w 189"/>
              <a:gd name="T19" fmla="*/ 32 h 173"/>
              <a:gd name="T20" fmla="*/ 99 w 189"/>
              <a:gd name="T21" fmla="*/ 2 h 173"/>
              <a:gd name="T22" fmla="*/ 58 w 189"/>
              <a:gd name="T23" fmla="*/ 0 h 173"/>
              <a:gd name="T24" fmla="*/ 51 w 189"/>
              <a:gd name="T25" fmla="*/ 72 h 173"/>
              <a:gd name="T26" fmla="*/ 0 w 189"/>
              <a:gd name="T27" fmla="*/ 67 h 173"/>
              <a:gd name="T28" fmla="*/ 0 w 189"/>
              <a:gd name="T29" fmla="*/ 71 h 173"/>
              <a:gd name="T30" fmla="*/ 8 w 189"/>
              <a:gd name="T31" fmla="*/ 81 h 173"/>
              <a:gd name="T32" fmla="*/ 18 w 189"/>
              <a:gd name="T33" fmla="*/ 89 h 173"/>
              <a:gd name="T34" fmla="*/ 26 w 189"/>
              <a:gd name="T35" fmla="*/ 109 h 173"/>
              <a:gd name="T36" fmla="*/ 39 w 189"/>
              <a:gd name="T37" fmla="*/ 117 h 173"/>
              <a:gd name="T38" fmla="*/ 45 w 189"/>
              <a:gd name="T39" fmla="*/ 121 h 173"/>
              <a:gd name="T40" fmla="*/ 54 w 189"/>
              <a:gd name="T41" fmla="*/ 108 h 173"/>
              <a:gd name="T42" fmla="*/ 72 w 189"/>
              <a:gd name="T43" fmla="*/ 108 h 173"/>
              <a:gd name="T44" fmla="*/ 81 w 189"/>
              <a:gd name="T45" fmla="*/ 116 h 173"/>
              <a:gd name="T46" fmla="*/ 85 w 189"/>
              <a:gd name="T47" fmla="*/ 133 h 173"/>
              <a:gd name="T48" fmla="*/ 100 w 189"/>
              <a:gd name="T49" fmla="*/ 146 h 173"/>
              <a:gd name="T50" fmla="*/ 105 w 189"/>
              <a:gd name="T51" fmla="*/ 164 h 173"/>
              <a:gd name="T52" fmla="*/ 117 w 189"/>
              <a:gd name="T53" fmla="*/ 171 h 173"/>
              <a:gd name="T54" fmla="*/ 130 w 189"/>
              <a:gd name="T55" fmla="*/ 173 h 173"/>
              <a:gd name="T56" fmla="*/ 135 w 189"/>
              <a:gd name="T57" fmla="*/ 171 h 173"/>
              <a:gd name="T58" fmla="*/ 130 w 189"/>
              <a:gd name="T59" fmla="*/ 155 h 173"/>
              <a:gd name="T60" fmla="*/ 127 w 189"/>
              <a:gd name="T61" fmla="*/ 152 h 173"/>
              <a:gd name="T62" fmla="*/ 130 w 189"/>
              <a:gd name="T63" fmla="*/ 148 h 173"/>
              <a:gd name="T64" fmla="*/ 133 w 189"/>
              <a:gd name="T65" fmla="*/ 144 h 173"/>
              <a:gd name="T66" fmla="*/ 135 w 189"/>
              <a:gd name="T67" fmla="*/ 138 h 173"/>
              <a:gd name="T68" fmla="*/ 141 w 189"/>
              <a:gd name="T69" fmla="*/ 133 h 173"/>
              <a:gd name="T70" fmla="*/ 145 w 189"/>
              <a:gd name="T71" fmla="*/ 133 h 173"/>
              <a:gd name="T72" fmla="*/ 143 w 189"/>
              <a:gd name="T73" fmla="*/ 130 h 173"/>
              <a:gd name="T74" fmla="*/ 149 w 189"/>
              <a:gd name="T75" fmla="*/ 128 h 173"/>
              <a:gd name="T76" fmla="*/ 151 w 189"/>
              <a:gd name="T77" fmla="*/ 132 h 173"/>
              <a:gd name="T78" fmla="*/ 166 w 189"/>
              <a:gd name="T79" fmla="*/ 122 h 173"/>
              <a:gd name="T80" fmla="*/ 171 w 189"/>
              <a:gd name="T81" fmla="*/ 119 h 173"/>
              <a:gd name="T82" fmla="*/ 166 w 189"/>
              <a:gd name="T83" fmla="*/ 112 h 173"/>
              <a:gd name="T84" fmla="*/ 171 w 189"/>
              <a:gd name="T85" fmla="*/ 112 h 173"/>
              <a:gd name="T86" fmla="*/ 171 w 189"/>
              <a:gd name="T87" fmla="*/ 115 h 173"/>
              <a:gd name="T88" fmla="*/ 176 w 189"/>
              <a:gd name="T89" fmla="*/ 116 h 173"/>
              <a:gd name="T90" fmla="*/ 186 w 189"/>
              <a:gd name="T91" fmla="*/ 112 h 173"/>
              <a:gd name="T92" fmla="*/ 186 w 189"/>
              <a:gd name="T93" fmla="*/ 105 h 173"/>
              <a:gd name="T94" fmla="*/ 186 w 189"/>
              <a:gd name="T95" fmla="*/ 97 h 173"/>
              <a:gd name="T96" fmla="*/ 189 w 189"/>
              <a:gd name="T97" fmla="*/ 89 h 173"/>
              <a:gd name="T98" fmla="*/ 186 w 189"/>
              <a:gd name="T99" fmla="*/ 81 h 173"/>
              <a:gd name="T100" fmla="*/ 181 w 189"/>
              <a:gd name="T101" fmla="*/ 76 h 173"/>
              <a:gd name="T102" fmla="*/ 181 w 189"/>
              <a:gd name="T103" fmla="*/ 60 h 173"/>
              <a:gd name="T104" fmla="*/ 181 w 189"/>
              <a:gd name="T105" fmla="*/ 52 h 173"/>
              <a:gd name="T106" fmla="*/ 174 w 189"/>
              <a:gd name="T107" fmla="*/ 50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89" h="173">
                <a:moveTo>
                  <a:pt x="174" y="50"/>
                </a:moveTo>
                <a:lnTo>
                  <a:pt x="165" y="44"/>
                </a:lnTo>
                <a:lnTo>
                  <a:pt x="156" y="45"/>
                </a:lnTo>
                <a:lnTo>
                  <a:pt x="140" y="45"/>
                </a:lnTo>
                <a:lnTo>
                  <a:pt x="139" y="47"/>
                </a:lnTo>
                <a:lnTo>
                  <a:pt x="127" y="45"/>
                </a:lnTo>
                <a:lnTo>
                  <a:pt x="122" y="41"/>
                </a:lnTo>
                <a:lnTo>
                  <a:pt x="117" y="43"/>
                </a:lnTo>
                <a:lnTo>
                  <a:pt x="105" y="35"/>
                </a:lnTo>
                <a:lnTo>
                  <a:pt x="98" y="32"/>
                </a:lnTo>
                <a:lnTo>
                  <a:pt x="99" y="2"/>
                </a:lnTo>
                <a:lnTo>
                  <a:pt x="58" y="0"/>
                </a:lnTo>
                <a:lnTo>
                  <a:pt x="51" y="72"/>
                </a:lnTo>
                <a:lnTo>
                  <a:pt x="0" y="67"/>
                </a:lnTo>
                <a:lnTo>
                  <a:pt x="0" y="71"/>
                </a:lnTo>
                <a:lnTo>
                  <a:pt x="8" y="81"/>
                </a:lnTo>
                <a:lnTo>
                  <a:pt x="18" y="89"/>
                </a:lnTo>
                <a:lnTo>
                  <a:pt x="26" y="109"/>
                </a:lnTo>
                <a:lnTo>
                  <a:pt x="39" y="117"/>
                </a:lnTo>
                <a:lnTo>
                  <a:pt x="45" y="121"/>
                </a:lnTo>
                <a:lnTo>
                  <a:pt x="54" y="108"/>
                </a:lnTo>
                <a:lnTo>
                  <a:pt x="72" y="108"/>
                </a:lnTo>
                <a:lnTo>
                  <a:pt x="81" y="116"/>
                </a:lnTo>
                <a:lnTo>
                  <a:pt x="85" y="133"/>
                </a:lnTo>
                <a:lnTo>
                  <a:pt x="100" y="146"/>
                </a:lnTo>
                <a:lnTo>
                  <a:pt x="105" y="164"/>
                </a:lnTo>
                <a:lnTo>
                  <a:pt x="117" y="171"/>
                </a:lnTo>
                <a:lnTo>
                  <a:pt x="130" y="173"/>
                </a:lnTo>
                <a:lnTo>
                  <a:pt x="135" y="171"/>
                </a:lnTo>
                <a:lnTo>
                  <a:pt x="130" y="155"/>
                </a:lnTo>
                <a:lnTo>
                  <a:pt x="127" y="152"/>
                </a:lnTo>
                <a:lnTo>
                  <a:pt x="130" y="148"/>
                </a:lnTo>
                <a:lnTo>
                  <a:pt x="133" y="144"/>
                </a:lnTo>
                <a:lnTo>
                  <a:pt x="135" y="138"/>
                </a:lnTo>
                <a:lnTo>
                  <a:pt x="141" y="133"/>
                </a:lnTo>
                <a:lnTo>
                  <a:pt x="145" y="133"/>
                </a:lnTo>
                <a:lnTo>
                  <a:pt x="143" y="130"/>
                </a:lnTo>
                <a:lnTo>
                  <a:pt x="149" y="128"/>
                </a:lnTo>
                <a:lnTo>
                  <a:pt x="151" y="132"/>
                </a:lnTo>
                <a:lnTo>
                  <a:pt x="166" y="122"/>
                </a:lnTo>
                <a:lnTo>
                  <a:pt x="171" y="119"/>
                </a:lnTo>
                <a:lnTo>
                  <a:pt x="166" y="112"/>
                </a:lnTo>
                <a:lnTo>
                  <a:pt x="171" y="112"/>
                </a:lnTo>
                <a:lnTo>
                  <a:pt x="171" y="115"/>
                </a:lnTo>
                <a:lnTo>
                  <a:pt x="176" y="116"/>
                </a:lnTo>
                <a:lnTo>
                  <a:pt x="186" y="112"/>
                </a:lnTo>
                <a:lnTo>
                  <a:pt x="186" y="105"/>
                </a:lnTo>
                <a:lnTo>
                  <a:pt x="186" y="97"/>
                </a:lnTo>
                <a:lnTo>
                  <a:pt x="189" y="89"/>
                </a:lnTo>
                <a:lnTo>
                  <a:pt x="186" y="81"/>
                </a:lnTo>
                <a:lnTo>
                  <a:pt x="181" y="76"/>
                </a:lnTo>
                <a:lnTo>
                  <a:pt x="181" y="60"/>
                </a:lnTo>
                <a:lnTo>
                  <a:pt x="181" y="52"/>
                </a:lnTo>
                <a:lnTo>
                  <a:pt x="174" y="5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0" name="Freeform 36"/>
          <p:cNvSpPr>
            <a:spLocks/>
          </p:cNvSpPr>
          <p:nvPr/>
        </p:nvSpPr>
        <p:spPr bwMode="auto">
          <a:xfrm>
            <a:off x="2760663" y="3684588"/>
            <a:ext cx="1920875" cy="1979612"/>
          </a:xfrm>
          <a:custGeom>
            <a:avLst/>
            <a:gdLst>
              <a:gd name="T0" fmla="*/ 174 w 189"/>
              <a:gd name="T1" fmla="*/ 50 h 173"/>
              <a:gd name="T2" fmla="*/ 165 w 189"/>
              <a:gd name="T3" fmla="*/ 44 h 173"/>
              <a:gd name="T4" fmla="*/ 156 w 189"/>
              <a:gd name="T5" fmla="*/ 45 h 173"/>
              <a:gd name="T6" fmla="*/ 140 w 189"/>
              <a:gd name="T7" fmla="*/ 45 h 173"/>
              <a:gd name="T8" fmla="*/ 139 w 189"/>
              <a:gd name="T9" fmla="*/ 47 h 173"/>
              <a:gd name="T10" fmla="*/ 127 w 189"/>
              <a:gd name="T11" fmla="*/ 45 h 173"/>
              <a:gd name="T12" fmla="*/ 122 w 189"/>
              <a:gd name="T13" fmla="*/ 41 h 173"/>
              <a:gd name="T14" fmla="*/ 117 w 189"/>
              <a:gd name="T15" fmla="*/ 43 h 173"/>
              <a:gd name="T16" fmla="*/ 105 w 189"/>
              <a:gd name="T17" fmla="*/ 35 h 173"/>
              <a:gd name="T18" fmla="*/ 98 w 189"/>
              <a:gd name="T19" fmla="*/ 32 h 173"/>
              <a:gd name="T20" fmla="*/ 99 w 189"/>
              <a:gd name="T21" fmla="*/ 2 h 173"/>
              <a:gd name="T22" fmla="*/ 58 w 189"/>
              <a:gd name="T23" fmla="*/ 0 h 173"/>
              <a:gd name="T24" fmla="*/ 51 w 189"/>
              <a:gd name="T25" fmla="*/ 72 h 173"/>
              <a:gd name="T26" fmla="*/ 0 w 189"/>
              <a:gd name="T27" fmla="*/ 67 h 173"/>
              <a:gd name="T28" fmla="*/ 0 w 189"/>
              <a:gd name="T29" fmla="*/ 71 h 173"/>
              <a:gd name="T30" fmla="*/ 8 w 189"/>
              <a:gd name="T31" fmla="*/ 81 h 173"/>
              <a:gd name="T32" fmla="*/ 18 w 189"/>
              <a:gd name="T33" fmla="*/ 89 h 173"/>
              <a:gd name="T34" fmla="*/ 26 w 189"/>
              <a:gd name="T35" fmla="*/ 109 h 173"/>
              <a:gd name="T36" fmla="*/ 39 w 189"/>
              <a:gd name="T37" fmla="*/ 117 h 173"/>
              <a:gd name="T38" fmla="*/ 45 w 189"/>
              <a:gd name="T39" fmla="*/ 121 h 173"/>
              <a:gd name="T40" fmla="*/ 54 w 189"/>
              <a:gd name="T41" fmla="*/ 108 h 173"/>
              <a:gd name="T42" fmla="*/ 72 w 189"/>
              <a:gd name="T43" fmla="*/ 108 h 173"/>
              <a:gd name="T44" fmla="*/ 81 w 189"/>
              <a:gd name="T45" fmla="*/ 116 h 173"/>
              <a:gd name="T46" fmla="*/ 85 w 189"/>
              <a:gd name="T47" fmla="*/ 133 h 173"/>
              <a:gd name="T48" fmla="*/ 100 w 189"/>
              <a:gd name="T49" fmla="*/ 146 h 173"/>
              <a:gd name="T50" fmla="*/ 105 w 189"/>
              <a:gd name="T51" fmla="*/ 164 h 173"/>
              <a:gd name="T52" fmla="*/ 117 w 189"/>
              <a:gd name="T53" fmla="*/ 171 h 173"/>
              <a:gd name="T54" fmla="*/ 130 w 189"/>
              <a:gd name="T55" fmla="*/ 173 h 173"/>
              <a:gd name="T56" fmla="*/ 135 w 189"/>
              <a:gd name="T57" fmla="*/ 171 h 173"/>
              <a:gd name="T58" fmla="*/ 130 w 189"/>
              <a:gd name="T59" fmla="*/ 155 h 173"/>
              <a:gd name="T60" fmla="*/ 127 w 189"/>
              <a:gd name="T61" fmla="*/ 152 h 173"/>
              <a:gd name="T62" fmla="*/ 130 w 189"/>
              <a:gd name="T63" fmla="*/ 148 h 173"/>
              <a:gd name="T64" fmla="*/ 133 w 189"/>
              <a:gd name="T65" fmla="*/ 144 h 173"/>
              <a:gd name="T66" fmla="*/ 135 w 189"/>
              <a:gd name="T67" fmla="*/ 138 h 173"/>
              <a:gd name="T68" fmla="*/ 141 w 189"/>
              <a:gd name="T69" fmla="*/ 133 h 173"/>
              <a:gd name="T70" fmla="*/ 145 w 189"/>
              <a:gd name="T71" fmla="*/ 133 h 173"/>
              <a:gd name="T72" fmla="*/ 143 w 189"/>
              <a:gd name="T73" fmla="*/ 130 h 173"/>
              <a:gd name="T74" fmla="*/ 149 w 189"/>
              <a:gd name="T75" fmla="*/ 128 h 173"/>
              <a:gd name="T76" fmla="*/ 151 w 189"/>
              <a:gd name="T77" fmla="*/ 132 h 173"/>
              <a:gd name="T78" fmla="*/ 166 w 189"/>
              <a:gd name="T79" fmla="*/ 122 h 173"/>
              <a:gd name="T80" fmla="*/ 171 w 189"/>
              <a:gd name="T81" fmla="*/ 119 h 173"/>
              <a:gd name="T82" fmla="*/ 166 w 189"/>
              <a:gd name="T83" fmla="*/ 112 h 173"/>
              <a:gd name="T84" fmla="*/ 171 w 189"/>
              <a:gd name="T85" fmla="*/ 112 h 173"/>
              <a:gd name="T86" fmla="*/ 171 w 189"/>
              <a:gd name="T87" fmla="*/ 115 h 173"/>
              <a:gd name="T88" fmla="*/ 176 w 189"/>
              <a:gd name="T89" fmla="*/ 116 h 173"/>
              <a:gd name="T90" fmla="*/ 186 w 189"/>
              <a:gd name="T91" fmla="*/ 112 h 173"/>
              <a:gd name="T92" fmla="*/ 186 w 189"/>
              <a:gd name="T93" fmla="*/ 105 h 173"/>
              <a:gd name="T94" fmla="*/ 186 w 189"/>
              <a:gd name="T95" fmla="*/ 97 h 173"/>
              <a:gd name="T96" fmla="*/ 189 w 189"/>
              <a:gd name="T97" fmla="*/ 89 h 173"/>
              <a:gd name="T98" fmla="*/ 186 w 189"/>
              <a:gd name="T99" fmla="*/ 81 h 173"/>
              <a:gd name="T100" fmla="*/ 181 w 189"/>
              <a:gd name="T101" fmla="*/ 76 h 173"/>
              <a:gd name="T102" fmla="*/ 181 w 189"/>
              <a:gd name="T103" fmla="*/ 60 h 173"/>
              <a:gd name="T104" fmla="*/ 181 w 189"/>
              <a:gd name="T105" fmla="*/ 52 h 173"/>
              <a:gd name="T106" fmla="*/ 174 w 189"/>
              <a:gd name="T107" fmla="*/ 50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89" h="173">
                <a:moveTo>
                  <a:pt x="174" y="50"/>
                </a:moveTo>
                <a:lnTo>
                  <a:pt x="165" y="44"/>
                </a:lnTo>
                <a:lnTo>
                  <a:pt x="156" y="45"/>
                </a:lnTo>
                <a:lnTo>
                  <a:pt x="140" y="45"/>
                </a:lnTo>
                <a:lnTo>
                  <a:pt x="139" y="47"/>
                </a:lnTo>
                <a:lnTo>
                  <a:pt x="127" y="45"/>
                </a:lnTo>
                <a:lnTo>
                  <a:pt x="122" y="41"/>
                </a:lnTo>
                <a:lnTo>
                  <a:pt x="117" y="43"/>
                </a:lnTo>
                <a:lnTo>
                  <a:pt x="105" y="35"/>
                </a:lnTo>
                <a:lnTo>
                  <a:pt x="98" y="32"/>
                </a:lnTo>
                <a:lnTo>
                  <a:pt x="99" y="2"/>
                </a:lnTo>
                <a:lnTo>
                  <a:pt x="58" y="0"/>
                </a:lnTo>
                <a:lnTo>
                  <a:pt x="51" y="72"/>
                </a:lnTo>
                <a:lnTo>
                  <a:pt x="0" y="67"/>
                </a:lnTo>
                <a:lnTo>
                  <a:pt x="0" y="71"/>
                </a:lnTo>
                <a:lnTo>
                  <a:pt x="8" y="81"/>
                </a:lnTo>
                <a:lnTo>
                  <a:pt x="18" y="89"/>
                </a:lnTo>
                <a:lnTo>
                  <a:pt x="26" y="109"/>
                </a:lnTo>
                <a:lnTo>
                  <a:pt x="39" y="117"/>
                </a:lnTo>
                <a:lnTo>
                  <a:pt x="45" y="121"/>
                </a:lnTo>
                <a:lnTo>
                  <a:pt x="54" y="108"/>
                </a:lnTo>
                <a:lnTo>
                  <a:pt x="72" y="108"/>
                </a:lnTo>
                <a:lnTo>
                  <a:pt x="81" y="116"/>
                </a:lnTo>
                <a:lnTo>
                  <a:pt x="85" y="133"/>
                </a:lnTo>
                <a:lnTo>
                  <a:pt x="100" y="146"/>
                </a:lnTo>
                <a:lnTo>
                  <a:pt x="105" y="164"/>
                </a:lnTo>
                <a:lnTo>
                  <a:pt x="117" y="171"/>
                </a:lnTo>
                <a:lnTo>
                  <a:pt x="130" y="173"/>
                </a:lnTo>
                <a:lnTo>
                  <a:pt x="135" y="171"/>
                </a:lnTo>
                <a:lnTo>
                  <a:pt x="130" y="155"/>
                </a:lnTo>
                <a:lnTo>
                  <a:pt x="127" y="152"/>
                </a:lnTo>
                <a:lnTo>
                  <a:pt x="130" y="148"/>
                </a:lnTo>
                <a:lnTo>
                  <a:pt x="133" y="144"/>
                </a:lnTo>
                <a:lnTo>
                  <a:pt x="135" y="138"/>
                </a:lnTo>
                <a:lnTo>
                  <a:pt x="141" y="133"/>
                </a:lnTo>
                <a:lnTo>
                  <a:pt x="145" y="133"/>
                </a:lnTo>
                <a:lnTo>
                  <a:pt x="143" y="130"/>
                </a:lnTo>
                <a:lnTo>
                  <a:pt x="149" y="128"/>
                </a:lnTo>
                <a:lnTo>
                  <a:pt x="151" y="132"/>
                </a:lnTo>
                <a:lnTo>
                  <a:pt x="166" y="122"/>
                </a:lnTo>
                <a:lnTo>
                  <a:pt x="171" y="119"/>
                </a:lnTo>
                <a:lnTo>
                  <a:pt x="166" y="112"/>
                </a:lnTo>
                <a:lnTo>
                  <a:pt x="171" y="112"/>
                </a:lnTo>
                <a:lnTo>
                  <a:pt x="171" y="115"/>
                </a:lnTo>
                <a:lnTo>
                  <a:pt x="176" y="116"/>
                </a:lnTo>
                <a:lnTo>
                  <a:pt x="186" y="112"/>
                </a:lnTo>
                <a:lnTo>
                  <a:pt x="186" y="105"/>
                </a:lnTo>
                <a:lnTo>
                  <a:pt x="186" y="97"/>
                </a:lnTo>
                <a:lnTo>
                  <a:pt x="189" y="89"/>
                </a:lnTo>
                <a:lnTo>
                  <a:pt x="186" y="81"/>
                </a:lnTo>
                <a:lnTo>
                  <a:pt x="181" y="76"/>
                </a:lnTo>
                <a:lnTo>
                  <a:pt x="181" y="60"/>
                </a:lnTo>
                <a:lnTo>
                  <a:pt x="181" y="52"/>
                </a:lnTo>
                <a:lnTo>
                  <a:pt x="174" y="5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1" name="Freeform 37"/>
          <p:cNvSpPr>
            <a:spLocks/>
          </p:cNvSpPr>
          <p:nvPr/>
        </p:nvSpPr>
        <p:spPr bwMode="auto">
          <a:xfrm>
            <a:off x="4357688" y="2941638"/>
            <a:ext cx="904875" cy="846137"/>
          </a:xfrm>
          <a:custGeom>
            <a:avLst/>
            <a:gdLst>
              <a:gd name="T0" fmla="*/ 56 w 89"/>
              <a:gd name="T1" fmla="*/ 4 h 74"/>
              <a:gd name="T2" fmla="*/ 51 w 89"/>
              <a:gd name="T3" fmla="*/ 0 h 74"/>
              <a:gd name="T4" fmla="*/ 0 w 89"/>
              <a:gd name="T5" fmla="*/ 1 h 74"/>
              <a:gd name="T6" fmla="*/ 2 w 89"/>
              <a:gd name="T7" fmla="*/ 8 h 74"/>
              <a:gd name="T8" fmla="*/ 5 w 89"/>
              <a:gd name="T9" fmla="*/ 12 h 74"/>
              <a:gd name="T10" fmla="*/ 9 w 89"/>
              <a:gd name="T11" fmla="*/ 14 h 74"/>
              <a:gd name="T12" fmla="*/ 13 w 89"/>
              <a:gd name="T13" fmla="*/ 15 h 74"/>
              <a:gd name="T14" fmla="*/ 9 w 89"/>
              <a:gd name="T15" fmla="*/ 19 h 74"/>
              <a:gd name="T16" fmla="*/ 9 w 89"/>
              <a:gd name="T17" fmla="*/ 23 h 74"/>
              <a:gd name="T18" fmla="*/ 14 w 89"/>
              <a:gd name="T19" fmla="*/ 26 h 74"/>
              <a:gd name="T20" fmla="*/ 14 w 89"/>
              <a:gd name="T21" fmla="*/ 61 h 74"/>
              <a:gd name="T22" fmla="*/ 14 w 89"/>
              <a:gd name="T23" fmla="*/ 69 h 74"/>
              <a:gd name="T24" fmla="*/ 75 w 89"/>
              <a:gd name="T25" fmla="*/ 67 h 74"/>
              <a:gd name="T26" fmla="*/ 78 w 89"/>
              <a:gd name="T27" fmla="*/ 68 h 74"/>
              <a:gd name="T28" fmla="*/ 73 w 89"/>
              <a:gd name="T29" fmla="*/ 74 h 74"/>
              <a:gd name="T30" fmla="*/ 82 w 89"/>
              <a:gd name="T31" fmla="*/ 74 h 74"/>
              <a:gd name="T32" fmla="*/ 87 w 89"/>
              <a:gd name="T33" fmla="*/ 66 h 74"/>
              <a:gd name="T34" fmla="*/ 89 w 89"/>
              <a:gd name="T35" fmla="*/ 61 h 74"/>
              <a:gd name="T36" fmla="*/ 89 w 89"/>
              <a:gd name="T37" fmla="*/ 57 h 74"/>
              <a:gd name="T38" fmla="*/ 87 w 89"/>
              <a:gd name="T39" fmla="*/ 52 h 74"/>
              <a:gd name="T40" fmla="*/ 83 w 89"/>
              <a:gd name="T41" fmla="*/ 46 h 74"/>
              <a:gd name="T42" fmla="*/ 75 w 89"/>
              <a:gd name="T43" fmla="*/ 41 h 74"/>
              <a:gd name="T44" fmla="*/ 70 w 89"/>
              <a:gd name="T45" fmla="*/ 38 h 74"/>
              <a:gd name="T46" fmla="*/ 73 w 89"/>
              <a:gd name="T47" fmla="*/ 33 h 74"/>
              <a:gd name="T48" fmla="*/ 73 w 89"/>
              <a:gd name="T49" fmla="*/ 27 h 74"/>
              <a:gd name="T50" fmla="*/ 68 w 89"/>
              <a:gd name="T51" fmla="*/ 29 h 74"/>
              <a:gd name="T52" fmla="*/ 65 w 89"/>
              <a:gd name="T53" fmla="*/ 21 h 74"/>
              <a:gd name="T54" fmla="*/ 57 w 89"/>
              <a:gd name="T55" fmla="*/ 15 h 74"/>
              <a:gd name="T56" fmla="*/ 56 w 89"/>
              <a:gd name="T57" fmla="*/ 9 h 74"/>
              <a:gd name="T58" fmla="*/ 56 w 89"/>
              <a:gd name="T59" fmla="*/ 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89" h="74">
                <a:moveTo>
                  <a:pt x="56" y="4"/>
                </a:moveTo>
                <a:lnTo>
                  <a:pt x="51" y="0"/>
                </a:lnTo>
                <a:lnTo>
                  <a:pt x="0" y="1"/>
                </a:lnTo>
                <a:lnTo>
                  <a:pt x="2" y="8"/>
                </a:lnTo>
                <a:lnTo>
                  <a:pt x="5" y="12"/>
                </a:lnTo>
                <a:lnTo>
                  <a:pt x="9" y="14"/>
                </a:lnTo>
                <a:lnTo>
                  <a:pt x="13" y="15"/>
                </a:lnTo>
                <a:lnTo>
                  <a:pt x="9" y="19"/>
                </a:lnTo>
                <a:lnTo>
                  <a:pt x="9" y="23"/>
                </a:lnTo>
                <a:lnTo>
                  <a:pt x="14" y="26"/>
                </a:lnTo>
                <a:lnTo>
                  <a:pt x="14" y="61"/>
                </a:lnTo>
                <a:lnTo>
                  <a:pt x="14" y="69"/>
                </a:lnTo>
                <a:lnTo>
                  <a:pt x="75" y="67"/>
                </a:lnTo>
                <a:lnTo>
                  <a:pt x="78" y="68"/>
                </a:lnTo>
                <a:lnTo>
                  <a:pt x="73" y="74"/>
                </a:lnTo>
                <a:lnTo>
                  <a:pt x="82" y="74"/>
                </a:lnTo>
                <a:lnTo>
                  <a:pt x="87" y="66"/>
                </a:lnTo>
                <a:lnTo>
                  <a:pt x="89" y="61"/>
                </a:lnTo>
                <a:lnTo>
                  <a:pt x="89" y="57"/>
                </a:lnTo>
                <a:lnTo>
                  <a:pt x="87" y="52"/>
                </a:lnTo>
                <a:lnTo>
                  <a:pt x="83" y="46"/>
                </a:lnTo>
                <a:lnTo>
                  <a:pt x="75" y="41"/>
                </a:lnTo>
                <a:lnTo>
                  <a:pt x="70" y="38"/>
                </a:lnTo>
                <a:lnTo>
                  <a:pt x="73" y="33"/>
                </a:lnTo>
                <a:lnTo>
                  <a:pt x="73" y="27"/>
                </a:lnTo>
                <a:lnTo>
                  <a:pt x="68" y="29"/>
                </a:lnTo>
                <a:lnTo>
                  <a:pt x="65" y="21"/>
                </a:lnTo>
                <a:lnTo>
                  <a:pt x="57" y="15"/>
                </a:lnTo>
                <a:lnTo>
                  <a:pt x="56" y="9"/>
                </a:lnTo>
                <a:lnTo>
                  <a:pt x="56" y="4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2" name="Freeform 38"/>
          <p:cNvSpPr>
            <a:spLocks/>
          </p:cNvSpPr>
          <p:nvPr/>
        </p:nvSpPr>
        <p:spPr bwMode="auto">
          <a:xfrm>
            <a:off x="4357688" y="2941638"/>
            <a:ext cx="904875" cy="846137"/>
          </a:xfrm>
          <a:custGeom>
            <a:avLst/>
            <a:gdLst>
              <a:gd name="T0" fmla="*/ 56 w 89"/>
              <a:gd name="T1" fmla="*/ 4 h 74"/>
              <a:gd name="T2" fmla="*/ 51 w 89"/>
              <a:gd name="T3" fmla="*/ 0 h 74"/>
              <a:gd name="T4" fmla="*/ 0 w 89"/>
              <a:gd name="T5" fmla="*/ 1 h 74"/>
              <a:gd name="T6" fmla="*/ 2 w 89"/>
              <a:gd name="T7" fmla="*/ 8 h 74"/>
              <a:gd name="T8" fmla="*/ 5 w 89"/>
              <a:gd name="T9" fmla="*/ 12 h 74"/>
              <a:gd name="T10" fmla="*/ 9 w 89"/>
              <a:gd name="T11" fmla="*/ 14 h 74"/>
              <a:gd name="T12" fmla="*/ 13 w 89"/>
              <a:gd name="T13" fmla="*/ 15 h 74"/>
              <a:gd name="T14" fmla="*/ 9 w 89"/>
              <a:gd name="T15" fmla="*/ 19 h 74"/>
              <a:gd name="T16" fmla="*/ 9 w 89"/>
              <a:gd name="T17" fmla="*/ 23 h 74"/>
              <a:gd name="T18" fmla="*/ 14 w 89"/>
              <a:gd name="T19" fmla="*/ 26 h 74"/>
              <a:gd name="T20" fmla="*/ 14 w 89"/>
              <a:gd name="T21" fmla="*/ 61 h 74"/>
              <a:gd name="T22" fmla="*/ 14 w 89"/>
              <a:gd name="T23" fmla="*/ 69 h 74"/>
              <a:gd name="T24" fmla="*/ 75 w 89"/>
              <a:gd name="T25" fmla="*/ 67 h 74"/>
              <a:gd name="T26" fmla="*/ 78 w 89"/>
              <a:gd name="T27" fmla="*/ 68 h 74"/>
              <a:gd name="T28" fmla="*/ 73 w 89"/>
              <a:gd name="T29" fmla="*/ 74 h 74"/>
              <a:gd name="T30" fmla="*/ 82 w 89"/>
              <a:gd name="T31" fmla="*/ 74 h 74"/>
              <a:gd name="T32" fmla="*/ 87 w 89"/>
              <a:gd name="T33" fmla="*/ 66 h 74"/>
              <a:gd name="T34" fmla="*/ 89 w 89"/>
              <a:gd name="T35" fmla="*/ 61 h 74"/>
              <a:gd name="T36" fmla="*/ 89 w 89"/>
              <a:gd name="T37" fmla="*/ 57 h 74"/>
              <a:gd name="T38" fmla="*/ 87 w 89"/>
              <a:gd name="T39" fmla="*/ 52 h 74"/>
              <a:gd name="T40" fmla="*/ 83 w 89"/>
              <a:gd name="T41" fmla="*/ 46 h 74"/>
              <a:gd name="T42" fmla="*/ 75 w 89"/>
              <a:gd name="T43" fmla="*/ 41 h 74"/>
              <a:gd name="T44" fmla="*/ 70 w 89"/>
              <a:gd name="T45" fmla="*/ 38 h 74"/>
              <a:gd name="T46" fmla="*/ 73 w 89"/>
              <a:gd name="T47" fmla="*/ 33 h 74"/>
              <a:gd name="T48" fmla="*/ 73 w 89"/>
              <a:gd name="T49" fmla="*/ 27 h 74"/>
              <a:gd name="T50" fmla="*/ 68 w 89"/>
              <a:gd name="T51" fmla="*/ 29 h 74"/>
              <a:gd name="T52" fmla="*/ 65 w 89"/>
              <a:gd name="T53" fmla="*/ 21 h 74"/>
              <a:gd name="T54" fmla="*/ 57 w 89"/>
              <a:gd name="T55" fmla="*/ 15 h 74"/>
              <a:gd name="T56" fmla="*/ 56 w 89"/>
              <a:gd name="T57" fmla="*/ 9 h 74"/>
              <a:gd name="T58" fmla="*/ 56 w 89"/>
              <a:gd name="T59" fmla="*/ 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89" h="74">
                <a:moveTo>
                  <a:pt x="56" y="4"/>
                </a:moveTo>
                <a:lnTo>
                  <a:pt x="51" y="0"/>
                </a:lnTo>
                <a:lnTo>
                  <a:pt x="0" y="1"/>
                </a:lnTo>
                <a:lnTo>
                  <a:pt x="2" y="8"/>
                </a:lnTo>
                <a:lnTo>
                  <a:pt x="5" y="12"/>
                </a:lnTo>
                <a:lnTo>
                  <a:pt x="9" y="14"/>
                </a:lnTo>
                <a:lnTo>
                  <a:pt x="13" y="15"/>
                </a:lnTo>
                <a:lnTo>
                  <a:pt x="9" y="19"/>
                </a:lnTo>
                <a:lnTo>
                  <a:pt x="9" y="23"/>
                </a:lnTo>
                <a:lnTo>
                  <a:pt x="14" y="26"/>
                </a:lnTo>
                <a:lnTo>
                  <a:pt x="14" y="61"/>
                </a:lnTo>
                <a:lnTo>
                  <a:pt x="14" y="69"/>
                </a:lnTo>
                <a:lnTo>
                  <a:pt x="75" y="67"/>
                </a:lnTo>
                <a:lnTo>
                  <a:pt x="78" y="68"/>
                </a:lnTo>
                <a:lnTo>
                  <a:pt x="73" y="74"/>
                </a:lnTo>
                <a:lnTo>
                  <a:pt x="82" y="74"/>
                </a:lnTo>
                <a:lnTo>
                  <a:pt x="87" y="66"/>
                </a:lnTo>
                <a:lnTo>
                  <a:pt x="89" y="61"/>
                </a:lnTo>
                <a:lnTo>
                  <a:pt x="89" y="57"/>
                </a:lnTo>
                <a:lnTo>
                  <a:pt x="87" y="52"/>
                </a:lnTo>
                <a:lnTo>
                  <a:pt x="83" y="46"/>
                </a:lnTo>
                <a:lnTo>
                  <a:pt x="75" y="41"/>
                </a:lnTo>
                <a:lnTo>
                  <a:pt x="70" y="38"/>
                </a:lnTo>
                <a:lnTo>
                  <a:pt x="73" y="33"/>
                </a:lnTo>
                <a:lnTo>
                  <a:pt x="73" y="27"/>
                </a:lnTo>
                <a:lnTo>
                  <a:pt x="68" y="29"/>
                </a:lnTo>
                <a:lnTo>
                  <a:pt x="65" y="21"/>
                </a:lnTo>
                <a:lnTo>
                  <a:pt x="57" y="15"/>
                </a:lnTo>
                <a:lnTo>
                  <a:pt x="56" y="9"/>
                </a:lnTo>
                <a:lnTo>
                  <a:pt x="56" y="4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3" name="Freeform 39"/>
          <p:cNvSpPr>
            <a:spLocks/>
          </p:cNvSpPr>
          <p:nvPr/>
        </p:nvSpPr>
        <p:spPr bwMode="auto">
          <a:xfrm>
            <a:off x="4500563" y="3708400"/>
            <a:ext cx="690562" cy="663575"/>
          </a:xfrm>
          <a:custGeom>
            <a:avLst/>
            <a:gdLst>
              <a:gd name="T0" fmla="*/ 68 w 68"/>
              <a:gd name="T1" fmla="*/ 7 h 58"/>
              <a:gd name="T2" fmla="*/ 59 w 68"/>
              <a:gd name="T3" fmla="*/ 7 h 58"/>
              <a:gd name="T4" fmla="*/ 64 w 68"/>
              <a:gd name="T5" fmla="*/ 1 h 58"/>
              <a:gd name="T6" fmla="*/ 61 w 68"/>
              <a:gd name="T7" fmla="*/ 0 h 58"/>
              <a:gd name="T8" fmla="*/ 0 w 68"/>
              <a:gd name="T9" fmla="*/ 2 h 58"/>
              <a:gd name="T10" fmla="*/ 3 w 68"/>
              <a:gd name="T11" fmla="*/ 19 h 58"/>
              <a:gd name="T12" fmla="*/ 3 w 68"/>
              <a:gd name="T13" fmla="*/ 48 h 58"/>
              <a:gd name="T14" fmla="*/ 10 w 68"/>
              <a:gd name="T15" fmla="*/ 50 h 58"/>
              <a:gd name="T16" fmla="*/ 10 w 68"/>
              <a:gd name="T17" fmla="*/ 58 h 58"/>
              <a:gd name="T18" fmla="*/ 51 w 68"/>
              <a:gd name="T19" fmla="*/ 55 h 58"/>
              <a:gd name="T20" fmla="*/ 51 w 68"/>
              <a:gd name="T21" fmla="*/ 50 h 58"/>
              <a:gd name="T22" fmla="*/ 51 w 68"/>
              <a:gd name="T23" fmla="*/ 42 h 58"/>
              <a:gd name="T24" fmla="*/ 57 w 68"/>
              <a:gd name="T25" fmla="*/ 34 h 58"/>
              <a:gd name="T26" fmla="*/ 61 w 68"/>
              <a:gd name="T27" fmla="*/ 25 h 58"/>
              <a:gd name="T28" fmla="*/ 64 w 68"/>
              <a:gd name="T29" fmla="*/ 23 h 58"/>
              <a:gd name="T30" fmla="*/ 64 w 68"/>
              <a:gd name="T31" fmla="*/ 18 h 58"/>
              <a:gd name="T32" fmla="*/ 68 w 68"/>
              <a:gd name="T33" fmla="*/ 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8" h="58">
                <a:moveTo>
                  <a:pt x="68" y="7"/>
                </a:moveTo>
                <a:lnTo>
                  <a:pt x="59" y="7"/>
                </a:lnTo>
                <a:lnTo>
                  <a:pt x="64" y="1"/>
                </a:lnTo>
                <a:lnTo>
                  <a:pt x="61" y="0"/>
                </a:lnTo>
                <a:lnTo>
                  <a:pt x="0" y="2"/>
                </a:lnTo>
                <a:lnTo>
                  <a:pt x="3" y="19"/>
                </a:lnTo>
                <a:lnTo>
                  <a:pt x="3" y="48"/>
                </a:lnTo>
                <a:lnTo>
                  <a:pt x="10" y="50"/>
                </a:lnTo>
                <a:lnTo>
                  <a:pt x="10" y="58"/>
                </a:lnTo>
                <a:lnTo>
                  <a:pt x="51" y="55"/>
                </a:lnTo>
                <a:lnTo>
                  <a:pt x="51" y="50"/>
                </a:lnTo>
                <a:lnTo>
                  <a:pt x="51" y="42"/>
                </a:lnTo>
                <a:lnTo>
                  <a:pt x="57" y="34"/>
                </a:lnTo>
                <a:lnTo>
                  <a:pt x="61" y="25"/>
                </a:lnTo>
                <a:lnTo>
                  <a:pt x="64" y="23"/>
                </a:lnTo>
                <a:lnTo>
                  <a:pt x="64" y="18"/>
                </a:lnTo>
                <a:lnTo>
                  <a:pt x="68" y="7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4" name="Freeform 40"/>
          <p:cNvSpPr>
            <a:spLocks/>
          </p:cNvSpPr>
          <p:nvPr/>
        </p:nvSpPr>
        <p:spPr bwMode="auto">
          <a:xfrm>
            <a:off x="4500563" y="3708400"/>
            <a:ext cx="690562" cy="663575"/>
          </a:xfrm>
          <a:custGeom>
            <a:avLst/>
            <a:gdLst>
              <a:gd name="T0" fmla="*/ 68 w 68"/>
              <a:gd name="T1" fmla="*/ 7 h 58"/>
              <a:gd name="T2" fmla="*/ 59 w 68"/>
              <a:gd name="T3" fmla="*/ 7 h 58"/>
              <a:gd name="T4" fmla="*/ 64 w 68"/>
              <a:gd name="T5" fmla="*/ 1 h 58"/>
              <a:gd name="T6" fmla="*/ 61 w 68"/>
              <a:gd name="T7" fmla="*/ 0 h 58"/>
              <a:gd name="T8" fmla="*/ 0 w 68"/>
              <a:gd name="T9" fmla="*/ 2 h 58"/>
              <a:gd name="T10" fmla="*/ 3 w 68"/>
              <a:gd name="T11" fmla="*/ 19 h 58"/>
              <a:gd name="T12" fmla="*/ 3 w 68"/>
              <a:gd name="T13" fmla="*/ 48 h 58"/>
              <a:gd name="T14" fmla="*/ 10 w 68"/>
              <a:gd name="T15" fmla="*/ 50 h 58"/>
              <a:gd name="T16" fmla="*/ 10 w 68"/>
              <a:gd name="T17" fmla="*/ 58 h 58"/>
              <a:gd name="T18" fmla="*/ 51 w 68"/>
              <a:gd name="T19" fmla="*/ 55 h 58"/>
              <a:gd name="T20" fmla="*/ 51 w 68"/>
              <a:gd name="T21" fmla="*/ 50 h 58"/>
              <a:gd name="T22" fmla="*/ 51 w 68"/>
              <a:gd name="T23" fmla="*/ 42 h 58"/>
              <a:gd name="T24" fmla="*/ 57 w 68"/>
              <a:gd name="T25" fmla="*/ 34 h 58"/>
              <a:gd name="T26" fmla="*/ 61 w 68"/>
              <a:gd name="T27" fmla="*/ 25 h 58"/>
              <a:gd name="T28" fmla="*/ 64 w 68"/>
              <a:gd name="T29" fmla="*/ 23 h 58"/>
              <a:gd name="T30" fmla="*/ 64 w 68"/>
              <a:gd name="T31" fmla="*/ 18 h 58"/>
              <a:gd name="T32" fmla="*/ 68 w 68"/>
              <a:gd name="T33" fmla="*/ 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8" h="58">
                <a:moveTo>
                  <a:pt x="68" y="7"/>
                </a:moveTo>
                <a:lnTo>
                  <a:pt x="59" y="7"/>
                </a:lnTo>
                <a:lnTo>
                  <a:pt x="64" y="1"/>
                </a:lnTo>
                <a:lnTo>
                  <a:pt x="61" y="0"/>
                </a:lnTo>
                <a:lnTo>
                  <a:pt x="0" y="2"/>
                </a:lnTo>
                <a:lnTo>
                  <a:pt x="3" y="19"/>
                </a:lnTo>
                <a:lnTo>
                  <a:pt x="3" y="48"/>
                </a:lnTo>
                <a:lnTo>
                  <a:pt x="10" y="50"/>
                </a:lnTo>
                <a:lnTo>
                  <a:pt x="10" y="58"/>
                </a:lnTo>
                <a:lnTo>
                  <a:pt x="51" y="55"/>
                </a:lnTo>
                <a:lnTo>
                  <a:pt x="51" y="50"/>
                </a:lnTo>
                <a:lnTo>
                  <a:pt x="51" y="42"/>
                </a:lnTo>
                <a:lnTo>
                  <a:pt x="57" y="34"/>
                </a:lnTo>
                <a:lnTo>
                  <a:pt x="61" y="25"/>
                </a:lnTo>
                <a:lnTo>
                  <a:pt x="64" y="23"/>
                </a:lnTo>
                <a:lnTo>
                  <a:pt x="64" y="18"/>
                </a:lnTo>
                <a:lnTo>
                  <a:pt x="68" y="7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5" name="Freeform 41"/>
          <p:cNvSpPr>
            <a:spLocks/>
          </p:cNvSpPr>
          <p:nvPr/>
        </p:nvSpPr>
        <p:spPr bwMode="auto">
          <a:xfrm>
            <a:off x="4602163" y="4337050"/>
            <a:ext cx="773112" cy="733425"/>
          </a:xfrm>
          <a:custGeom>
            <a:avLst/>
            <a:gdLst>
              <a:gd name="T0" fmla="*/ 41 w 76"/>
              <a:gd name="T1" fmla="*/ 0 h 64"/>
              <a:gd name="T2" fmla="*/ 0 w 76"/>
              <a:gd name="T3" fmla="*/ 3 h 64"/>
              <a:gd name="T4" fmla="*/ 0 w 76"/>
              <a:gd name="T5" fmla="*/ 19 h 64"/>
              <a:gd name="T6" fmla="*/ 5 w 76"/>
              <a:gd name="T7" fmla="*/ 24 h 64"/>
              <a:gd name="T8" fmla="*/ 8 w 76"/>
              <a:gd name="T9" fmla="*/ 32 h 64"/>
              <a:gd name="T10" fmla="*/ 5 w 76"/>
              <a:gd name="T11" fmla="*/ 40 h 64"/>
              <a:gd name="T12" fmla="*/ 5 w 76"/>
              <a:gd name="T13" fmla="*/ 48 h 64"/>
              <a:gd name="T14" fmla="*/ 5 w 76"/>
              <a:gd name="T15" fmla="*/ 55 h 64"/>
              <a:gd name="T16" fmla="*/ 15 w 76"/>
              <a:gd name="T17" fmla="*/ 55 h 64"/>
              <a:gd name="T18" fmla="*/ 31 w 76"/>
              <a:gd name="T19" fmla="*/ 56 h 64"/>
              <a:gd name="T20" fmla="*/ 33 w 76"/>
              <a:gd name="T21" fmla="*/ 52 h 64"/>
              <a:gd name="T22" fmla="*/ 40 w 76"/>
              <a:gd name="T23" fmla="*/ 56 h 64"/>
              <a:gd name="T24" fmla="*/ 44 w 76"/>
              <a:gd name="T25" fmla="*/ 62 h 64"/>
              <a:gd name="T26" fmla="*/ 52 w 76"/>
              <a:gd name="T27" fmla="*/ 64 h 64"/>
              <a:gd name="T28" fmla="*/ 57 w 76"/>
              <a:gd name="T29" fmla="*/ 60 h 64"/>
              <a:gd name="T30" fmla="*/ 63 w 76"/>
              <a:gd name="T31" fmla="*/ 56 h 64"/>
              <a:gd name="T32" fmla="*/ 72 w 76"/>
              <a:gd name="T33" fmla="*/ 64 h 64"/>
              <a:gd name="T34" fmla="*/ 76 w 76"/>
              <a:gd name="T35" fmla="*/ 61 h 64"/>
              <a:gd name="T36" fmla="*/ 65 w 76"/>
              <a:gd name="T37" fmla="*/ 56 h 64"/>
              <a:gd name="T38" fmla="*/ 70 w 76"/>
              <a:gd name="T39" fmla="*/ 51 h 64"/>
              <a:gd name="T40" fmla="*/ 67 w 76"/>
              <a:gd name="T41" fmla="*/ 48 h 64"/>
              <a:gd name="T42" fmla="*/ 63 w 76"/>
              <a:gd name="T43" fmla="*/ 51 h 64"/>
              <a:gd name="T44" fmla="*/ 67 w 76"/>
              <a:gd name="T45" fmla="*/ 44 h 64"/>
              <a:gd name="T46" fmla="*/ 65 w 76"/>
              <a:gd name="T47" fmla="*/ 41 h 64"/>
              <a:gd name="T48" fmla="*/ 63 w 76"/>
              <a:gd name="T49" fmla="*/ 40 h 64"/>
              <a:gd name="T50" fmla="*/ 63 w 76"/>
              <a:gd name="T51" fmla="*/ 32 h 64"/>
              <a:gd name="T52" fmla="*/ 36 w 76"/>
              <a:gd name="T53" fmla="*/ 34 h 64"/>
              <a:gd name="T54" fmla="*/ 36 w 76"/>
              <a:gd name="T55" fmla="*/ 27 h 64"/>
              <a:gd name="T56" fmla="*/ 40 w 76"/>
              <a:gd name="T57" fmla="*/ 20 h 64"/>
              <a:gd name="T58" fmla="*/ 44 w 76"/>
              <a:gd name="T59" fmla="*/ 15 h 64"/>
              <a:gd name="T60" fmla="*/ 47 w 76"/>
              <a:gd name="T61" fmla="*/ 11 h 64"/>
              <a:gd name="T62" fmla="*/ 43 w 76"/>
              <a:gd name="T63" fmla="*/ 7 h 64"/>
              <a:gd name="T64" fmla="*/ 41 w 76"/>
              <a:gd name="T6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6" h="64">
                <a:moveTo>
                  <a:pt x="41" y="0"/>
                </a:moveTo>
                <a:lnTo>
                  <a:pt x="0" y="3"/>
                </a:lnTo>
                <a:lnTo>
                  <a:pt x="0" y="19"/>
                </a:lnTo>
                <a:lnTo>
                  <a:pt x="5" y="24"/>
                </a:lnTo>
                <a:lnTo>
                  <a:pt x="8" y="32"/>
                </a:lnTo>
                <a:lnTo>
                  <a:pt x="5" y="40"/>
                </a:lnTo>
                <a:lnTo>
                  <a:pt x="5" y="48"/>
                </a:lnTo>
                <a:lnTo>
                  <a:pt x="5" y="55"/>
                </a:lnTo>
                <a:lnTo>
                  <a:pt x="15" y="55"/>
                </a:lnTo>
                <a:lnTo>
                  <a:pt x="31" y="56"/>
                </a:lnTo>
                <a:lnTo>
                  <a:pt x="33" y="52"/>
                </a:lnTo>
                <a:lnTo>
                  <a:pt x="40" y="56"/>
                </a:lnTo>
                <a:lnTo>
                  <a:pt x="44" y="62"/>
                </a:lnTo>
                <a:lnTo>
                  <a:pt x="52" y="64"/>
                </a:lnTo>
                <a:lnTo>
                  <a:pt x="57" y="60"/>
                </a:lnTo>
                <a:lnTo>
                  <a:pt x="63" y="56"/>
                </a:lnTo>
                <a:lnTo>
                  <a:pt x="72" y="64"/>
                </a:lnTo>
                <a:lnTo>
                  <a:pt x="76" y="61"/>
                </a:lnTo>
                <a:lnTo>
                  <a:pt x="65" y="56"/>
                </a:lnTo>
                <a:lnTo>
                  <a:pt x="70" y="51"/>
                </a:lnTo>
                <a:lnTo>
                  <a:pt x="67" y="48"/>
                </a:lnTo>
                <a:lnTo>
                  <a:pt x="63" y="51"/>
                </a:lnTo>
                <a:lnTo>
                  <a:pt x="67" y="44"/>
                </a:lnTo>
                <a:lnTo>
                  <a:pt x="65" y="41"/>
                </a:lnTo>
                <a:lnTo>
                  <a:pt x="63" y="40"/>
                </a:lnTo>
                <a:lnTo>
                  <a:pt x="63" y="32"/>
                </a:lnTo>
                <a:lnTo>
                  <a:pt x="36" y="34"/>
                </a:lnTo>
                <a:lnTo>
                  <a:pt x="36" y="27"/>
                </a:lnTo>
                <a:lnTo>
                  <a:pt x="40" y="20"/>
                </a:lnTo>
                <a:lnTo>
                  <a:pt x="44" y="15"/>
                </a:lnTo>
                <a:lnTo>
                  <a:pt x="47" y="11"/>
                </a:lnTo>
                <a:lnTo>
                  <a:pt x="43" y="7"/>
                </a:lnTo>
                <a:lnTo>
                  <a:pt x="41" y="0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6" name="Freeform 42"/>
          <p:cNvSpPr>
            <a:spLocks/>
          </p:cNvSpPr>
          <p:nvPr/>
        </p:nvSpPr>
        <p:spPr bwMode="auto">
          <a:xfrm>
            <a:off x="4602163" y="4337050"/>
            <a:ext cx="773112" cy="733425"/>
          </a:xfrm>
          <a:custGeom>
            <a:avLst/>
            <a:gdLst>
              <a:gd name="T0" fmla="*/ 41 w 76"/>
              <a:gd name="T1" fmla="*/ 0 h 64"/>
              <a:gd name="T2" fmla="*/ 0 w 76"/>
              <a:gd name="T3" fmla="*/ 3 h 64"/>
              <a:gd name="T4" fmla="*/ 0 w 76"/>
              <a:gd name="T5" fmla="*/ 19 h 64"/>
              <a:gd name="T6" fmla="*/ 5 w 76"/>
              <a:gd name="T7" fmla="*/ 24 h 64"/>
              <a:gd name="T8" fmla="*/ 8 w 76"/>
              <a:gd name="T9" fmla="*/ 32 h 64"/>
              <a:gd name="T10" fmla="*/ 5 w 76"/>
              <a:gd name="T11" fmla="*/ 40 h 64"/>
              <a:gd name="T12" fmla="*/ 5 w 76"/>
              <a:gd name="T13" fmla="*/ 48 h 64"/>
              <a:gd name="T14" fmla="*/ 5 w 76"/>
              <a:gd name="T15" fmla="*/ 55 h 64"/>
              <a:gd name="T16" fmla="*/ 15 w 76"/>
              <a:gd name="T17" fmla="*/ 55 h 64"/>
              <a:gd name="T18" fmla="*/ 31 w 76"/>
              <a:gd name="T19" fmla="*/ 56 h 64"/>
              <a:gd name="T20" fmla="*/ 33 w 76"/>
              <a:gd name="T21" fmla="*/ 52 h 64"/>
              <a:gd name="T22" fmla="*/ 40 w 76"/>
              <a:gd name="T23" fmla="*/ 56 h 64"/>
              <a:gd name="T24" fmla="*/ 44 w 76"/>
              <a:gd name="T25" fmla="*/ 62 h 64"/>
              <a:gd name="T26" fmla="*/ 52 w 76"/>
              <a:gd name="T27" fmla="*/ 64 h 64"/>
              <a:gd name="T28" fmla="*/ 57 w 76"/>
              <a:gd name="T29" fmla="*/ 60 h 64"/>
              <a:gd name="T30" fmla="*/ 63 w 76"/>
              <a:gd name="T31" fmla="*/ 56 h 64"/>
              <a:gd name="T32" fmla="*/ 72 w 76"/>
              <a:gd name="T33" fmla="*/ 64 h 64"/>
              <a:gd name="T34" fmla="*/ 76 w 76"/>
              <a:gd name="T35" fmla="*/ 61 h 64"/>
              <a:gd name="T36" fmla="*/ 65 w 76"/>
              <a:gd name="T37" fmla="*/ 56 h 64"/>
              <a:gd name="T38" fmla="*/ 70 w 76"/>
              <a:gd name="T39" fmla="*/ 51 h 64"/>
              <a:gd name="T40" fmla="*/ 67 w 76"/>
              <a:gd name="T41" fmla="*/ 48 h 64"/>
              <a:gd name="T42" fmla="*/ 63 w 76"/>
              <a:gd name="T43" fmla="*/ 51 h 64"/>
              <a:gd name="T44" fmla="*/ 67 w 76"/>
              <a:gd name="T45" fmla="*/ 44 h 64"/>
              <a:gd name="T46" fmla="*/ 65 w 76"/>
              <a:gd name="T47" fmla="*/ 41 h 64"/>
              <a:gd name="T48" fmla="*/ 63 w 76"/>
              <a:gd name="T49" fmla="*/ 40 h 64"/>
              <a:gd name="T50" fmla="*/ 63 w 76"/>
              <a:gd name="T51" fmla="*/ 32 h 64"/>
              <a:gd name="T52" fmla="*/ 36 w 76"/>
              <a:gd name="T53" fmla="*/ 34 h 64"/>
              <a:gd name="T54" fmla="*/ 36 w 76"/>
              <a:gd name="T55" fmla="*/ 27 h 64"/>
              <a:gd name="T56" fmla="*/ 40 w 76"/>
              <a:gd name="T57" fmla="*/ 20 h 64"/>
              <a:gd name="T58" fmla="*/ 44 w 76"/>
              <a:gd name="T59" fmla="*/ 15 h 64"/>
              <a:gd name="T60" fmla="*/ 47 w 76"/>
              <a:gd name="T61" fmla="*/ 11 h 64"/>
              <a:gd name="T62" fmla="*/ 43 w 76"/>
              <a:gd name="T63" fmla="*/ 7 h 64"/>
              <a:gd name="T64" fmla="*/ 41 w 76"/>
              <a:gd name="T6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6" h="64">
                <a:moveTo>
                  <a:pt x="41" y="0"/>
                </a:moveTo>
                <a:lnTo>
                  <a:pt x="0" y="3"/>
                </a:lnTo>
                <a:lnTo>
                  <a:pt x="0" y="19"/>
                </a:lnTo>
                <a:lnTo>
                  <a:pt x="5" y="24"/>
                </a:lnTo>
                <a:lnTo>
                  <a:pt x="8" y="32"/>
                </a:lnTo>
                <a:lnTo>
                  <a:pt x="5" y="40"/>
                </a:lnTo>
                <a:lnTo>
                  <a:pt x="5" y="48"/>
                </a:lnTo>
                <a:lnTo>
                  <a:pt x="5" y="55"/>
                </a:lnTo>
                <a:lnTo>
                  <a:pt x="15" y="55"/>
                </a:lnTo>
                <a:lnTo>
                  <a:pt x="31" y="56"/>
                </a:lnTo>
                <a:lnTo>
                  <a:pt x="33" y="52"/>
                </a:lnTo>
                <a:lnTo>
                  <a:pt x="40" y="56"/>
                </a:lnTo>
                <a:lnTo>
                  <a:pt x="44" y="62"/>
                </a:lnTo>
                <a:lnTo>
                  <a:pt x="52" y="64"/>
                </a:lnTo>
                <a:lnTo>
                  <a:pt x="57" y="60"/>
                </a:lnTo>
                <a:lnTo>
                  <a:pt x="63" y="56"/>
                </a:lnTo>
                <a:lnTo>
                  <a:pt x="72" y="64"/>
                </a:lnTo>
                <a:lnTo>
                  <a:pt x="76" y="61"/>
                </a:lnTo>
                <a:lnTo>
                  <a:pt x="65" y="56"/>
                </a:lnTo>
                <a:lnTo>
                  <a:pt x="70" y="51"/>
                </a:lnTo>
                <a:lnTo>
                  <a:pt x="67" y="48"/>
                </a:lnTo>
                <a:lnTo>
                  <a:pt x="63" y="51"/>
                </a:lnTo>
                <a:lnTo>
                  <a:pt x="67" y="44"/>
                </a:lnTo>
                <a:lnTo>
                  <a:pt x="65" y="41"/>
                </a:lnTo>
                <a:lnTo>
                  <a:pt x="63" y="40"/>
                </a:lnTo>
                <a:lnTo>
                  <a:pt x="63" y="32"/>
                </a:lnTo>
                <a:lnTo>
                  <a:pt x="36" y="34"/>
                </a:lnTo>
                <a:lnTo>
                  <a:pt x="36" y="27"/>
                </a:lnTo>
                <a:lnTo>
                  <a:pt x="40" y="20"/>
                </a:lnTo>
                <a:lnTo>
                  <a:pt x="44" y="15"/>
                </a:lnTo>
                <a:lnTo>
                  <a:pt x="47" y="11"/>
                </a:lnTo>
                <a:lnTo>
                  <a:pt x="43" y="7"/>
                </a:lnTo>
                <a:lnTo>
                  <a:pt x="41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7" name="Freeform 43"/>
          <p:cNvSpPr>
            <a:spLocks/>
          </p:cNvSpPr>
          <p:nvPr/>
        </p:nvSpPr>
        <p:spPr bwMode="auto">
          <a:xfrm>
            <a:off x="4926013" y="2574925"/>
            <a:ext cx="541337" cy="1019175"/>
          </a:xfrm>
          <a:custGeom>
            <a:avLst/>
            <a:gdLst>
              <a:gd name="T0" fmla="*/ 44 w 53"/>
              <a:gd name="T1" fmla="*/ 0 h 89"/>
              <a:gd name="T2" fmla="*/ 9 w 53"/>
              <a:gd name="T3" fmla="*/ 1 h 89"/>
              <a:gd name="T4" fmla="*/ 15 w 53"/>
              <a:gd name="T5" fmla="*/ 10 h 89"/>
              <a:gd name="T6" fmla="*/ 11 w 53"/>
              <a:gd name="T7" fmla="*/ 18 h 89"/>
              <a:gd name="T8" fmla="*/ 3 w 53"/>
              <a:gd name="T9" fmla="*/ 20 h 89"/>
              <a:gd name="T10" fmla="*/ 1 w 53"/>
              <a:gd name="T11" fmla="*/ 22 h 89"/>
              <a:gd name="T12" fmla="*/ 6 w 53"/>
              <a:gd name="T13" fmla="*/ 25 h 89"/>
              <a:gd name="T14" fmla="*/ 3 w 53"/>
              <a:gd name="T15" fmla="*/ 33 h 89"/>
              <a:gd name="T16" fmla="*/ 0 w 53"/>
              <a:gd name="T17" fmla="*/ 36 h 89"/>
              <a:gd name="T18" fmla="*/ 0 w 53"/>
              <a:gd name="T19" fmla="*/ 41 h 89"/>
              <a:gd name="T20" fmla="*/ 1 w 53"/>
              <a:gd name="T21" fmla="*/ 47 h 89"/>
              <a:gd name="T22" fmla="*/ 9 w 53"/>
              <a:gd name="T23" fmla="*/ 53 h 89"/>
              <a:gd name="T24" fmla="*/ 12 w 53"/>
              <a:gd name="T25" fmla="*/ 61 h 89"/>
              <a:gd name="T26" fmla="*/ 17 w 53"/>
              <a:gd name="T27" fmla="*/ 59 h 89"/>
              <a:gd name="T28" fmla="*/ 17 w 53"/>
              <a:gd name="T29" fmla="*/ 65 h 89"/>
              <a:gd name="T30" fmla="*/ 14 w 53"/>
              <a:gd name="T31" fmla="*/ 70 h 89"/>
              <a:gd name="T32" fmla="*/ 19 w 53"/>
              <a:gd name="T33" fmla="*/ 73 h 89"/>
              <a:gd name="T34" fmla="*/ 27 w 53"/>
              <a:gd name="T35" fmla="*/ 78 h 89"/>
              <a:gd name="T36" fmla="*/ 31 w 53"/>
              <a:gd name="T37" fmla="*/ 84 h 89"/>
              <a:gd name="T38" fmla="*/ 33 w 53"/>
              <a:gd name="T39" fmla="*/ 89 h 89"/>
              <a:gd name="T40" fmla="*/ 35 w 53"/>
              <a:gd name="T41" fmla="*/ 84 h 89"/>
              <a:gd name="T42" fmla="*/ 44 w 53"/>
              <a:gd name="T43" fmla="*/ 87 h 89"/>
              <a:gd name="T44" fmla="*/ 43 w 53"/>
              <a:gd name="T45" fmla="*/ 82 h 89"/>
              <a:gd name="T46" fmla="*/ 48 w 53"/>
              <a:gd name="T47" fmla="*/ 81 h 89"/>
              <a:gd name="T48" fmla="*/ 48 w 53"/>
              <a:gd name="T49" fmla="*/ 76 h 89"/>
              <a:gd name="T50" fmla="*/ 48 w 53"/>
              <a:gd name="T51" fmla="*/ 69 h 89"/>
              <a:gd name="T52" fmla="*/ 52 w 53"/>
              <a:gd name="T53" fmla="*/ 59 h 89"/>
              <a:gd name="T54" fmla="*/ 52 w 53"/>
              <a:gd name="T55" fmla="*/ 54 h 89"/>
              <a:gd name="T56" fmla="*/ 51 w 53"/>
              <a:gd name="T57" fmla="*/ 53 h 89"/>
              <a:gd name="T58" fmla="*/ 53 w 53"/>
              <a:gd name="T59" fmla="*/ 48 h 89"/>
              <a:gd name="T60" fmla="*/ 49 w 53"/>
              <a:gd name="T61" fmla="*/ 11 h 89"/>
              <a:gd name="T62" fmla="*/ 48 w 53"/>
              <a:gd name="T63" fmla="*/ 10 h 89"/>
              <a:gd name="T64" fmla="*/ 46 w 53"/>
              <a:gd name="T65" fmla="*/ 6 h 89"/>
              <a:gd name="T66" fmla="*/ 44 w 53"/>
              <a:gd name="T67" fmla="*/ 3 h 89"/>
              <a:gd name="T68" fmla="*/ 44 w 53"/>
              <a:gd name="T6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3" h="89">
                <a:moveTo>
                  <a:pt x="44" y="0"/>
                </a:moveTo>
                <a:lnTo>
                  <a:pt x="9" y="1"/>
                </a:lnTo>
                <a:lnTo>
                  <a:pt x="15" y="10"/>
                </a:lnTo>
                <a:lnTo>
                  <a:pt x="11" y="18"/>
                </a:lnTo>
                <a:lnTo>
                  <a:pt x="3" y="20"/>
                </a:lnTo>
                <a:lnTo>
                  <a:pt x="1" y="22"/>
                </a:lnTo>
                <a:lnTo>
                  <a:pt x="6" y="25"/>
                </a:lnTo>
                <a:lnTo>
                  <a:pt x="3" y="33"/>
                </a:lnTo>
                <a:lnTo>
                  <a:pt x="0" y="36"/>
                </a:lnTo>
                <a:lnTo>
                  <a:pt x="0" y="41"/>
                </a:lnTo>
                <a:lnTo>
                  <a:pt x="1" y="47"/>
                </a:lnTo>
                <a:lnTo>
                  <a:pt x="9" y="53"/>
                </a:lnTo>
                <a:lnTo>
                  <a:pt x="12" y="61"/>
                </a:lnTo>
                <a:lnTo>
                  <a:pt x="17" y="59"/>
                </a:lnTo>
                <a:lnTo>
                  <a:pt x="17" y="65"/>
                </a:lnTo>
                <a:lnTo>
                  <a:pt x="14" y="70"/>
                </a:lnTo>
                <a:lnTo>
                  <a:pt x="19" y="73"/>
                </a:lnTo>
                <a:lnTo>
                  <a:pt x="27" y="78"/>
                </a:lnTo>
                <a:lnTo>
                  <a:pt x="31" y="84"/>
                </a:lnTo>
                <a:lnTo>
                  <a:pt x="33" y="89"/>
                </a:lnTo>
                <a:lnTo>
                  <a:pt x="35" y="84"/>
                </a:lnTo>
                <a:lnTo>
                  <a:pt x="44" y="87"/>
                </a:lnTo>
                <a:lnTo>
                  <a:pt x="43" y="82"/>
                </a:lnTo>
                <a:lnTo>
                  <a:pt x="48" y="81"/>
                </a:lnTo>
                <a:lnTo>
                  <a:pt x="48" y="76"/>
                </a:lnTo>
                <a:lnTo>
                  <a:pt x="48" y="69"/>
                </a:lnTo>
                <a:lnTo>
                  <a:pt x="52" y="59"/>
                </a:lnTo>
                <a:lnTo>
                  <a:pt x="52" y="54"/>
                </a:lnTo>
                <a:lnTo>
                  <a:pt x="51" y="53"/>
                </a:lnTo>
                <a:lnTo>
                  <a:pt x="53" y="48"/>
                </a:lnTo>
                <a:lnTo>
                  <a:pt x="49" y="11"/>
                </a:lnTo>
                <a:lnTo>
                  <a:pt x="48" y="10"/>
                </a:lnTo>
                <a:lnTo>
                  <a:pt x="46" y="6"/>
                </a:lnTo>
                <a:lnTo>
                  <a:pt x="44" y="3"/>
                </a:lnTo>
                <a:lnTo>
                  <a:pt x="44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8" name="Freeform 44"/>
          <p:cNvSpPr>
            <a:spLocks/>
          </p:cNvSpPr>
          <p:nvPr/>
        </p:nvSpPr>
        <p:spPr bwMode="auto">
          <a:xfrm>
            <a:off x="4926013" y="2574925"/>
            <a:ext cx="541337" cy="1019175"/>
          </a:xfrm>
          <a:custGeom>
            <a:avLst/>
            <a:gdLst>
              <a:gd name="T0" fmla="*/ 44 w 53"/>
              <a:gd name="T1" fmla="*/ 0 h 89"/>
              <a:gd name="T2" fmla="*/ 9 w 53"/>
              <a:gd name="T3" fmla="*/ 1 h 89"/>
              <a:gd name="T4" fmla="*/ 15 w 53"/>
              <a:gd name="T5" fmla="*/ 10 h 89"/>
              <a:gd name="T6" fmla="*/ 11 w 53"/>
              <a:gd name="T7" fmla="*/ 18 h 89"/>
              <a:gd name="T8" fmla="*/ 3 w 53"/>
              <a:gd name="T9" fmla="*/ 20 h 89"/>
              <a:gd name="T10" fmla="*/ 1 w 53"/>
              <a:gd name="T11" fmla="*/ 22 h 89"/>
              <a:gd name="T12" fmla="*/ 6 w 53"/>
              <a:gd name="T13" fmla="*/ 25 h 89"/>
              <a:gd name="T14" fmla="*/ 3 w 53"/>
              <a:gd name="T15" fmla="*/ 33 h 89"/>
              <a:gd name="T16" fmla="*/ 0 w 53"/>
              <a:gd name="T17" fmla="*/ 36 h 89"/>
              <a:gd name="T18" fmla="*/ 0 w 53"/>
              <a:gd name="T19" fmla="*/ 41 h 89"/>
              <a:gd name="T20" fmla="*/ 1 w 53"/>
              <a:gd name="T21" fmla="*/ 47 h 89"/>
              <a:gd name="T22" fmla="*/ 9 w 53"/>
              <a:gd name="T23" fmla="*/ 53 h 89"/>
              <a:gd name="T24" fmla="*/ 12 w 53"/>
              <a:gd name="T25" fmla="*/ 61 h 89"/>
              <a:gd name="T26" fmla="*/ 17 w 53"/>
              <a:gd name="T27" fmla="*/ 59 h 89"/>
              <a:gd name="T28" fmla="*/ 17 w 53"/>
              <a:gd name="T29" fmla="*/ 65 h 89"/>
              <a:gd name="T30" fmla="*/ 14 w 53"/>
              <a:gd name="T31" fmla="*/ 70 h 89"/>
              <a:gd name="T32" fmla="*/ 19 w 53"/>
              <a:gd name="T33" fmla="*/ 73 h 89"/>
              <a:gd name="T34" fmla="*/ 27 w 53"/>
              <a:gd name="T35" fmla="*/ 78 h 89"/>
              <a:gd name="T36" fmla="*/ 31 w 53"/>
              <a:gd name="T37" fmla="*/ 84 h 89"/>
              <a:gd name="T38" fmla="*/ 33 w 53"/>
              <a:gd name="T39" fmla="*/ 89 h 89"/>
              <a:gd name="T40" fmla="*/ 35 w 53"/>
              <a:gd name="T41" fmla="*/ 84 h 89"/>
              <a:gd name="T42" fmla="*/ 44 w 53"/>
              <a:gd name="T43" fmla="*/ 87 h 89"/>
              <a:gd name="T44" fmla="*/ 43 w 53"/>
              <a:gd name="T45" fmla="*/ 82 h 89"/>
              <a:gd name="T46" fmla="*/ 48 w 53"/>
              <a:gd name="T47" fmla="*/ 81 h 89"/>
              <a:gd name="T48" fmla="*/ 48 w 53"/>
              <a:gd name="T49" fmla="*/ 76 h 89"/>
              <a:gd name="T50" fmla="*/ 48 w 53"/>
              <a:gd name="T51" fmla="*/ 69 h 89"/>
              <a:gd name="T52" fmla="*/ 52 w 53"/>
              <a:gd name="T53" fmla="*/ 59 h 89"/>
              <a:gd name="T54" fmla="*/ 52 w 53"/>
              <a:gd name="T55" fmla="*/ 54 h 89"/>
              <a:gd name="T56" fmla="*/ 51 w 53"/>
              <a:gd name="T57" fmla="*/ 53 h 89"/>
              <a:gd name="T58" fmla="*/ 53 w 53"/>
              <a:gd name="T59" fmla="*/ 48 h 89"/>
              <a:gd name="T60" fmla="*/ 49 w 53"/>
              <a:gd name="T61" fmla="*/ 11 h 89"/>
              <a:gd name="T62" fmla="*/ 48 w 53"/>
              <a:gd name="T63" fmla="*/ 10 h 89"/>
              <a:gd name="T64" fmla="*/ 46 w 53"/>
              <a:gd name="T65" fmla="*/ 6 h 89"/>
              <a:gd name="T66" fmla="*/ 44 w 53"/>
              <a:gd name="T67" fmla="*/ 3 h 89"/>
              <a:gd name="T68" fmla="*/ 44 w 53"/>
              <a:gd name="T6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3" h="89">
                <a:moveTo>
                  <a:pt x="44" y="0"/>
                </a:moveTo>
                <a:lnTo>
                  <a:pt x="9" y="1"/>
                </a:lnTo>
                <a:lnTo>
                  <a:pt x="15" y="10"/>
                </a:lnTo>
                <a:lnTo>
                  <a:pt x="11" y="18"/>
                </a:lnTo>
                <a:lnTo>
                  <a:pt x="3" y="20"/>
                </a:lnTo>
                <a:lnTo>
                  <a:pt x="1" y="22"/>
                </a:lnTo>
                <a:lnTo>
                  <a:pt x="6" y="25"/>
                </a:lnTo>
                <a:lnTo>
                  <a:pt x="3" y="33"/>
                </a:lnTo>
                <a:lnTo>
                  <a:pt x="0" y="36"/>
                </a:lnTo>
                <a:lnTo>
                  <a:pt x="0" y="41"/>
                </a:lnTo>
                <a:lnTo>
                  <a:pt x="1" y="47"/>
                </a:lnTo>
                <a:lnTo>
                  <a:pt x="9" y="53"/>
                </a:lnTo>
                <a:lnTo>
                  <a:pt x="12" y="61"/>
                </a:lnTo>
                <a:lnTo>
                  <a:pt x="17" y="59"/>
                </a:lnTo>
                <a:lnTo>
                  <a:pt x="17" y="65"/>
                </a:lnTo>
                <a:lnTo>
                  <a:pt x="14" y="70"/>
                </a:lnTo>
                <a:lnTo>
                  <a:pt x="19" y="73"/>
                </a:lnTo>
                <a:lnTo>
                  <a:pt x="27" y="78"/>
                </a:lnTo>
                <a:lnTo>
                  <a:pt x="31" y="84"/>
                </a:lnTo>
                <a:lnTo>
                  <a:pt x="33" y="89"/>
                </a:lnTo>
                <a:lnTo>
                  <a:pt x="35" y="84"/>
                </a:lnTo>
                <a:lnTo>
                  <a:pt x="44" y="87"/>
                </a:lnTo>
                <a:lnTo>
                  <a:pt x="43" y="82"/>
                </a:lnTo>
                <a:lnTo>
                  <a:pt x="48" y="81"/>
                </a:lnTo>
                <a:lnTo>
                  <a:pt x="48" y="76"/>
                </a:lnTo>
                <a:lnTo>
                  <a:pt x="48" y="69"/>
                </a:lnTo>
                <a:lnTo>
                  <a:pt x="52" y="59"/>
                </a:lnTo>
                <a:lnTo>
                  <a:pt x="52" y="54"/>
                </a:lnTo>
                <a:lnTo>
                  <a:pt x="51" y="53"/>
                </a:lnTo>
                <a:lnTo>
                  <a:pt x="53" y="48"/>
                </a:lnTo>
                <a:lnTo>
                  <a:pt x="49" y="11"/>
                </a:lnTo>
                <a:lnTo>
                  <a:pt x="48" y="10"/>
                </a:lnTo>
                <a:lnTo>
                  <a:pt x="46" y="6"/>
                </a:lnTo>
                <a:lnTo>
                  <a:pt x="44" y="3"/>
                </a:lnTo>
                <a:lnTo>
                  <a:pt x="44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9" name="Freeform 45"/>
          <p:cNvSpPr>
            <a:spLocks/>
          </p:cNvSpPr>
          <p:nvPr/>
        </p:nvSpPr>
        <p:spPr bwMode="auto">
          <a:xfrm>
            <a:off x="5241925" y="3135313"/>
            <a:ext cx="1008063" cy="560387"/>
          </a:xfrm>
          <a:custGeom>
            <a:avLst/>
            <a:gdLst>
              <a:gd name="T0" fmla="*/ 17 w 99"/>
              <a:gd name="T1" fmla="*/ 27 h 49"/>
              <a:gd name="T2" fmla="*/ 17 w 99"/>
              <a:gd name="T3" fmla="*/ 32 h 49"/>
              <a:gd name="T4" fmla="*/ 12 w 99"/>
              <a:gd name="T5" fmla="*/ 33 h 49"/>
              <a:gd name="T6" fmla="*/ 13 w 99"/>
              <a:gd name="T7" fmla="*/ 38 h 49"/>
              <a:gd name="T8" fmla="*/ 4 w 99"/>
              <a:gd name="T9" fmla="*/ 35 h 49"/>
              <a:gd name="T10" fmla="*/ 2 w 99"/>
              <a:gd name="T11" fmla="*/ 40 h 49"/>
              <a:gd name="T12" fmla="*/ 2 w 99"/>
              <a:gd name="T13" fmla="*/ 44 h 49"/>
              <a:gd name="T14" fmla="*/ 0 w 99"/>
              <a:gd name="T15" fmla="*/ 49 h 49"/>
              <a:gd name="T16" fmla="*/ 18 w 99"/>
              <a:gd name="T17" fmla="*/ 48 h 49"/>
              <a:gd name="T18" fmla="*/ 18 w 99"/>
              <a:gd name="T19" fmla="*/ 44 h 49"/>
              <a:gd name="T20" fmla="*/ 22 w 99"/>
              <a:gd name="T21" fmla="*/ 46 h 49"/>
              <a:gd name="T22" fmla="*/ 78 w 99"/>
              <a:gd name="T23" fmla="*/ 40 h 49"/>
              <a:gd name="T24" fmla="*/ 84 w 99"/>
              <a:gd name="T25" fmla="*/ 37 h 49"/>
              <a:gd name="T26" fmla="*/ 89 w 99"/>
              <a:gd name="T27" fmla="*/ 33 h 49"/>
              <a:gd name="T28" fmla="*/ 89 w 99"/>
              <a:gd name="T29" fmla="*/ 31 h 49"/>
              <a:gd name="T30" fmla="*/ 99 w 99"/>
              <a:gd name="T31" fmla="*/ 22 h 49"/>
              <a:gd name="T32" fmla="*/ 96 w 99"/>
              <a:gd name="T33" fmla="*/ 21 h 49"/>
              <a:gd name="T34" fmla="*/ 90 w 99"/>
              <a:gd name="T35" fmla="*/ 14 h 49"/>
              <a:gd name="T36" fmla="*/ 88 w 99"/>
              <a:gd name="T37" fmla="*/ 9 h 49"/>
              <a:gd name="T38" fmla="*/ 84 w 99"/>
              <a:gd name="T39" fmla="*/ 5 h 49"/>
              <a:gd name="T40" fmla="*/ 76 w 99"/>
              <a:gd name="T41" fmla="*/ 6 h 49"/>
              <a:gd name="T42" fmla="*/ 67 w 99"/>
              <a:gd name="T43" fmla="*/ 6 h 49"/>
              <a:gd name="T44" fmla="*/ 62 w 99"/>
              <a:gd name="T45" fmla="*/ 2 h 49"/>
              <a:gd name="T46" fmla="*/ 56 w 99"/>
              <a:gd name="T47" fmla="*/ 0 h 49"/>
              <a:gd name="T48" fmla="*/ 57 w 99"/>
              <a:gd name="T49" fmla="*/ 6 h 49"/>
              <a:gd name="T50" fmla="*/ 54 w 99"/>
              <a:gd name="T51" fmla="*/ 9 h 49"/>
              <a:gd name="T52" fmla="*/ 50 w 99"/>
              <a:gd name="T53" fmla="*/ 9 h 49"/>
              <a:gd name="T54" fmla="*/ 50 w 99"/>
              <a:gd name="T55" fmla="*/ 13 h 49"/>
              <a:gd name="T56" fmla="*/ 44 w 99"/>
              <a:gd name="T57" fmla="*/ 16 h 49"/>
              <a:gd name="T58" fmla="*/ 43 w 99"/>
              <a:gd name="T59" fmla="*/ 21 h 49"/>
              <a:gd name="T60" fmla="*/ 40 w 99"/>
              <a:gd name="T61" fmla="*/ 19 h 49"/>
              <a:gd name="T62" fmla="*/ 35 w 99"/>
              <a:gd name="T63" fmla="*/ 24 h 49"/>
              <a:gd name="T64" fmla="*/ 29 w 99"/>
              <a:gd name="T65" fmla="*/ 24 h 49"/>
              <a:gd name="T66" fmla="*/ 29 w 99"/>
              <a:gd name="T67" fmla="*/ 26 h 49"/>
              <a:gd name="T68" fmla="*/ 22 w 99"/>
              <a:gd name="T69" fmla="*/ 24 h 49"/>
              <a:gd name="T70" fmla="*/ 17 w 99"/>
              <a:gd name="T71" fmla="*/ 27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9" h="49">
                <a:moveTo>
                  <a:pt x="17" y="27"/>
                </a:moveTo>
                <a:lnTo>
                  <a:pt x="17" y="32"/>
                </a:lnTo>
                <a:lnTo>
                  <a:pt x="12" y="33"/>
                </a:lnTo>
                <a:lnTo>
                  <a:pt x="13" y="38"/>
                </a:lnTo>
                <a:lnTo>
                  <a:pt x="4" y="35"/>
                </a:lnTo>
                <a:lnTo>
                  <a:pt x="2" y="40"/>
                </a:lnTo>
                <a:lnTo>
                  <a:pt x="2" y="44"/>
                </a:lnTo>
                <a:lnTo>
                  <a:pt x="0" y="49"/>
                </a:lnTo>
                <a:lnTo>
                  <a:pt x="18" y="48"/>
                </a:lnTo>
                <a:lnTo>
                  <a:pt x="18" y="44"/>
                </a:lnTo>
                <a:lnTo>
                  <a:pt x="22" y="46"/>
                </a:lnTo>
                <a:lnTo>
                  <a:pt x="78" y="40"/>
                </a:lnTo>
                <a:lnTo>
                  <a:pt x="84" y="37"/>
                </a:lnTo>
                <a:lnTo>
                  <a:pt x="89" y="33"/>
                </a:lnTo>
                <a:lnTo>
                  <a:pt x="89" y="31"/>
                </a:lnTo>
                <a:lnTo>
                  <a:pt x="99" y="22"/>
                </a:lnTo>
                <a:lnTo>
                  <a:pt x="96" y="21"/>
                </a:lnTo>
                <a:lnTo>
                  <a:pt x="90" y="14"/>
                </a:lnTo>
                <a:lnTo>
                  <a:pt x="88" y="9"/>
                </a:lnTo>
                <a:lnTo>
                  <a:pt x="84" y="5"/>
                </a:lnTo>
                <a:lnTo>
                  <a:pt x="76" y="6"/>
                </a:lnTo>
                <a:lnTo>
                  <a:pt x="67" y="6"/>
                </a:lnTo>
                <a:lnTo>
                  <a:pt x="62" y="2"/>
                </a:lnTo>
                <a:lnTo>
                  <a:pt x="56" y="0"/>
                </a:lnTo>
                <a:lnTo>
                  <a:pt x="57" y="6"/>
                </a:lnTo>
                <a:lnTo>
                  <a:pt x="54" y="9"/>
                </a:lnTo>
                <a:lnTo>
                  <a:pt x="50" y="9"/>
                </a:lnTo>
                <a:lnTo>
                  <a:pt x="50" y="13"/>
                </a:lnTo>
                <a:lnTo>
                  <a:pt x="44" y="16"/>
                </a:lnTo>
                <a:lnTo>
                  <a:pt x="43" y="21"/>
                </a:lnTo>
                <a:lnTo>
                  <a:pt x="40" y="19"/>
                </a:lnTo>
                <a:lnTo>
                  <a:pt x="35" y="24"/>
                </a:lnTo>
                <a:lnTo>
                  <a:pt x="29" y="24"/>
                </a:lnTo>
                <a:lnTo>
                  <a:pt x="29" y="26"/>
                </a:lnTo>
                <a:lnTo>
                  <a:pt x="22" y="24"/>
                </a:lnTo>
                <a:lnTo>
                  <a:pt x="17" y="27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90" name="Freeform 46"/>
          <p:cNvSpPr>
            <a:spLocks/>
          </p:cNvSpPr>
          <p:nvPr/>
        </p:nvSpPr>
        <p:spPr bwMode="auto">
          <a:xfrm>
            <a:off x="5241925" y="3135313"/>
            <a:ext cx="1008063" cy="560387"/>
          </a:xfrm>
          <a:custGeom>
            <a:avLst/>
            <a:gdLst>
              <a:gd name="T0" fmla="*/ 17 w 99"/>
              <a:gd name="T1" fmla="*/ 27 h 49"/>
              <a:gd name="T2" fmla="*/ 17 w 99"/>
              <a:gd name="T3" fmla="*/ 32 h 49"/>
              <a:gd name="T4" fmla="*/ 12 w 99"/>
              <a:gd name="T5" fmla="*/ 33 h 49"/>
              <a:gd name="T6" fmla="*/ 13 w 99"/>
              <a:gd name="T7" fmla="*/ 38 h 49"/>
              <a:gd name="T8" fmla="*/ 4 w 99"/>
              <a:gd name="T9" fmla="*/ 35 h 49"/>
              <a:gd name="T10" fmla="*/ 2 w 99"/>
              <a:gd name="T11" fmla="*/ 40 h 49"/>
              <a:gd name="T12" fmla="*/ 2 w 99"/>
              <a:gd name="T13" fmla="*/ 44 h 49"/>
              <a:gd name="T14" fmla="*/ 0 w 99"/>
              <a:gd name="T15" fmla="*/ 49 h 49"/>
              <a:gd name="T16" fmla="*/ 18 w 99"/>
              <a:gd name="T17" fmla="*/ 48 h 49"/>
              <a:gd name="T18" fmla="*/ 18 w 99"/>
              <a:gd name="T19" fmla="*/ 44 h 49"/>
              <a:gd name="T20" fmla="*/ 22 w 99"/>
              <a:gd name="T21" fmla="*/ 46 h 49"/>
              <a:gd name="T22" fmla="*/ 78 w 99"/>
              <a:gd name="T23" fmla="*/ 40 h 49"/>
              <a:gd name="T24" fmla="*/ 84 w 99"/>
              <a:gd name="T25" fmla="*/ 37 h 49"/>
              <a:gd name="T26" fmla="*/ 89 w 99"/>
              <a:gd name="T27" fmla="*/ 33 h 49"/>
              <a:gd name="T28" fmla="*/ 89 w 99"/>
              <a:gd name="T29" fmla="*/ 31 h 49"/>
              <a:gd name="T30" fmla="*/ 99 w 99"/>
              <a:gd name="T31" fmla="*/ 22 h 49"/>
              <a:gd name="T32" fmla="*/ 96 w 99"/>
              <a:gd name="T33" fmla="*/ 21 h 49"/>
              <a:gd name="T34" fmla="*/ 90 w 99"/>
              <a:gd name="T35" fmla="*/ 14 h 49"/>
              <a:gd name="T36" fmla="*/ 88 w 99"/>
              <a:gd name="T37" fmla="*/ 9 h 49"/>
              <a:gd name="T38" fmla="*/ 84 w 99"/>
              <a:gd name="T39" fmla="*/ 5 h 49"/>
              <a:gd name="T40" fmla="*/ 76 w 99"/>
              <a:gd name="T41" fmla="*/ 6 h 49"/>
              <a:gd name="T42" fmla="*/ 67 w 99"/>
              <a:gd name="T43" fmla="*/ 6 h 49"/>
              <a:gd name="T44" fmla="*/ 62 w 99"/>
              <a:gd name="T45" fmla="*/ 2 h 49"/>
              <a:gd name="T46" fmla="*/ 56 w 99"/>
              <a:gd name="T47" fmla="*/ 0 h 49"/>
              <a:gd name="T48" fmla="*/ 57 w 99"/>
              <a:gd name="T49" fmla="*/ 6 h 49"/>
              <a:gd name="T50" fmla="*/ 54 w 99"/>
              <a:gd name="T51" fmla="*/ 9 h 49"/>
              <a:gd name="T52" fmla="*/ 50 w 99"/>
              <a:gd name="T53" fmla="*/ 9 h 49"/>
              <a:gd name="T54" fmla="*/ 50 w 99"/>
              <a:gd name="T55" fmla="*/ 13 h 49"/>
              <a:gd name="T56" fmla="*/ 44 w 99"/>
              <a:gd name="T57" fmla="*/ 16 h 49"/>
              <a:gd name="T58" fmla="*/ 43 w 99"/>
              <a:gd name="T59" fmla="*/ 21 h 49"/>
              <a:gd name="T60" fmla="*/ 40 w 99"/>
              <a:gd name="T61" fmla="*/ 19 h 49"/>
              <a:gd name="T62" fmla="*/ 35 w 99"/>
              <a:gd name="T63" fmla="*/ 24 h 49"/>
              <a:gd name="T64" fmla="*/ 29 w 99"/>
              <a:gd name="T65" fmla="*/ 24 h 49"/>
              <a:gd name="T66" fmla="*/ 29 w 99"/>
              <a:gd name="T67" fmla="*/ 26 h 49"/>
              <a:gd name="T68" fmla="*/ 22 w 99"/>
              <a:gd name="T69" fmla="*/ 24 h 49"/>
              <a:gd name="T70" fmla="*/ 17 w 99"/>
              <a:gd name="T71" fmla="*/ 27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9" h="49">
                <a:moveTo>
                  <a:pt x="17" y="27"/>
                </a:moveTo>
                <a:lnTo>
                  <a:pt x="17" y="32"/>
                </a:lnTo>
                <a:lnTo>
                  <a:pt x="12" y="33"/>
                </a:lnTo>
                <a:lnTo>
                  <a:pt x="13" y="38"/>
                </a:lnTo>
                <a:lnTo>
                  <a:pt x="4" y="35"/>
                </a:lnTo>
                <a:lnTo>
                  <a:pt x="2" y="40"/>
                </a:lnTo>
                <a:lnTo>
                  <a:pt x="2" y="44"/>
                </a:lnTo>
                <a:lnTo>
                  <a:pt x="0" y="49"/>
                </a:lnTo>
                <a:lnTo>
                  <a:pt x="18" y="48"/>
                </a:lnTo>
                <a:lnTo>
                  <a:pt x="18" y="44"/>
                </a:lnTo>
                <a:lnTo>
                  <a:pt x="22" y="46"/>
                </a:lnTo>
                <a:lnTo>
                  <a:pt x="78" y="40"/>
                </a:lnTo>
                <a:lnTo>
                  <a:pt x="84" y="37"/>
                </a:lnTo>
                <a:lnTo>
                  <a:pt x="89" y="33"/>
                </a:lnTo>
                <a:lnTo>
                  <a:pt x="89" y="31"/>
                </a:lnTo>
                <a:lnTo>
                  <a:pt x="99" y="22"/>
                </a:lnTo>
                <a:lnTo>
                  <a:pt x="96" y="21"/>
                </a:lnTo>
                <a:lnTo>
                  <a:pt x="90" y="14"/>
                </a:lnTo>
                <a:lnTo>
                  <a:pt x="88" y="9"/>
                </a:lnTo>
                <a:lnTo>
                  <a:pt x="84" y="5"/>
                </a:lnTo>
                <a:lnTo>
                  <a:pt x="76" y="6"/>
                </a:lnTo>
                <a:lnTo>
                  <a:pt x="67" y="6"/>
                </a:lnTo>
                <a:lnTo>
                  <a:pt x="62" y="2"/>
                </a:lnTo>
                <a:lnTo>
                  <a:pt x="56" y="0"/>
                </a:lnTo>
                <a:lnTo>
                  <a:pt x="57" y="6"/>
                </a:lnTo>
                <a:lnTo>
                  <a:pt x="54" y="9"/>
                </a:lnTo>
                <a:lnTo>
                  <a:pt x="50" y="9"/>
                </a:lnTo>
                <a:lnTo>
                  <a:pt x="50" y="13"/>
                </a:lnTo>
                <a:lnTo>
                  <a:pt x="44" y="16"/>
                </a:lnTo>
                <a:lnTo>
                  <a:pt x="43" y="21"/>
                </a:lnTo>
                <a:lnTo>
                  <a:pt x="40" y="19"/>
                </a:lnTo>
                <a:lnTo>
                  <a:pt x="35" y="24"/>
                </a:lnTo>
                <a:lnTo>
                  <a:pt x="29" y="24"/>
                </a:lnTo>
                <a:lnTo>
                  <a:pt x="29" y="26"/>
                </a:lnTo>
                <a:lnTo>
                  <a:pt x="22" y="24"/>
                </a:lnTo>
                <a:lnTo>
                  <a:pt x="17" y="27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91" name="Freeform 47"/>
          <p:cNvSpPr>
            <a:spLocks/>
          </p:cNvSpPr>
          <p:nvPr/>
        </p:nvSpPr>
        <p:spPr bwMode="auto">
          <a:xfrm>
            <a:off x="5149850" y="3559175"/>
            <a:ext cx="1169988" cy="411163"/>
          </a:xfrm>
          <a:custGeom>
            <a:avLst/>
            <a:gdLst>
              <a:gd name="T0" fmla="*/ 87 w 115"/>
              <a:gd name="T1" fmla="*/ 3 h 36"/>
              <a:gd name="T2" fmla="*/ 31 w 115"/>
              <a:gd name="T3" fmla="*/ 9 h 36"/>
              <a:gd name="T4" fmla="*/ 27 w 115"/>
              <a:gd name="T5" fmla="*/ 7 h 36"/>
              <a:gd name="T6" fmla="*/ 27 w 115"/>
              <a:gd name="T7" fmla="*/ 11 h 36"/>
              <a:gd name="T8" fmla="*/ 9 w 115"/>
              <a:gd name="T9" fmla="*/ 12 h 36"/>
              <a:gd name="T10" fmla="*/ 4 w 115"/>
              <a:gd name="T11" fmla="*/ 20 h 36"/>
              <a:gd name="T12" fmla="*/ 0 w 115"/>
              <a:gd name="T13" fmla="*/ 31 h 36"/>
              <a:gd name="T14" fmla="*/ 0 w 115"/>
              <a:gd name="T15" fmla="*/ 36 h 36"/>
              <a:gd name="T16" fmla="*/ 26 w 115"/>
              <a:gd name="T17" fmla="*/ 35 h 36"/>
              <a:gd name="T18" fmla="*/ 62 w 115"/>
              <a:gd name="T19" fmla="*/ 32 h 36"/>
              <a:gd name="T20" fmla="*/ 82 w 115"/>
              <a:gd name="T21" fmla="*/ 31 h 36"/>
              <a:gd name="T22" fmla="*/ 82 w 115"/>
              <a:gd name="T23" fmla="*/ 27 h 36"/>
              <a:gd name="T24" fmla="*/ 84 w 115"/>
              <a:gd name="T25" fmla="*/ 25 h 36"/>
              <a:gd name="T26" fmla="*/ 85 w 115"/>
              <a:gd name="T27" fmla="*/ 22 h 36"/>
              <a:gd name="T28" fmla="*/ 92 w 115"/>
              <a:gd name="T29" fmla="*/ 20 h 36"/>
              <a:gd name="T30" fmla="*/ 99 w 115"/>
              <a:gd name="T31" fmla="*/ 14 h 36"/>
              <a:gd name="T32" fmla="*/ 102 w 115"/>
              <a:gd name="T33" fmla="*/ 11 h 36"/>
              <a:gd name="T34" fmla="*/ 106 w 115"/>
              <a:gd name="T35" fmla="*/ 11 h 36"/>
              <a:gd name="T36" fmla="*/ 108 w 115"/>
              <a:gd name="T37" fmla="*/ 9 h 36"/>
              <a:gd name="T38" fmla="*/ 110 w 115"/>
              <a:gd name="T39" fmla="*/ 9 h 36"/>
              <a:gd name="T40" fmla="*/ 115 w 115"/>
              <a:gd name="T41" fmla="*/ 0 h 36"/>
              <a:gd name="T42" fmla="*/ 87 w 115"/>
              <a:gd name="T43" fmla="*/ 3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5" h="36">
                <a:moveTo>
                  <a:pt x="87" y="3"/>
                </a:moveTo>
                <a:lnTo>
                  <a:pt x="31" y="9"/>
                </a:lnTo>
                <a:lnTo>
                  <a:pt x="27" y="7"/>
                </a:lnTo>
                <a:lnTo>
                  <a:pt x="27" y="11"/>
                </a:lnTo>
                <a:lnTo>
                  <a:pt x="9" y="12"/>
                </a:lnTo>
                <a:lnTo>
                  <a:pt x="4" y="20"/>
                </a:lnTo>
                <a:lnTo>
                  <a:pt x="0" y="31"/>
                </a:lnTo>
                <a:lnTo>
                  <a:pt x="0" y="36"/>
                </a:lnTo>
                <a:lnTo>
                  <a:pt x="26" y="35"/>
                </a:lnTo>
                <a:lnTo>
                  <a:pt x="62" y="32"/>
                </a:lnTo>
                <a:lnTo>
                  <a:pt x="82" y="31"/>
                </a:lnTo>
                <a:lnTo>
                  <a:pt x="82" y="27"/>
                </a:lnTo>
                <a:lnTo>
                  <a:pt x="84" y="25"/>
                </a:lnTo>
                <a:lnTo>
                  <a:pt x="85" y="22"/>
                </a:lnTo>
                <a:lnTo>
                  <a:pt x="92" y="20"/>
                </a:lnTo>
                <a:lnTo>
                  <a:pt x="99" y="14"/>
                </a:lnTo>
                <a:lnTo>
                  <a:pt x="102" y="11"/>
                </a:lnTo>
                <a:lnTo>
                  <a:pt x="106" y="11"/>
                </a:lnTo>
                <a:lnTo>
                  <a:pt x="108" y="9"/>
                </a:lnTo>
                <a:lnTo>
                  <a:pt x="110" y="9"/>
                </a:lnTo>
                <a:lnTo>
                  <a:pt x="115" y="0"/>
                </a:lnTo>
                <a:lnTo>
                  <a:pt x="87" y="3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92" name="Freeform 48"/>
          <p:cNvSpPr>
            <a:spLocks/>
          </p:cNvSpPr>
          <p:nvPr/>
        </p:nvSpPr>
        <p:spPr bwMode="auto">
          <a:xfrm>
            <a:off x="5149850" y="3559175"/>
            <a:ext cx="1169988" cy="411163"/>
          </a:xfrm>
          <a:custGeom>
            <a:avLst/>
            <a:gdLst>
              <a:gd name="T0" fmla="*/ 87 w 115"/>
              <a:gd name="T1" fmla="*/ 3 h 36"/>
              <a:gd name="T2" fmla="*/ 31 w 115"/>
              <a:gd name="T3" fmla="*/ 9 h 36"/>
              <a:gd name="T4" fmla="*/ 27 w 115"/>
              <a:gd name="T5" fmla="*/ 7 h 36"/>
              <a:gd name="T6" fmla="*/ 27 w 115"/>
              <a:gd name="T7" fmla="*/ 11 h 36"/>
              <a:gd name="T8" fmla="*/ 9 w 115"/>
              <a:gd name="T9" fmla="*/ 12 h 36"/>
              <a:gd name="T10" fmla="*/ 4 w 115"/>
              <a:gd name="T11" fmla="*/ 20 h 36"/>
              <a:gd name="T12" fmla="*/ 0 w 115"/>
              <a:gd name="T13" fmla="*/ 31 h 36"/>
              <a:gd name="T14" fmla="*/ 0 w 115"/>
              <a:gd name="T15" fmla="*/ 36 h 36"/>
              <a:gd name="T16" fmla="*/ 26 w 115"/>
              <a:gd name="T17" fmla="*/ 35 h 36"/>
              <a:gd name="T18" fmla="*/ 62 w 115"/>
              <a:gd name="T19" fmla="*/ 32 h 36"/>
              <a:gd name="T20" fmla="*/ 82 w 115"/>
              <a:gd name="T21" fmla="*/ 31 h 36"/>
              <a:gd name="T22" fmla="*/ 82 w 115"/>
              <a:gd name="T23" fmla="*/ 27 h 36"/>
              <a:gd name="T24" fmla="*/ 84 w 115"/>
              <a:gd name="T25" fmla="*/ 25 h 36"/>
              <a:gd name="T26" fmla="*/ 85 w 115"/>
              <a:gd name="T27" fmla="*/ 22 h 36"/>
              <a:gd name="T28" fmla="*/ 92 w 115"/>
              <a:gd name="T29" fmla="*/ 20 h 36"/>
              <a:gd name="T30" fmla="*/ 99 w 115"/>
              <a:gd name="T31" fmla="*/ 14 h 36"/>
              <a:gd name="T32" fmla="*/ 102 w 115"/>
              <a:gd name="T33" fmla="*/ 11 h 36"/>
              <a:gd name="T34" fmla="*/ 106 w 115"/>
              <a:gd name="T35" fmla="*/ 11 h 36"/>
              <a:gd name="T36" fmla="*/ 108 w 115"/>
              <a:gd name="T37" fmla="*/ 9 h 36"/>
              <a:gd name="T38" fmla="*/ 110 w 115"/>
              <a:gd name="T39" fmla="*/ 9 h 36"/>
              <a:gd name="T40" fmla="*/ 115 w 115"/>
              <a:gd name="T41" fmla="*/ 0 h 36"/>
              <a:gd name="T42" fmla="*/ 87 w 115"/>
              <a:gd name="T43" fmla="*/ 3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5" h="36">
                <a:moveTo>
                  <a:pt x="87" y="3"/>
                </a:moveTo>
                <a:lnTo>
                  <a:pt x="31" y="9"/>
                </a:lnTo>
                <a:lnTo>
                  <a:pt x="27" y="7"/>
                </a:lnTo>
                <a:lnTo>
                  <a:pt x="27" y="11"/>
                </a:lnTo>
                <a:lnTo>
                  <a:pt x="9" y="12"/>
                </a:lnTo>
                <a:lnTo>
                  <a:pt x="4" y="20"/>
                </a:lnTo>
                <a:lnTo>
                  <a:pt x="0" y="31"/>
                </a:lnTo>
                <a:lnTo>
                  <a:pt x="0" y="36"/>
                </a:lnTo>
                <a:lnTo>
                  <a:pt x="26" y="35"/>
                </a:lnTo>
                <a:lnTo>
                  <a:pt x="62" y="32"/>
                </a:lnTo>
                <a:lnTo>
                  <a:pt x="82" y="31"/>
                </a:lnTo>
                <a:lnTo>
                  <a:pt x="82" y="27"/>
                </a:lnTo>
                <a:lnTo>
                  <a:pt x="84" y="25"/>
                </a:lnTo>
                <a:lnTo>
                  <a:pt x="85" y="22"/>
                </a:lnTo>
                <a:lnTo>
                  <a:pt x="92" y="20"/>
                </a:lnTo>
                <a:lnTo>
                  <a:pt x="99" y="14"/>
                </a:lnTo>
                <a:lnTo>
                  <a:pt x="102" y="11"/>
                </a:lnTo>
                <a:lnTo>
                  <a:pt x="106" y="11"/>
                </a:lnTo>
                <a:lnTo>
                  <a:pt x="108" y="9"/>
                </a:lnTo>
                <a:lnTo>
                  <a:pt x="110" y="9"/>
                </a:lnTo>
                <a:lnTo>
                  <a:pt x="115" y="0"/>
                </a:lnTo>
                <a:lnTo>
                  <a:pt x="87" y="3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93" name="Freeform 49"/>
          <p:cNvSpPr>
            <a:spLocks/>
          </p:cNvSpPr>
          <p:nvPr/>
        </p:nvSpPr>
        <p:spPr bwMode="auto">
          <a:xfrm>
            <a:off x="4967288" y="3959225"/>
            <a:ext cx="500062" cy="881063"/>
          </a:xfrm>
          <a:custGeom>
            <a:avLst/>
            <a:gdLst>
              <a:gd name="T0" fmla="*/ 44 w 49"/>
              <a:gd name="T1" fmla="*/ 0 h 77"/>
              <a:gd name="T2" fmla="*/ 18 w 49"/>
              <a:gd name="T3" fmla="*/ 1 h 77"/>
              <a:gd name="T4" fmla="*/ 15 w 49"/>
              <a:gd name="T5" fmla="*/ 3 h 77"/>
              <a:gd name="T6" fmla="*/ 11 w 49"/>
              <a:gd name="T7" fmla="*/ 12 h 77"/>
              <a:gd name="T8" fmla="*/ 5 w 49"/>
              <a:gd name="T9" fmla="*/ 20 h 77"/>
              <a:gd name="T10" fmla="*/ 5 w 49"/>
              <a:gd name="T11" fmla="*/ 28 h 77"/>
              <a:gd name="T12" fmla="*/ 5 w 49"/>
              <a:gd name="T13" fmla="*/ 33 h 77"/>
              <a:gd name="T14" fmla="*/ 7 w 49"/>
              <a:gd name="T15" fmla="*/ 40 h 77"/>
              <a:gd name="T16" fmla="*/ 11 w 49"/>
              <a:gd name="T17" fmla="*/ 44 h 77"/>
              <a:gd name="T18" fmla="*/ 8 w 49"/>
              <a:gd name="T19" fmla="*/ 48 h 77"/>
              <a:gd name="T20" fmla="*/ 4 w 49"/>
              <a:gd name="T21" fmla="*/ 53 h 77"/>
              <a:gd name="T22" fmla="*/ 0 w 49"/>
              <a:gd name="T23" fmla="*/ 60 h 77"/>
              <a:gd name="T24" fmla="*/ 0 w 49"/>
              <a:gd name="T25" fmla="*/ 67 h 77"/>
              <a:gd name="T26" fmla="*/ 27 w 49"/>
              <a:gd name="T27" fmla="*/ 65 h 77"/>
              <a:gd name="T28" fmla="*/ 27 w 49"/>
              <a:gd name="T29" fmla="*/ 73 h 77"/>
              <a:gd name="T30" fmla="*/ 29 w 49"/>
              <a:gd name="T31" fmla="*/ 74 h 77"/>
              <a:gd name="T32" fmla="*/ 31 w 49"/>
              <a:gd name="T33" fmla="*/ 77 h 77"/>
              <a:gd name="T34" fmla="*/ 36 w 49"/>
              <a:gd name="T35" fmla="*/ 76 h 77"/>
              <a:gd name="T36" fmla="*/ 40 w 49"/>
              <a:gd name="T37" fmla="*/ 73 h 77"/>
              <a:gd name="T38" fmla="*/ 49 w 49"/>
              <a:gd name="T39" fmla="*/ 74 h 77"/>
              <a:gd name="T40" fmla="*/ 45 w 49"/>
              <a:gd name="T41" fmla="*/ 49 h 77"/>
              <a:gd name="T42" fmla="*/ 44 w 49"/>
              <a:gd name="T43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" h="77">
                <a:moveTo>
                  <a:pt x="44" y="0"/>
                </a:moveTo>
                <a:lnTo>
                  <a:pt x="18" y="1"/>
                </a:lnTo>
                <a:lnTo>
                  <a:pt x="15" y="3"/>
                </a:lnTo>
                <a:lnTo>
                  <a:pt x="11" y="12"/>
                </a:lnTo>
                <a:lnTo>
                  <a:pt x="5" y="20"/>
                </a:lnTo>
                <a:lnTo>
                  <a:pt x="5" y="28"/>
                </a:lnTo>
                <a:lnTo>
                  <a:pt x="5" y="33"/>
                </a:lnTo>
                <a:lnTo>
                  <a:pt x="7" y="40"/>
                </a:lnTo>
                <a:lnTo>
                  <a:pt x="11" y="44"/>
                </a:lnTo>
                <a:lnTo>
                  <a:pt x="8" y="48"/>
                </a:lnTo>
                <a:lnTo>
                  <a:pt x="4" y="53"/>
                </a:lnTo>
                <a:lnTo>
                  <a:pt x="0" y="60"/>
                </a:lnTo>
                <a:lnTo>
                  <a:pt x="0" y="67"/>
                </a:lnTo>
                <a:lnTo>
                  <a:pt x="27" y="65"/>
                </a:lnTo>
                <a:lnTo>
                  <a:pt x="27" y="73"/>
                </a:lnTo>
                <a:lnTo>
                  <a:pt x="29" y="74"/>
                </a:lnTo>
                <a:lnTo>
                  <a:pt x="31" y="77"/>
                </a:lnTo>
                <a:lnTo>
                  <a:pt x="36" y="76"/>
                </a:lnTo>
                <a:lnTo>
                  <a:pt x="40" y="73"/>
                </a:lnTo>
                <a:lnTo>
                  <a:pt x="49" y="74"/>
                </a:lnTo>
                <a:lnTo>
                  <a:pt x="45" y="49"/>
                </a:lnTo>
                <a:lnTo>
                  <a:pt x="44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94" name="Freeform 50"/>
          <p:cNvSpPr>
            <a:spLocks/>
          </p:cNvSpPr>
          <p:nvPr/>
        </p:nvSpPr>
        <p:spPr bwMode="auto">
          <a:xfrm>
            <a:off x="4967288" y="3959225"/>
            <a:ext cx="500062" cy="881063"/>
          </a:xfrm>
          <a:custGeom>
            <a:avLst/>
            <a:gdLst>
              <a:gd name="T0" fmla="*/ 44 w 49"/>
              <a:gd name="T1" fmla="*/ 0 h 77"/>
              <a:gd name="T2" fmla="*/ 18 w 49"/>
              <a:gd name="T3" fmla="*/ 1 h 77"/>
              <a:gd name="T4" fmla="*/ 15 w 49"/>
              <a:gd name="T5" fmla="*/ 3 h 77"/>
              <a:gd name="T6" fmla="*/ 11 w 49"/>
              <a:gd name="T7" fmla="*/ 12 h 77"/>
              <a:gd name="T8" fmla="*/ 5 w 49"/>
              <a:gd name="T9" fmla="*/ 20 h 77"/>
              <a:gd name="T10" fmla="*/ 5 w 49"/>
              <a:gd name="T11" fmla="*/ 28 h 77"/>
              <a:gd name="T12" fmla="*/ 5 w 49"/>
              <a:gd name="T13" fmla="*/ 33 h 77"/>
              <a:gd name="T14" fmla="*/ 7 w 49"/>
              <a:gd name="T15" fmla="*/ 40 h 77"/>
              <a:gd name="T16" fmla="*/ 11 w 49"/>
              <a:gd name="T17" fmla="*/ 44 h 77"/>
              <a:gd name="T18" fmla="*/ 8 w 49"/>
              <a:gd name="T19" fmla="*/ 48 h 77"/>
              <a:gd name="T20" fmla="*/ 4 w 49"/>
              <a:gd name="T21" fmla="*/ 53 h 77"/>
              <a:gd name="T22" fmla="*/ 0 w 49"/>
              <a:gd name="T23" fmla="*/ 60 h 77"/>
              <a:gd name="T24" fmla="*/ 0 w 49"/>
              <a:gd name="T25" fmla="*/ 67 h 77"/>
              <a:gd name="T26" fmla="*/ 27 w 49"/>
              <a:gd name="T27" fmla="*/ 65 h 77"/>
              <a:gd name="T28" fmla="*/ 27 w 49"/>
              <a:gd name="T29" fmla="*/ 73 h 77"/>
              <a:gd name="T30" fmla="*/ 29 w 49"/>
              <a:gd name="T31" fmla="*/ 74 h 77"/>
              <a:gd name="T32" fmla="*/ 31 w 49"/>
              <a:gd name="T33" fmla="*/ 77 h 77"/>
              <a:gd name="T34" fmla="*/ 36 w 49"/>
              <a:gd name="T35" fmla="*/ 76 h 77"/>
              <a:gd name="T36" fmla="*/ 40 w 49"/>
              <a:gd name="T37" fmla="*/ 73 h 77"/>
              <a:gd name="T38" fmla="*/ 49 w 49"/>
              <a:gd name="T39" fmla="*/ 74 h 77"/>
              <a:gd name="T40" fmla="*/ 45 w 49"/>
              <a:gd name="T41" fmla="*/ 49 h 77"/>
              <a:gd name="T42" fmla="*/ 44 w 49"/>
              <a:gd name="T43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" h="77">
                <a:moveTo>
                  <a:pt x="44" y="0"/>
                </a:moveTo>
                <a:lnTo>
                  <a:pt x="18" y="1"/>
                </a:lnTo>
                <a:lnTo>
                  <a:pt x="15" y="3"/>
                </a:lnTo>
                <a:lnTo>
                  <a:pt x="11" y="12"/>
                </a:lnTo>
                <a:lnTo>
                  <a:pt x="5" y="20"/>
                </a:lnTo>
                <a:lnTo>
                  <a:pt x="5" y="28"/>
                </a:lnTo>
                <a:lnTo>
                  <a:pt x="5" y="33"/>
                </a:lnTo>
                <a:lnTo>
                  <a:pt x="7" y="40"/>
                </a:lnTo>
                <a:lnTo>
                  <a:pt x="11" y="44"/>
                </a:lnTo>
                <a:lnTo>
                  <a:pt x="8" y="48"/>
                </a:lnTo>
                <a:lnTo>
                  <a:pt x="4" y="53"/>
                </a:lnTo>
                <a:lnTo>
                  <a:pt x="0" y="60"/>
                </a:lnTo>
                <a:lnTo>
                  <a:pt x="0" y="67"/>
                </a:lnTo>
                <a:lnTo>
                  <a:pt x="27" y="65"/>
                </a:lnTo>
                <a:lnTo>
                  <a:pt x="27" y="73"/>
                </a:lnTo>
                <a:lnTo>
                  <a:pt x="29" y="74"/>
                </a:lnTo>
                <a:lnTo>
                  <a:pt x="31" y="77"/>
                </a:lnTo>
                <a:lnTo>
                  <a:pt x="36" y="76"/>
                </a:lnTo>
                <a:lnTo>
                  <a:pt x="40" y="73"/>
                </a:lnTo>
                <a:lnTo>
                  <a:pt x="49" y="74"/>
                </a:lnTo>
                <a:lnTo>
                  <a:pt x="45" y="49"/>
                </a:lnTo>
                <a:lnTo>
                  <a:pt x="44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95" name="Freeform 51"/>
          <p:cNvSpPr>
            <a:spLocks/>
          </p:cNvSpPr>
          <p:nvPr/>
        </p:nvSpPr>
        <p:spPr bwMode="auto">
          <a:xfrm>
            <a:off x="5416550" y="3925888"/>
            <a:ext cx="547688" cy="903287"/>
          </a:xfrm>
          <a:custGeom>
            <a:avLst/>
            <a:gdLst>
              <a:gd name="T0" fmla="*/ 37 w 54"/>
              <a:gd name="T1" fmla="*/ 0 h 79"/>
              <a:gd name="T2" fmla="*/ 0 w 54"/>
              <a:gd name="T3" fmla="*/ 3 h 79"/>
              <a:gd name="T4" fmla="*/ 1 w 54"/>
              <a:gd name="T5" fmla="*/ 52 h 79"/>
              <a:gd name="T6" fmla="*/ 5 w 54"/>
              <a:gd name="T7" fmla="*/ 77 h 79"/>
              <a:gd name="T8" fmla="*/ 11 w 54"/>
              <a:gd name="T9" fmla="*/ 77 h 79"/>
              <a:gd name="T10" fmla="*/ 11 w 54"/>
              <a:gd name="T11" fmla="*/ 71 h 79"/>
              <a:gd name="T12" fmla="*/ 13 w 54"/>
              <a:gd name="T13" fmla="*/ 76 h 79"/>
              <a:gd name="T14" fmla="*/ 17 w 54"/>
              <a:gd name="T15" fmla="*/ 79 h 79"/>
              <a:gd name="T16" fmla="*/ 20 w 54"/>
              <a:gd name="T17" fmla="*/ 75 h 79"/>
              <a:gd name="T18" fmla="*/ 18 w 54"/>
              <a:gd name="T19" fmla="*/ 71 h 79"/>
              <a:gd name="T20" fmla="*/ 17 w 54"/>
              <a:gd name="T21" fmla="*/ 70 h 79"/>
              <a:gd name="T22" fmla="*/ 15 w 54"/>
              <a:gd name="T23" fmla="*/ 65 h 79"/>
              <a:gd name="T24" fmla="*/ 54 w 54"/>
              <a:gd name="T25" fmla="*/ 62 h 79"/>
              <a:gd name="T26" fmla="*/ 54 w 54"/>
              <a:gd name="T27" fmla="*/ 53 h 79"/>
              <a:gd name="T28" fmla="*/ 54 w 54"/>
              <a:gd name="T29" fmla="*/ 41 h 79"/>
              <a:gd name="T30" fmla="*/ 49 w 54"/>
              <a:gd name="T31" fmla="*/ 36 h 79"/>
              <a:gd name="T32" fmla="*/ 37 w 54"/>
              <a:gd name="T33" fmla="*/ 3 h 79"/>
              <a:gd name="T34" fmla="*/ 37 w 54"/>
              <a:gd name="T35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4" h="79">
                <a:moveTo>
                  <a:pt x="37" y="0"/>
                </a:moveTo>
                <a:lnTo>
                  <a:pt x="0" y="3"/>
                </a:lnTo>
                <a:lnTo>
                  <a:pt x="1" y="52"/>
                </a:lnTo>
                <a:lnTo>
                  <a:pt x="5" y="77"/>
                </a:lnTo>
                <a:lnTo>
                  <a:pt x="11" y="77"/>
                </a:lnTo>
                <a:lnTo>
                  <a:pt x="11" y="71"/>
                </a:lnTo>
                <a:lnTo>
                  <a:pt x="13" y="76"/>
                </a:lnTo>
                <a:lnTo>
                  <a:pt x="17" y="79"/>
                </a:lnTo>
                <a:lnTo>
                  <a:pt x="20" y="75"/>
                </a:lnTo>
                <a:lnTo>
                  <a:pt x="18" y="71"/>
                </a:lnTo>
                <a:lnTo>
                  <a:pt x="17" y="70"/>
                </a:lnTo>
                <a:lnTo>
                  <a:pt x="15" y="65"/>
                </a:lnTo>
                <a:lnTo>
                  <a:pt x="54" y="62"/>
                </a:lnTo>
                <a:lnTo>
                  <a:pt x="54" y="53"/>
                </a:lnTo>
                <a:lnTo>
                  <a:pt x="54" y="41"/>
                </a:lnTo>
                <a:lnTo>
                  <a:pt x="49" y="36"/>
                </a:lnTo>
                <a:lnTo>
                  <a:pt x="37" y="3"/>
                </a:lnTo>
                <a:lnTo>
                  <a:pt x="37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96" name="Freeform 52"/>
          <p:cNvSpPr>
            <a:spLocks/>
          </p:cNvSpPr>
          <p:nvPr/>
        </p:nvSpPr>
        <p:spPr bwMode="auto">
          <a:xfrm>
            <a:off x="5416550" y="3925888"/>
            <a:ext cx="547688" cy="903287"/>
          </a:xfrm>
          <a:custGeom>
            <a:avLst/>
            <a:gdLst>
              <a:gd name="T0" fmla="*/ 37 w 54"/>
              <a:gd name="T1" fmla="*/ 0 h 79"/>
              <a:gd name="T2" fmla="*/ 0 w 54"/>
              <a:gd name="T3" fmla="*/ 3 h 79"/>
              <a:gd name="T4" fmla="*/ 1 w 54"/>
              <a:gd name="T5" fmla="*/ 52 h 79"/>
              <a:gd name="T6" fmla="*/ 5 w 54"/>
              <a:gd name="T7" fmla="*/ 77 h 79"/>
              <a:gd name="T8" fmla="*/ 11 w 54"/>
              <a:gd name="T9" fmla="*/ 77 h 79"/>
              <a:gd name="T10" fmla="*/ 11 w 54"/>
              <a:gd name="T11" fmla="*/ 71 h 79"/>
              <a:gd name="T12" fmla="*/ 13 w 54"/>
              <a:gd name="T13" fmla="*/ 76 h 79"/>
              <a:gd name="T14" fmla="*/ 17 w 54"/>
              <a:gd name="T15" fmla="*/ 79 h 79"/>
              <a:gd name="T16" fmla="*/ 20 w 54"/>
              <a:gd name="T17" fmla="*/ 75 h 79"/>
              <a:gd name="T18" fmla="*/ 18 w 54"/>
              <a:gd name="T19" fmla="*/ 71 h 79"/>
              <a:gd name="T20" fmla="*/ 17 w 54"/>
              <a:gd name="T21" fmla="*/ 70 h 79"/>
              <a:gd name="T22" fmla="*/ 15 w 54"/>
              <a:gd name="T23" fmla="*/ 65 h 79"/>
              <a:gd name="T24" fmla="*/ 54 w 54"/>
              <a:gd name="T25" fmla="*/ 62 h 79"/>
              <a:gd name="T26" fmla="*/ 54 w 54"/>
              <a:gd name="T27" fmla="*/ 53 h 79"/>
              <a:gd name="T28" fmla="*/ 54 w 54"/>
              <a:gd name="T29" fmla="*/ 41 h 79"/>
              <a:gd name="T30" fmla="*/ 49 w 54"/>
              <a:gd name="T31" fmla="*/ 36 h 79"/>
              <a:gd name="T32" fmla="*/ 37 w 54"/>
              <a:gd name="T33" fmla="*/ 3 h 79"/>
              <a:gd name="T34" fmla="*/ 37 w 54"/>
              <a:gd name="T35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4" h="79">
                <a:moveTo>
                  <a:pt x="37" y="0"/>
                </a:moveTo>
                <a:lnTo>
                  <a:pt x="0" y="3"/>
                </a:lnTo>
                <a:lnTo>
                  <a:pt x="1" y="52"/>
                </a:lnTo>
                <a:lnTo>
                  <a:pt x="5" y="77"/>
                </a:lnTo>
                <a:lnTo>
                  <a:pt x="11" y="77"/>
                </a:lnTo>
                <a:lnTo>
                  <a:pt x="11" y="71"/>
                </a:lnTo>
                <a:lnTo>
                  <a:pt x="13" y="76"/>
                </a:lnTo>
                <a:lnTo>
                  <a:pt x="17" y="79"/>
                </a:lnTo>
                <a:lnTo>
                  <a:pt x="20" y="75"/>
                </a:lnTo>
                <a:lnTo>
                  <a:pt x="18" y="71"/>
                </a:lnTo>
                <a:lnTo>
                  <a:pt x="17" y="70"/>
                </a:lnTo>
                <a:lnTo>
                  <a:pt x="15" y="65"/>
                </a:lnTo>
                <a:lnTo>
                  <a:pt x="54" y="62"/>
                </a:lnTo>
                <a:lnTo>
                  <a:pt x="54" y="53"/>
                </a:lnTo>
                <a:lnTo>
                  <a:pt x="54" y="41"/>
                </a:lnTo>
                <a:lnTo>
                  <a:pt x="49" y="36"/>
                </a:lnTo>
                <a:lnTo>
                  <a:pt x="37" y="3"/>
                </a:lnTo>
                <a:lnTo>
                  <a:pt x="37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97" name="Freeform 53"/>
          <p:cNvSpPr>
            <a:spLocks/>
          </p:cNvSpPr>
          <p:nvPr/>
        </p:nvSpPr>
        <p:spPr bwMode="auto">
          <a:xfrm>
            <a:off x="5791200" y="3879850"/>
            <a:ext cx="742950" cy="835025"/>
          </a:xfrm>
          <a:custGeom>
            <a:avLst/>
            <a:gdLst>
              <a:gd name="T0" fmla="*/ 19 w 73"/>
              <a:gd name="T1" fmla="*/ 3 h 73"/>
              <a:gd name="T2" fmla="*/ 0 w 73"/>
              <a:gd name="T3" fmla="*/ 4 h 73"/>
              <a:gd name="T4" fmla="*/ 0 w 73"/>
              <a:gd name="T5" fmla="*/ 7 h 73"/>
              <a:gd name="T6" fmla="*/ 12 w 73"/>
              <a:gd name="T7" fmla="*/ 40 h 73"/>
              <a:gd name="T8" fmla="*/ 17 w 73"/>
              <a:gd name="T9" fmla="*/ 45 h 73"/>
              <a:gd name="T10" fmla="*/ 17 w 73"/>
              <a:gd name="T11" fmla="*/ 57 h 73"/>
              <a:gd name="T12" fmla="*/ 17 w 73"/>
              <a:gd name="T13" fmla="*/ 66 h 73"/>
              <a:gd name="T14" fmla="*/ 17 w 73"/>
              <a:gd name="T15" fmla="*/ 72 h 73"/>
              <a:gd name="T16" fmla="*/ 59 w 73"/>
              <a:gd name="T17" fmla="*/ 69 h 73"/>
              <a:gd name="T18" fmla="*/ 59 w 73"/>
              <a:gd name="T19" fmla="*/ 73 h 73"/>
              <a:gd name="T20" fmla="*/ 60 w 73"/>
              <a:gd name="T21" fmla="*/ 64 h 73"/>
              <a:gd name="T22" fmla="*/ 70 w 73"/>
              <a:gd name="T23" fmla="*/ 64 h 73"/>
              <a:gd name="T24" fmla="*/ 70 w 73"/>
              <a:gd name="T25" fmla="*/ 60 h 73"/>
              <a:gd name="T26" fmla="*/ 69 w 73"/>
              <a:gd name="T27" fmla="*/ 56 h 73"/>
              <a:gd name="T28" fmla="*/ 72 w 73"/>
              <a:gd name="T29" fmla="*/ 54 h 73"/>
              <a:gd name="T30" fmla="*/ 72 w 73"/>
              <a:gd name="T31" fmla="*/ 47 h 73"/>
              <a:gd name="T32" fmla="*/ 73 w 73"/>
              <a:gd name="T33" fmla="*/ 44 h 73"/>
              <a:gd name="T34" fmla="*/ 70 w 73"/>
              <a:gd name="T35" fmla="*/ 37 h 73"/>
              <a:gd name="T36" fmla="*/ 64 w 73"/>
              <a:gd name="T37" fmla="*/ 35 h 73"/>
              <a:gd name="T38" fmla="*/ 63 w 73"/>
              <a:gd name="T39" fmla="*/ 28 h 73"/>
              <a:gd name="T40" fmla="*/ 57 w 73"/>
              <a:gd name="T41" fmla="*/ 24 h 73"/>
              <a:gd name="T42" fmla="*/ 51 w 73"/>
              <a:gd name="T43" fmla="*/ 19 h 73"/>
              <a:gd name="T44" fmla="*/ 45 w 73"/>
              <a:gd name="T45" fmla="*/ 15 h 73"/>
              <a:gd name="T46" fmla="*/ 40 w 73"/>
              <a:gd name="T47" fmla="*/ 7 h 73"/>
              <a:gd name="T48" fmla="*/ 32 w 73"/>
              <a:gd name="T49" fmla="*/ 7 h 73"/>
              <a:gd name="T50" fmla="*/ 35 w 73"/>
              <a:gd name="T51" fmla="*/ 0 h 73"/>
              <a:gd name="T52" fmla="*/ 19 w 73"/>
              <a:gd name="T53" fmla="*/ 3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3" h="73">
                <a:moveTo>
                  <a:pt x="19" y="3"/>
                </a:moveTo>
                <a:lnTo>
                  <a:pt x="0" y="4"/>
                </a:lnTo>
                <a:lnTo>
                  <a:pt x="0" y="7"/>
                </a:lnTo>
                <a:lnTo>
                  <a:pt x="12" y="40"/>
                </a:lnTo>
                <a:lnTo>
                  <a:pt x="17" y="45"/>
                </a:lnTo>
                <a:lnTo>
                  <a:pt x="17" y="57"/>
                </a:lnTo>
                <a:lnTo>
                  <a:pt x="17" y="66"/>
                </a:lnTo>
                <a:lnTo>
                  <a:pt x="17" y="72"/>
                </a:lnTo>
                <a:lnTo>
                  <a:pt x="59" y="69"/>
                </a:lnTo>
                <a:lnTo>
                  <a:pt x="59" y="73"/>
                </a:lnTo>
                <a:lnTo>
                  <a:pt x="60" y="64"/>
                </a:lnTo>
                <a:lnTo>
                  <a:pt x="70" y="64"/>
                </a:lnTo>
                <a:lnTo>
                  <a:pt x="70" y="60"/>
                </a:lnTo>
                <a:lnTo>
                  <a:pt x="69" y="56"/>
                </a:lnTo>
                <a:lnTo>
                  <a:pt x="72" y="54"/>
                </a:lnTo>
                <a:lnTo>
                  <a:pt x="72" y="47"/>
                </a:lnTo>
                <a:lnTo>
                  <a:pt x="73" y="44"/>
                </a:lnTo>
                <a:lnTo>
                  <a:pt x="70" y="37"/>
                </a:lnTo>
                <a:lnTo>
                  <a:pt x="64" y="35"/>
                </a:lnTo>
                <a:lnTo>
                  <a:pt x="63" y="28"/>
                </a:lnTo>
                <a:lnTo>
                  <a:pt x="57" y="24"/>
                </a:lnTo>
                <a:lnTo>
                  <a:pt x="51" y="19"/>
                </a:lnTo>
                <a:lnTo>
                  <a:pt x="45" y="15"/>
                </a:lnTo>
                <a:lnTo>
                  <a:pt x="40" y="7"/>
                </a:lnTo>
                <a:lnTo>
                  <a:pt x="32" y="7"/>
                </a:lnTo>
                <a:lnTo>
                  <a:pt x="35" y="0"/>
                </a:lnTo>
                <a:lnTo>
                  <a:pt x="19" y="3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98" name="Freeform 54"/>
          <p:cNvSpPr>
            <a:spLocks/>
          </p:cNvSpPr>
          <p:nvPr/>
        </p:nvSpPr>
        <p:spPr bwMode="auto">
          <a:xfrm>
            <a:off x="5791200" y="3879850"/>
            <a:ext cx="742950" cy="835025"/>
          </a:xfrm>
          <a:custGeom>
            <a:avLst/>
            <a:gdLst>
              <a:gd name="T0" fmla="*/ 19 w 73"/>
              <a:gd name="T1" fmla="*/ 3 h 73"/>
              <a:gd name="T2" fmla="*/ 0 w 73"/>
              <a:gd name="T3" fmla="*/ 4 h 73"/>
              <a:gd name="T4" fmla="*/ 0 w 73"/>
              <a:gd name="T5" fmla="*/ 7 h 73"/>
              <a:gd name="T6" fmla="*/ 12 w 73"/>
              <a:gd name="T7" fmla="*/ 40 h 73"/>
              <a:gd name="T8" fmla="*/ 17 w 73"/>
              <a:gd name="T9" fmla="*/ 45 h 73"/>
              <a:gd name="T10" fmla="*/ 17 w 73"/>
              <a:gd name="T11" fmla="*/ 57 h 73"/>
              <a:gd name="T12" fmla="*/ 17 w 73"/>
              <a:gd name="T13" fmla="*/ 66 h 73"/>
              <a:gd name="T14" fmla="*/ 17 w 73"/>
              <a:gd name="T15" fmla="*/ 72 h 73"/>
              <a:gd name="T16" fmla="*/ 59 w 73"/>
              <a:gd name="T17" fmla="*/ 69 h 73"/>
              <a:gd name="T18" fmla="*/ 59 w 73"/>
              <a:gd name="T19" fmla="*/ 73 h 73"/>
              <a:gd name="T20" fmla="*/ 60 w 73"/>
              <a:gd name="T21" fmla="*/ 64 h 73"/>
              <a:gd name="T22" fmla="*/ 70 w 73"/>
              <a:gd name="T23" fmla="*/ 64 h 73"/>
              <a:gd name="T24" fmla="*/ 70 w 73"/>
              <a:gd name="T25" fmla="*/ 60 h 73"/>
              <a:gd name="T26" fmla="*/ 69 w 73"/>
              <a:gd name="T27" fmla="*/ 56 h 73"/>
              <a:gd name="T28" fmla="*/ 72 w 73"/>
              <a:gd name="T29" fmla="*/ 54 h 73"/>
              <a:gd name="T30" fmla="*/ 72 w 73"/>
              <a:gd name="T31" fmla="*/ 47 h 73"/>
              <a:gd name="T32" fmla="*/ 73 w 73"/>
              <a:gd name="T33" fmla="*/ 44 h 73"/>
              <a:gd name="T34" fmla="*/ 70 w 73"/>
              <a:gd name="T35" fmla="*/ 37 h 73"/>
              <a:gd name="T36" fmla="*/ 64 w 73"/>
              <a:gd name="T37" fmla="*/ 35 h 73"/>
              <a:gd name="T38" fmla="*/ 63 w 73"/>
              <a:gd name="T39" fmla="*/ 28 h 73"/>
              <a:gd name="T40" fmla="*/ 57 w 73"/>
              <a:gd name="T41" fmla="*/ 24 h 73"/>
              <a:gd name="T42" fmla="*/ 51 w 73"/>
              <a:gd name="T43" fmla="*/ 19 h 73"/>
              <a:gd name="T44" fmla="*/ 45 w 73"/>
              <a:gd name="T45" fmla="*/ 15 h 73"/>
              <a:gd name="T46" fmla="*/ 40 w 73"/>
              <a:gd name="T47" fmla="*/ 7 h 73"/>
              <a:gd name="T48" fmla="*/ 32 w 73"/>
              <a:gd name="T49" fmla="*/ 7 h 73"/>
              <a:gd name="T50" fmla="*/ 35 w 73"/>
              <a:gd name="T51" fmla="*/ 0 h 73"/>
              <a:gd name="T52" fmla="*/ 19 w 73"/>
              <a:gd name="T53" fmla="*/ 3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3" h="73">
                <a:moveTo>
                  <a:pt x="19" y="3"/>
                </a:moveTo>
                <a:lnTo>
                  <a:pt x="0" y="4"/>
                </a:lnTo>
                <a:lnTo>
                  <a:pt x="0" y="7"/>
                </a:lnTo>
                <a:lnTo>
                  <a:pt x="12" y="40"/>
                </a:lnTo>
                <a:lnTo>
                  <a:pt x="17" y="45"/>
                </a:lnTo>
                <a:lnTo>
                  <a:pt x="17" y="57"/>
                </a:lnTo>
                <a:lnTo>
                  <a:pt x="17" y="66"/>
                </a:lnTo>
                <a:lnTo>
                  <a:pt x="17" y="72"/>
                </a:lnTo>
                <a:lnTo>
                  <a:pt x="59" y="69"/>
                </a:lnTo>
                <a:lnTo>
                  <a:pt x="59" y="73"/>
                </a:lnTo>
                <a:lnTo>
                  <a:pt x="60" y="64"/>
                </a:lnTo>
                <a:lnTo>
                  <a:pt x="70" y="64"/>
                </a:lnTo>
                <a:lnTo>
                  <a:pt x="70" y="60"/>
                </a:lnTo>
                <a:lnTo>
                  <a:pt x="69" y="56"/>
                </a:lnTo>
                <a:lnTo>
                  <a:pt x="72" y="54"/>
                </a:lnTo>
                <a:lnTo>
                  <a:pt x="72" y="47"/>
                </a:lnTo>
                <a:lnTo>
                  <a:pt x="73" y="44"/>
                </a:lnTo>
                <a:lnTo>
                  <a:pt x="70" y="37"/>
                </a:lnTo>
                <a:lnTo>
                  <a:pt x="64" y="35"/>
                </a:lnTo>
                <a:lnTo>
                  <a:pt x="63" y="28"/>
                </a:lnTo>
                <a:lnTo>
                  <a:pt x="57" y="24"/>
                </a:lnTo>
                <a:lnTo>
                  <a:pt x="51" y="19"/>
                </a:lnTo>
                <a:lnTo>
                  <a:pt x="45" y="15"/>
                </a:lnTo>
                <a:lnTo>
                  <a:pt x="40" y="7"/>
                </a:lnTo>
                <a:lnTo>
                  <a:pt x="32" y="7"/>
                </a:lnTo>
                <a:lnTo>
                  <a:pt x="35" y="0"/>
                </a:lnTo>
                <a:lnTo>
                  <a:pt x="19" y="3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99" name="Freeform 55"/>
          <p:cNvSpPr>
            <a:spLocks/>
          </p:cNvSpPr>
          <p:nvPr/>
        </p:nvSpPr>
        <p:spPr bwMode="auto">
          <a:xfrm>
            <a:off x="5568950" y="4611688"/>
            <a:ext cx="1260475" cy="1008062"/>
          </a:xfrm>
          <a:custGeom>
            <a:avLst/>
            <a:gdLst>
              <a:gd name="T0" fmla="*/ 5 w 124"/>
              <a:gd name="T1" fmla="*/ 15 h 88"/>
              <a:gd name="T2" fmla="*/ 3 w 124"/>
              <a:gd name="T3" fmla="*/ 11 h 88"/>
              <a:gd name="T4" fmla="*/ 2 w 124"/>
              <a:gd name="T5" fmla="*/ 10 h 88"/>
              <a:gd name="T6" fmla="*/ 0 w 124"/>
              <a:gd name="T7" fmla="*/ 5 h 88"/>
              <a:gd name="T8" fmla="*/ 39 w 124"/>
              <a:gd name="T9" fmla="*/ 2 h 88"/>
              <a:gd name="T10" fmla="*/ 39 w 124"/>
              <a:gd name="T11" fmla="*/ 8 h 88"/>
              <a:gd name="T12" fmla="*/ 81 w 124"/>
              <a:gd name="T13" fmla="*/ 5 h 88"/>
              <a:gd name="T14" fmla="*/ 81 w 124"/>
              <a:gd name="T15" fmla="*/ 9 h 88"/>
              <a:gd name="T16" fmla="*/ 82 w 124"/>
              <a:gd name="T17" fmla="*/ 0 h 88"/>
              <a:gd name="T18" fmla="*/ 92 w 124"/>
              <a:gd name="T19" fmla="*/ 0 h 88"/>
              <a:gd name="T20" fmla="*/ 95 w 124"/>
              <a:gd name="T21" fmla="*/ 8 h 88"/>
              <a:gd name="T22" fmla="*/ 98 w 124"/>
              <a:gd name="T23" fmla="*/ 17 h 88"/>
              <a:gd name="T24" fmla="*/ 106 w 124"/>
              <a:gd name="T25" fmla="*/ 29 h 88"/>
              <a:gd name="T26" fmla="*/ 115 w 124"/>
              <a:gd name="T27" fmla="*/ 46 h 88"/>
              <a:gd name="T28" fmla="*/ 124 w 124"/>
              <a:gd name="T29" fmla="*/ 63 h 88"/>
              <a:gd name="T30" fmla="*/ 124 w 124"/>
              <a:gd name="T31" fmla="*/ 78 h 88"/>
              <a:gd name="T32" fmla="*/ 122 w 124"/>
              <a:gd name="T33" fmla="*/ 84 h 88"/>
              <a:gd name="T34" fmla="*/ 111 w 124"/>
              <a:gd name="T35" fmla="*/ 88 h 88"/>
              <a:gd name="T36" fmla="*/ 110 w 124"/>
              <a:gd name="T37" fmla="*/ 81 h 88"/>
              <a:gd name="T38" fmla="*/ 100 w 124"/>
              <a:gd name="T39" fmla="*/ 74 h 88"/>
              <a:gd name="T40" fmla="*/ 95 w 124"/>
              <a:gd name="T41" fmla="*/ 69 h 88"/>
              <a:gd name="T42" fmla="*/ 95 w 124"/>
              <a:gd name="T43" fmla="*/ 62 h 88"/>
              <a:gd name="T44" fmla="*/ 91 w 124"/>
              <a:gd name="T45" fmla="*/ 62 h 88"/>
              <a:gd name="T46" fmla="*/ 89 w 124"/>
              <a:gd name="T47" fmla="*/ 63 h 88"/>
              <a:gd name="T48" fmla="*/ 82 w 124"/>
              <a:gd name="T49" fmla="*/ 55 h 88"/>
              <a:gd name="T50" fmla="*/ 85 w 124"/>
              <a:gd name="T51" fmla="*/ 47 h 88"/>
              <a:gd name="T52" fmla="*/ 81 w 124"/>
              <a:gd name="T53" fmla="*/ 47 h 88"/>
              <a:gd name="T54" fmla="*/ 81 w 124"/>
              <a:gd name="T55" fmla="*/ 49 h 88"/>
              <a:gd name="T56" fmla="*/ 81 w 124"/>
              <a:gd name="T57" fmla="*/ 40 h 88"/>
              <a:gd name="T58" fmla="*/ 81 w 124"/>
              <a:gd name="T59" fmla="*/ 32 h 88"/>
              <a:gd name="T60" fmla="*/ 76 w 124"/>
              <a:gd name="T61" fmla="*/ 28 h 88"/>
              <a:gd name="T62" fmla="*/ 72 w 124"/>
              <a:gd name="T63" fmla="*/ 28 h 88"/>
              <a:gd name="T64" fmla="*/ 67 w 124"/>
              <a:gd name="T65" fmla="*/ 23 h 88"/>
              <a:gd name="T66" fmla="*/ 62 w 124"/>
              <a:gd name="T67" fmla="*/ 19 h 88"/>
              <a:gd name="T68" fmla="*/ 52 w 124"/>
              <a:gd name="T69" fmla="*/ 16 h 88"/>
              <a:gd name="T70" fmla="*/ 46 w 124"/>
              <a:gd name="T71" fmla="*/ 20 h 88"/>
              <a:gd name="T72" fmla="*/ 39 w 124"/>
              <a:gd name="T73" fmla="*/ 23 h 88"/>
              <a:gd name="T74" fmla="*/ 31 w 124"/>
              <a:gd name="T75" fmla="*/ 16 h 88"/>
              <a:gd name="T76" fmla="*/ 24 w 124"/>
              <a:gd name="T77" fmla="*/ 15 h 88"/>
              <a:gd name="T78" fmla="*/ 11 w 124"/>
              <a:gd name="T79" fmla="*/ 16 h 88"/>
              <a:gd name="T80" fmla="*/ 8 w 124"/>
              <a:gd name="T81" fmla="*/ 17 h 88"/>
              <a:gd name="T82" fmla="*/ 5 w 124"/>
              <a:gd name="T83" fmla="*/ 1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4" h="88">
                <a:moveTo>
                  <a:pt x="5" y="15"/>
                </a:moveTo>
                <a:lnTo>
                  <a:pt x="3" y="11"/>
                </a:lnTo>
                <a:lnTo>
                  <a:pt x="2" y="10"/>
                </a:lnTo>
                <a:lnTo>
                  <a:pt x="0" y="5"/>
                </a:lnTo>
                <a:lnTo>
                  <a:pt x="39" y="2"/>
                </a:lnTo>
                <a:lnTo>
                  <a:pt x="39" y="8"/>
                </a:lnTo>
                <a:lnTo>
                  <a:pt x="81" y="5"/>
                </a:lnTo>
                <a:lnTo>
                  <a:pt x="81" y="9"/>
                </a:lnTo>
                <a:lnTo>
                  <a:pt x="82" y="0"/>
                </a:lnTo>
                <a:lnTo>
                  <a:pt x="92" y="0"/>
                </a:lnTo>
                <a:lnTo>
                  <a:pt x="95" y="8"/>
                </a:lnTo>
                <a:lnTo>
                  <a:pt x="98" y="17"/>
                </a:lnTo>
                <a:lnTo>
                  <a:pt x="106" y="29"/>
                </a:lnTo>
                <a:lnTo>
                  <a:pt x="115" y="46"/>
                </a:lnTo>
                <a:lnTo>
                  <a:pt x="124" y="63"/>
                </a:lnTo>
                <a:lnTo>
                  <a:pt x="124" y="78"/>
                </a:lnTo>
                <a:lnTo>
                  <a:pt x="122" y="84"/>
                </a:lnTo>
                <a:lnTo>
                  <a:pt x="111" y="88"/>
                </a:lnTo>
                <a:lnTo>
                  <a:pt x="110" y="81"/>
                </a:lnTo>
                <a:lnTo>
                  <a:pt x="100" y="74"/>
                </a:lnTo>
                <a:lnTo>
                  <a:pt x="95" y="69"/>
                </a:lnTo>
                <a:lnTo>
                  <a:pt x="95" y="62"/>
                </a:lnTo>
                <a:lnTo>
                  <a:pt x="91" y="62"/>
                </a:lnTo>
                <a:lnTo>
                  <a:pt x="89" y="63"/>
                </a:lnTo>
                <a:lnTo>
                  <a:pt x="82" y="55"/>
                </a:lnTo>
                <a:lnTo>
                  <a:pt x="85" y="47"/>
                </a:lnTo>
                <a:lnTo>
                  <a:pt x="81" y="47"/>
                </a:lnTo>
                <a:lnTo>
                  <a:pt x="81" y="49"/>
                </a:lnTo>
                <a:lnTo>
                  <a:pt x="81" y="40"/>
                </a:lnTo>
                <a:lnTo>
                  <a:pt x="81" y="32"/>
                </a:lnTo>
                <a:lnTo>
                  <a:pt x="76" y="28"/>
                </a:lnTo>
                <a:lnTo>
                  <a:pt x="72" y="28"/>
                </a:lnTo>
                <a:lnTo>
                  <a:pt x="67" y="23"/>
                </a:lnTo>
                <a:lnTo>
                  <a:pt x="62" y="19"/>
                </a:lnTo>
                <a:lnTo>
                  <a:pt x="52" y="16"/>
                </a:lnTo>
                <a:lnTo>
                  <a:pt x="46" y="20"/>
                </a:lnTo>
                <a:lnTo>
                  <a:pt x="39" y="23"/>
                </a:lnTo>
                <a:lnTo>
                  <a:pt x="31" y="16"/>
                </a:lnTo>
                <a:lnTo>
                  <a:pt x="24" y="15"/>
                </a:lnTo>
                <a:lnTo>
                  <a:pt x="11" y="16"/>
                </a:lnTo>
                <a:lnTo>
                  <a:pt x="8" y="17"/>
                </a:lnTo>
                <a:lnTo>
                  <a:pt x="5" y="15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00" name="Freeform 56"/>
          <p:cNvSpPr>
            <a:spLocks/>
          </p:cNvSpPr>
          <p:nvPr/>
        </p:nvSpPr>
        <p:spPr bwMode="auto">
          <a:xfrm>
            <a:off x="5568950" y="4611688"/>
            <a:ext cx="1260475" cy="1008062"/>
          </a:xfrm>
          <a:custGeom>
            <a:avLst/>
            <a:gdLst>
              <a:gd name="T0" fmla="*/ 5 w 124"/>
              <a:gd name="T1" fmla="*/ 15 h 88"/>
              <a:gd name="T2" fmla="*/ 3 w 124"/>
              <a:gd name="T3" fmla="*/ 11 h 88"/>
              <a:gd name="T4" fmla="*/ 2 w 124"/>
              <a:gd name="T5" fmla="*/ 10 h 88"/>
              <a:gd name="T6" fmla="*/ 0 w 124"/>
              <a:gd name="T7" fmla="*/ 5 h 88"/>
              <a:gd name="T8" fmla="*/ 39 w 124"/>
              <a:gd name="T9" fmla="*/ 2 h 88"/>
              <a:gd name="T10" fmla="*/ 39 w 124"/>
              <a:gd name="T11" fmla="*/ 8 h 88"/>
              <a:gd name="T12" fmla="*/ 81 w 124"/>
              <a:gd name="T13" fmla="*/ 5 h 88"/>
              <a:gd name="T14" fmla="*/ 81 w 124"/>
              <a:gd name="T15" fmla="*/ 9 h 88"/>
              <a:gd name="T16" fmla="*/ 82 w 124"/>
              <a:gd name="T17" fmla="*/ 0 h 88"/>
              <a:gd name="T18" fmla="*/ 92 w 124"/>
              <a:gd name="T19" fmla="*/ 0 h 88"/>
              <a:gd name="T20" fmla="*/ 95 w 124"/>
              <a:gd name="T21" fmla="*/ 8 h 88"/>
              <a:gd name="T22" fmla="*/ 98 w 124"/>
              <a:gd name="T23" fmla="*/ 17 h 88"/>
              <a:gd name="T24" fmla="*/ 106 w 124"/>
              <a:gd name="T25" fmla="*/ 29 h 88"/>
              <a:gd name="T26" fmla="*/ 115 w 124"/>
              <a:gd name="T27" fmla="*/ 46 h 88"/>
              <a:gd name="T28" fmla="*/ 124 w 124"/>
              <a:gd name="T29" fmla="*/ 63 h 88"/>
              <a:gd name="T30" fmla="*/ 124 w 124"/>
              <a:gd name="T31" fmla="*/ 78 h 88"/>
              <a:gd name="T32" fmla="*/ 122 w 124"/>
              <a:gd name="T33" fmla="*/ 84 h 88"/>
              <a:gd name="T34" fmla="*/ 111 w 124"/>
              <a:gd name="T35" fmla="*/ 88 h 88"/>
              <a:gd name="T36" fmla="*/ 110 w 124"/>
              <a:gd name="T37" fmla="*/ 81 h 88"/>
              <a:gd name="T38" fmla="*/ 100 w 124"/>
              <a:gd name="T39" fmla="*/ 74 h 88"/>
              <a:gd name="T40" fmla="*/ 95 w 124"/>
              <a:gd name="T41" fmla="*/ 69 h 88"/>
              <a:gd name="T42" fmla="*/ 95 w 124"/>
              <a:gd name="T43" fmla="*/ 62 h 88"/>
              <a:gd name="T44" fmla="*/ 91 w 124"/>
              <a:gd name="T45" fmla="*/ 62 h 88"/>
              <a:gd name="T46" fmla="*/ 89 w 124"/>
              <a:gd name="T47" fmla="*/ 63 h 88"/>
              <a:gd name="T48" fmla="*/ 82 w 124"/>
              <a:gd name="T49" fmla="*/ 55 h 88"/>
              <a:gd name="T50" fmla="*/ 85 w 124"/>
              <a:gd name="T51" fmla="*/ 47 h 88"/>
              <a:gd name="T52" fmla="*/ 81 w 124"/>
              <a:gd name="T53" fmla="*/ 47 h 88"/>
              <a:gd name="T54" fmla="*/ 81 w 124"/>
              <a:gd name="T55" fmla="*/ 49 h 88"/>
              <a:gd name="T56" fmla="*/ 81 w 124"/>
              <a:gd name="T57" fmla="*/ 40 h 88"/>
              <a:gd name="T58" fmla="*/ 81 w 124"/>
              <a:gd name="T59" fmla="*/ 32 h 88"/>
              <a:gd name="T60" fmla="*/ 76 w 124"/>
              <a:gd name="T61" fmla="*/ 28 h 88"/>
              <a:gd name="T62" fmla="*/ 72 w 124"/>
              <a:gd name="T63" fmla="*/ 28 h 88"/>
              <a:gd name="T64" fmla="*/ 67 w 124"/>
              <a:gd name="T65" fmla="*/ 23 h 88"/>
              <a:gd name="T66" fmla="*/ 62 w 124"/>
              <a:gd name="T67" fmla="*/ 19 h 88"/>
              <a:gd name="T68" fmla="*/ 52 w 124"/>
              <a:gd name="T69" fmla="*/ 16 h 88"/>
              <a:gd name="T70" fmla="*/ 46 w 124"/>
              <a:gd name="T71" fmla="*/ 20 h 88"/>
              <a:gd name="T72" fmla="*/ 39 w 124"/>
              <a:gd name="T73" fmla="*/ 23 h 88"/>
              <a:gd name="T74" fmla="*/ 31 w 124"/>
              <a:gd name="T75" fmla="*/ 16 h 88"/>
              <a:gd name="T76" fmla="*/ 24 w 124"/>
              <a:gd name="T77" fmla="*/ 15 h 88"/>
              <a:gd name="T78" fmla="*/ 11 w 124"/>
              <a:gd name="T79" fmla="*/ 16 h 88"/>
              <a:gd name="T80" fmla="*/ 8 w 124"/>
              <a:gd name="T81" fmla="*/ 17 h 88"/>
              <a:gd name="T82" fmla="*/ 5 w 124"/>
              <a:gd name="T83" fmla="*/ 1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4" h="88">
                <a:moveTo>
                  <a:pt x="5" y="15"/>
                </a:moveTo>
                <a:lnTo>
                  <a:pt x="3" y="11"/>
                </a:lnTo>
                <a:lnTo>
                  <a:pt x="2" y="10"/>
                </a:lnTo>
                <a:lnTo>
                  <a:pt x="0" y="5"/>
                </a:lnTo>
                <a:lnTo>
                  <a:pt x="39" y="2"/>
                </a:lnTo>
                <a:lnTo>
                  <a:pt x="39" y="8"/>
                </a:lnTo>
                <a:lnTo>
                  <a:pt x="81" y="5"/>
                </a:lnTo>
                <a:lnTo>
                  <a:pt x="81" y="9"/>
                </a:lnTo>
                <a:lnTo>
                  <a:pt x="82" y="0"/>
                </a:lnTo>
                <a:lnTo>
                  <a:pt x="92" y="0"/>
                </a:lnTo>
                <a:lnTo>
                  <a:pt x="95" y="8"/>
                </a:lnTo>
                <a:lnTo>
                  <a:pt x="98" y="17"/>
                </a:lnTo>
                <a:lnTo>
                  <a:pt x="106" y="29"/>
                </a:lnTo>
                <a:lnTo>
                  <a:pt x="115" y="46"/>
                </a:lnTo>
                <a:lnTo>
                  <a:pt x="124" y="63"/>
                </a:lnTo>
                <a:lnTo>
                  <a:pt x="124" y="78"/>
                </a:lnTo>
                <a:lnTo>
                  <a:pt x="122" y="84"/>
                </a:lnTo>
                <a:lnTo>
                  <a:pt x="111" y="88"/>
                </a:lnTo>
                <a:lnTo>
                  <a:pt x="110" y="81"/>
                </a:lnTo>
                <a:lnTo>
                  <a:pt x="100" y="74"/>
                </a:lnTo>
                <a:lnTo>
                  <a:pt x="95" y="69"/>
                </a:lnTo>
                <a:lnTo>
                  <a:pt x="95" y="62"/>
                </a:lnTo>
                <a:lnTo>
                  <a:pt x="91" y="62"/>
                </a:lnTo>
                <a:lnTo>
                  <a:pt x="89" y="63"/>
                </a:lnTo>
                <a:lnTo>
                  <a:pt x="82" y="55"/>
                </a:lnTo>
                <a:lnTo>
                  <a:pt x="85" y="47"/>
                </a:lnTo>
                <a:lnTo>
                  <a:pt x="81" y="47"/>
                </a:lnTo>
                <a:lnTo>
                  <a:pt x="81" y="49"/>
                </a:lnTo>
                <a:lnTo>
                  <a:pt x="81" y="40"/>
                </a:lnTo>
                <a:lnTo>
                  <a:pt x="81" y="32"/>
                </a:lnTo>
                <a:lnTo>
                  <a:pt x="76" y="28"/>
                </a:lnTo>
                <a:lnTo>
                  <a:pt x="72" y="28"/>
                </a:lnTo>
                <a:lnTo>
                  <a:pt x="67" y="23"/>
                </a:lnTo>
                <a:lnTo>
                  <a:pt x="62" y="19"/>
                </a:lnTo>
                <a:lnTo>
                  <a:pt x="52" y="16"/>
                </a:lnTo>
                <a:lnTo>
                  <a:pt x="46" y="20"/>
                </a:lnTo>
                <a:lnTo>
                  <a:pt x="39" y="23"/>
                </a:lnTo>
                <a:lnTo>
                  <a:pt x="31" y="16"/>
                </a:lnTo>
                <a:lnTo>
                  <a:pt x="24" y="15"/>
                </a:lnTo>
                <a:lnTo>
                  <a:pt x="11" y="16"/>
                </a:lnTo>
                <a:lnTo>
                  <a:pt x="8" y="17"/>
                </a:lnTo>
                <a:lnTo>
                  <a:pt x="5" y="15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01" name="Freeform 57"/>
          <p:cNvSpPr>
            <a:spLocks/>
          </p:cNvSpPr>
          <p:nvPr/>
        </p:nvSpPr>
        <p:spPr bwMode="auto">
          <a:xfrm>
            <a:off x="5008563" y="1658938"/>
            <a:ext cx="782637" cy="423862"/>
          </a:xfrm>
          <a:custGeom>
            <a:avLst/>
            <a:gdLst>
              <a:gd name="T0" fmla="*/ 0 w 77"/>
              <a:gd name="T1" fmla="*/ 17 h 37"/>
              <a:gd name="T2" fmla="*/ 6 w 77"/>
              <a:gd name="T3" fmla="*/ 20 h 37"/>
              <a:gd name="T4" fmla="*/ 18 w 77"/>
              <a:gd name="T5" fmla="*/ 24 h 37"/>
              <a:gd name="T6" fmla="*/ 27 w 77"/>
              <a:gd name="T7" fmla="*/ 25 h 37"/>
              <a:gd name="T8" fmla="*/ 32 w 77"/>
              <a:gd name="T9" fmla="*/ 29 h 37"/>
              <a:gd name="T10" fmla="*/ 33 w 77"/>
              <a:gd name="T11" fmla="*/ 33 h 37"/>
              <a:gd name="T12" fmla="*/ 35 w 77"/>
              <a:gd name="T13" fmla="*/ 37 h 37"/>
              <a:gd name="T14" fmla="*/ 41 w 77"/>
              <a:gd name="T15" fmla="*/ 25 h 37"/>
              <a:gd name="T16" fmla="*/ 43 w 77"/>
              <a:gd name="T17" fmla="*/ 26 h 37"/>
              <a:gd name="T18" fmla="*/ 45 w 77"/>
              <a:gd name="T19" fmla="*/ 26 h 37"/>
              <a:gd name="T20" fmla="*/ 50 w 77"/>
              <a:gd name="T21" fmla="*/ 24 h 37"/>
              <a:gd name="T22" fmla="*/ 58 w 77"/>
              <a:gd name="T23" fmla="*/ 20 h 37"/>
              <a:gd name="T24" fmla="*/ 67 w 77"/>
              <a:gd name="T25" fmla="*/ 21 h 37"/>
              <a:gd name="T26" fmla="*/ 66 w 77"/>
              <a:gd name="T27" fmla="*/ 18 h 37"/>
              <a:gd name="T28" fmla="*/ 77 w 77"/>
              <a:gd name="T29" fmla="*/ 18 h 37"/>
              <a:gd name="T30" fmla="*/ 73 w 77"/>
              <a:gd name="T31" fmla="*/ 15 h 37"/>
              <a:gd name="T32" fmla="*/ 70 w 77"/>
              <a:gd name="T33" fmla="*/ 13 h 37"/>
              <a:gd name="T34" fmla="*/ 63 w 77"/>
              <a:gd name="T35" fmla="*/ 13 h 37"/>
              <a:gd name="T36" fmla="*/ 61 w 77"/>
              <a:gd name="T37" fmla="*/ 9 h 37"/>
              <a:gd name="T38" fmla="*/ 51 w 77"/>
              <a:gd name="T39" fmla="*/ 10 h 37"/>
              <a:gd name="T40" fmla="*/ 44 w 77"/>
              <a:gd name="T41" fmla="*/ 14 h 37"/>
              <a:gd name="T42" fmla="*/ 36 w 77"/>
              <a:gd name="T43" fmla="*/ 14 h 37"/>
              <a:gd name="T44" fmla="*/ 32 w 77"/>
              <a:gd name="T45" fmla="*/ 10 h 37"/>
              <a:gd name="T46" fmla="*/ 23 w 77"/>
              <a:gd name="T47" fmla="*/ 10 h 37"/>
              <a:gd name="T48" fmla="*/ 25 w 77"/>
              <a:gd name="T49" fmla="*/ 3 h 37"/>
              <a:gd name="T50" fmla="*/ 30 w 77"/>
              <a:gd name="T51" fmla="*/ 0 h 37"/>
              <a:gd name="T52" fmla="*/ 23 w 77"/>
              <a:gd name="T53" fmla="*/ 2 h 37"/>
              <a:gd name="T54" fmla="*/ 17 w 77"/>
              <a:gd name="T55" fmla="*/ 8 h 37"/>
              <a:gd name="T56" fmla="*/ 7 w 77"/>
              <a:gd name="T57" fmla="*/ 13 h 37"/>
              <a:gd name="T58" fmla="*/ 3 w 77"/>
              <a:gd name="T59" fmla="*/ 14 h 37"/>
              <a:gd name="T60" fmla="*/ 0 w 77"/>
              <a:gd name="T61" fmla="*/ 1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7" h="37">
                <a:moveTo>
                  <a:pt x="0" y="17"/>
                </a:moveTo>
                <a:lnTo>
                  <a:pt x="6" y="20"/>
                </a:lnTo>
                <a:lnTo>
                  <a:pt x="18" y="24"/>
                </a:lnTo>
                <a:lnTo>
                  <a:pt x="27" y="25"/>
                </a:lnTo>
                <a:lnTo>
                  <a:pt x="32" y="29"/>
                </a:lnTo>
                <a:lnTo>
                  <a:pt x="33" y="33"/>
                </a:lnTo>
                <a:lnTo>
                  <a:pt x="35" y="37"/>
                </a:lnTo>
                <a:lnTo>
                  <a:pt x="41" y="25"/>
                </a:lnTo>
                <a:lnTo>
                  <a:pt x="43" y="26"/>
                </a:lnTo>
                <a:lnTo>
                  <a:pt x="45" y="26"/>
                </a:lnTo>
                <a:lnTo>
                  <a:pt x="50" y="24"/>
                </a:lnTo>
                <a:lnTo>
                  <a:pt x="58" y="20"/>
                </a:lnTo>
                <a:lnTo>
                  <a:pt x="67" y="21"/>
                </a:lnTo>
                <a:lnTo>
                  <a:pt x="66" y="18"/>
                </a:lnTo>
                <a:lnTo>
                  <a:pt x="77" y="18"/>
                </a:lnTo>
                <a:lnTo>
                  <a:pt x="73" y="15"/>
                </a:lnTo>
                <a:lnTo>
                  <a:pt x="70" y="13"/>
                </a:lnTo>
                <a:lnTo>
                  <a:pt x="63" y="13"/>
                </a:lnTo>
                <a:lnTo>
                  <a:pt x="61" y="9"/>
                </a:lnTo>
                <a:lnTo>
                  <a:pt x="51" y="10"/>
                </a:lnTo>
                <a:lnTo>
                  <a:pt x="44" y="14"/>
                </a:lnTo>
                <a:lnTo>
                  <a:pt x="36" y="14"/>
                </a:lnTo>
                <a:lnTo>
                  <a:pt x="32" y="10"/>
                </a:lnTo>
                <a:lnTo>
                  <a:pt x="23" y="10"/>
                </a:lnTo>
                <a:lnTo>
                  <a:pt x="25" y="3"/>
                </a:lnTo>
                <a:lnTo>
                  <a:pt x="30" y="0"/>
                </a:lnTo>
                <a:lnTo>
                  <a:pt x="23" y="2"/>
                </a:lnTo>
                <a:lnTo>
                  <a:pt x="17" y="8"/>
                </a:lnTo>
                <a:lnTo>
                  <a:pt x="7" y="13"/>
                </a:lnTo>
                <a:lnTo>
                  <a:pt x="3" y="14"/>
                </a:lnTo>
                <a:lnTo>
                  <a:pt x="0" y="17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02" name="Freeform 58"/>
          <p:cNvSpPr>
            <a:spLocks/>
          </p:cNvSpPr>
          <p:nvPr/>
        </p:nvSpPr>
        <p:spPr bwMode="auto">
          <a:xfrm>
            <a:off x="5008563" y="1658938"/>
            <a:ext cx="782637" cy="423862"/>
          </a:xfrm>
          <a:custGeom>
            <a:avLst/>
            <a:gdLst>
              <a:gd name="T0" fmla="*/ 0 w 77"/>
              <a:gd name="T1" fmla="*/ 17 h 37"/>
              <a:gd name="T2" fmla="*/ 6 w 77"/>
              <a:gd name="T3" fmla="*/ 20 h 37"/>
              <a:gd name="T4" fmla="*/ 18 w 77"/>
              <a:gd name="T5" fmla="*/ 24 h 37"/>
              <a:gd name="T6" fmla="*/ 27 w 77"/>
              <a:gd name="T7" fmla="*/ 25 h 37"/>
              <a:gd name="T8" fmla="*/ 32 w 77"/>
              <a:gd name="T9" fmla="*/ 29 h 37"/>
              <a:gd name="T10" fmla="*/ 33 w 77"/>
              <a:gd name="T11" fmla="*/ 33 h 37"/>
              <a:gd name="T12" fmla="*/ 35 w 77"/>
              <a:gd name="T13" fmla="*/ 37 h 37"/>
              <a:gd name="T14" fmla="*/ 41 w 77"/>
              <a:gd name="T15" fmla="*/ 25 h 37"/>
              <a:gd name="T16" fmla="*/ 43 w 77"/>
              <a:gd name="T17" fmla="*/ 26 h 37"/>
              <a:gd name="T18" fmla="*/ 45 w 77"/>
              <a:gd name="T19" fmla="*/ 26 h 37"/>
              <a:gd name="T20" fmla="*/ 50 w 77"/>
              <a:gd name="T21" fmla="*/ 24 h 37"/>
              <a:gd name="T22" fmla="*/ 58 w 77"/>
              <a:gd name="T23" fmla="*/ 20 h 37"/>
              <a:gd name="T24" fmla="*/ 67 w 77"/>
              <a:gd name="T25" fmla="*/ 21 h 37"/>
              <a:gd name="T26" fmla="*/ 66 w 77"/>
              <a:gd name="T27" fmla="*/ 18 h 37"/>
              <a:gd name="T28" fmla="*/ 77 w 77"/>
              <a:gd name="T29" fmla="*/ 18 h 37"/>
              <a:gd name="T30" fmla="*/ 73 w 77"/>
              <a:gd name="T31" fmla="*/ 15 h 37"/>
              <a:gd name="T32" fmla="*/ 70 w 77"/>
              <a:gd name="T33" fmla="*/ 13 h 37"/>
              <a:gd name="T34" fmla="*/ 63 w 77"/>
              <a:gd name="T35" fmla="*/ 13 h 37"/>
              <a:gd name="T36" fmla="*/ 61 w 77"/>
              <a:gd name="T37" fmla="*/ 9 h 37"/>
              <a:gd name="T38" fmla="*/ 51 w 77"/>
              <a:gd name="T39" fmla="*/ 10 h 37"/>
              <a:gd name="T40" fmla="*/ 44 w 77"/>
              <a:gd name="T41" fmla="*/ 14 h 37"/>
              <a:gd name="T42" fmla="*/ 36 w 77"/>
              <a:gd name="T43" fmla="*/ 14 h 37"/>
              <a:gd name="T44" fmla="*/ 32 w 77"/>
              <a:gd name="T45" fmla="*/ 10 h 37"/>
              <a:gd name="T46" fmla="*/ 23 w 77"/>
              <a:gd name="T47" fmla="*/ 10 h 37"/>
              <a:gd name="T48" fmla="*/ 25 w 77"/>
              <a:gd name="T49" fmla="*/ 3 h 37"/>
              <a:gd name="T50" fmla="*/ 30 w 77"/>
              <a:gd name="T51" fmla="*/ 0 h 37"/>
              <a:gd name="T52" fmla="*/ 23 w 77"/>
              <a:gd name="T53" fmla="*/ 2 h 37"/>
              <a:gd name="T54" fmla="*/ 17 w 77"/>
              <a:gd name="T55" fmla="*/ 8 h 37"/>
              <a:gd name="T56" fmla="*/ 7 w 77"/>
              <a:gd name="T57" fmla="*/ 13 h 37"/>
              <a:gd name="T58" fmla="*/ 3 w 77"/>
              <a:gd name="T59" fmla="*/ 14 h 37"/>
              <a:gd name="T60" fmla="*/ 0 w 77"/>
              <a:gd name="T61" fmla="*/ 1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7" h="37">
                <a:moveTo>
                  <a:pt x="0" y="17"/>
                </a:moveTo>
                <a:lnTo>
                  <a:pt x="6" y="20"/>
                </a:lnTo>
                <a:lnTo>
                  <a:pt x="18" y="24"/>
                </a:lnTo>
                <a:lnTo>
                  <a:pt x="27" y="25"/>
                </a:lnTo>
                <a:lnTo>
                  <a:pt x="32" y="29"/>
                </a:lnTo>
                <a:lnTo>
                  <a:pt x="33" y="33"/>
                </a:lnTo>
                <a:lnTo>
                  <a:pt x="35" y="37"/>
                </a:lnTo>
                <a:lnTo>
                  <a:pt x="41" y="25"/>
                </a:lnTo>
                <a:lnTo>
                  <a:pt x="43" y="26"/>
                </a:lnTo>
                <a:lnTo>
                  <a:pt x="45" y="26"/>
                </a:lnTo>
                <a:lnTo>
                  <a:pt x="50" y="24"/>
                </a:lnTo>
                <a:lnTo>
                  <a:pt x="58" y="20"/>
                </a:lnTo>
                <a:lnTo>
                  <a:pt x="67" y="21"/>
                </a:lnTo>
                <a:lnTo>
                  <a:pt x="66" y="18"/>
                </a:lnTo>
                <a:lnTo>
                  <a:pt x="77" y="18"/>
                </a:lnTo>
                <a:lnTo>
                  <a:pt x="73" y="15"/>
                </a:lnTo>
                <a:lnTo>
                  <a:pt x="70" y="13"/>
                </a:lnTo>
                <a:lnTo>
                  <a:pt x="63" y="13"/>
                </a:lnTo>
                <a:lnTo>
                  <a:pt x="61" y="9"/>
                </a:lnTo>
                <a:lnTo>
                  <a:pt x="51" y="10"/>
                </a:lnTo>
                <a:lnTo>
                  <a:pt x="44" y="14"/>
                </a:lnTo>
                <a:lnTo>
                  <a:pt x="36" y="14"/>
                </a:lnTo>
                <a:lnTo>
                  <a:pt x="32" y="10"/>
                </a:lnTo>
                <a:lnTo>
                  <a:pt x="23" y="10"/>
                </a:lnTo>
                <a:lnTo>
                  <a:pt x="25" y="3"/>
                </a:lnTo>
                <a:lnTo>
                  <a:pt x="30" y="0"/>
                </a:lnTo>
                <a:lnTo>
                  <a:pt x="23" y="2"/>
                </a:lnTo>
                <a:lnTo>
                  <a:pt x="17" y="8"/>
                </a:lnTo>
                <a:lnTo>
                  <a:pt x="7" y="13"/>
                </a:lnTo>
                <a:lnTo>
                  <a:pt x="3" y="14"/>
                </a:lnTo>
                <a:lnTo>
                  <a:pt x="0" y="17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03" name="Freeform 59"/>
          <p:cNvSpPr>
            <a:spLocks/>
          </p:cNvSpPr>
          <p:nvPr/>
        </p:nvSpPr>
        <p:spPr bwMode="auto">
          <a:xfrm>
            <a:off x="5527675" y="1944688"/>
            <a:ext cx="519113" cy="755650"/>
          </a:xfrm>
          <a:custGeom>
            <a:avLst/>
            <a:gdLst>
              <a:gd name="T0" fmla="*/ 15 w 51"/>
              <a:gd name="T1" fmla="*/ 0 h 66"/>
              <a:gd name="T2" fmla="*/ 14 w 51"/>
              <a:gd name="T3" fmla="*/ 4 h 66"/>
              <a:gd name="T4" fmla="*/ 15 w 51"/>
              <a:gd name="T5" fmla="*/ 5 h 66"/>
              <a:gd name="T6" fmla="*/ 10 w 51"/>
              <a:gd name="T7" fmla="*/ 8 h 66"/>
              <a:gd name="T8" fmla="*/ 9 w 51"/>
              <a:gd name="T9" fmla="*/ 16 h 66"/>
              <a:gd name="T10" fmla="*/ 7 w 51"/>
              <a:gd name="T11" fmla="*/ 10 h 66"/>
              <a:gd name="T12" fmla="*/ 1 w 51"/>
              <a:gd name="T13" fmla="*/ 14 h 66"/>
              <a:gd name="T14" fmla="*/ 0 w 51"/>
              <a:gd name="T15" fmla="*/ 18 h 66"/>
              <a:gd name="T16" fmla="*/ 0 w 51"/>
              <a:gd name="T17" fmla="*/ 25 h 66"/>
              <a:gd name="T18" fmla="*/ 0 w 51"/>
              <a:gd name="T19" fmla="*/ 33 h 66"/>
              <a:gd name="T20" fmla="*/ 1 w 51"/>
              <a:gd name="T21" fmla="*/ 38 h 66"/>
              <a:gd name="T22" fmla="*/ 6 w 51"/>
              <a:gd name="T23" fmla="*/ 45 h 66"/>
              <a:gd name="T24" fmla="*/ 4 w 51"/>
              <a:gd name="T25" fmla="*/ 54 h 66"/>
              <a:gd name="T26" fmla="*/ 1 w 51"/>
              <a:gd name="T27" fmla="*/ 61 h 66"/>
              <a:gd name="T28" fmla="*/ 0 w 51"/>
              <a:gd name="T29" fmla="*/ 66 h 66"/>
              <a:gd name="T30" fmla="*/ 26 w 51"/>
              <a:gd name="T31" fmla="*/ 63 h 66"/>
              <a:gd name="T32" fmla="*/ 43 w 51"/>
              <a:gd name="T33" fmla="*/ 63 h 66"/>
              <a:gd name="T34" fmla="*/ 43 w 51"/>
              <a:gd name="T35" fmla="*/ 58 h 66"/>
              <a:gd name="T36" fmla="*/ 45 w 51"/>
              <a:gd name="T37" fmla="*/ 54 h 66"/>
              <a:gd name="T38" fmla="*/ 48 w 51"/>
              <a:gd name="T39" fmla="*/ 49 h 66"/>
              <a:gd name="T40" fmla="*/ 51 w 51"/>
              <a:gd name="T41" fmla="*/ 46 h 66"/>
              <a:gd name="T42" fmla="*/ 51 w 51"/>
              <a:gd name="T43" fmla="*/ 40 h 66"/>
              <a:gd name="T44" fmla="*/ 48 w 51"/>
              <a:gd name="T45" fmla="*/ 29 h 66"/>
              <a:gd name="T46" fmla="*/ 43 w 51"/>
              <a:gd name="T47" fmla="*/ 24 h 66"/>
              <a:gd name="T48" fmla="*/ 39 w 51"/>
              <a:gd name="T49" fmla="*/ 28 h 66"/>
              <a:gd name="T50" fmla="*/ 34 w 51"/>
              <a:gd name="T51" fmla="*/ 32 h 66"/>
              <a:gd name="T52" fmla="*/ 29 w 51"/>
              <a:gd name="T53" fmla="*/ 29 h 66"/>
              <a:gd name="T54" fmla="*/ 34 w 51"/>
              <a:gd name="T55" fmla="*/ 25 h 66"/>
              <a:gd name="T56" fmla="*/ 38 w 51"/>
              <a:gd name="T57" fmla="*/ 18 h 66"/>
              <a:gd name="T58" fmla="*/ 35 w 51"/>
              <a:gd name="T59" fmla="*/ 13 h 66"/>
              <a:gd name="T60" fmla="*/ 34 w 51"/>
              <a:gd name="T61" fmla="*/ 8 h 66"/>
              <a:gd name="T62" fmla="*/ 33 w 51"/>
              <a:gd name="T63" fmla="*/ 4 h 66"/>
              <a:gd name="T64" fmla="*/ 24 w 51"/>
              <a:gd name="T65" fmla="*/ 1 h 66"/>
              <a:gd name="T66" fmla="*/ 19 w 51"/>
              <a:gd name="T67" fmla="*/ 0 h 66"/>
              <a:gd name="T68" fmla="*/ 15 w 51"/>
              <a:gd name="T6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1" h="66">
                <a:moveTo>
                  <a:pt x="15" y="0"/>
                </a:moveTo>
                <a:lnTo>
                  <a:pt x="14" y="4"/>
                </a:lnTo>
                <a:lnTo>
                  <a:pt x="15" y="5"/>
                </a:lnTo>
                <a:lnTo>
                  <a:pt x="10" y="8"/>
                </a:lnTo>
                <a:lnTo>
                  <a:pt x="9" y="16"/>
                </a:lnTo>
                <a:lnTo>
                  <a:pt x="7" y="10"/>
                </a:lnTo>
                <a:lnTo>
                  <a:pt x="1" y="14"/>
                </a:lnTo>
                <a:lnTo>
                  <a:pt x="0" y="18"/>
                </a:lnTo>
                <a:lnTo>
                  <a:pt x="0" y="25"/>
                </a:lnTo>
                <a:lnTo>
                  <a:pt x="0" y="33"/>
                </a:lnTo>
                <a:lnTo>
                  <a:pt x="1" y="38"/>
                </a:lnTo>
                <a:lnTo>
                  <a:pt x="6" y="45"/>
                </a:lnTo>
                <a:lnTo>
                  <a:pt x="4" y="54"/>
                </a:lnTo>
                <a:lnTo>
                  <a:pt x="1" y="61"/>
                </a:lnTo>
                <a:lnTo>
                  <a:pt x="0" y="66"/>
                </a:lnTo>
                <a:lnTo>
                  <a:pt x="26" y="63"/>
                </a:lnTo>
                <a:lnTo>
                  <a:pt x="43" y="63"/>
                </a:lnTo>
                <a:lnTo>
                  <a:pt x="43" y="58"/>
                </a:lnTo>
                <a:lnTo>
                  <a:pt x="45" y="54"/>
                </a:lnTo>
                <a:lnTo>
                  <a:pt x="48" y="49"/>
                </a:lnTo>
                <a:lnTo>
                  <a:pt x="51" y="46"/>
                </a:lnTo>
                <a:lnTo>
                  <a:pt x="51" y="40"/>
                </a:lnTo>
                <a:lnTo>
                  <a:pt x="48" y="29"/>
                </a:lnTo>
                <a:lnTo>
                  <a:pt x="43" y="24"/>
                </a:lnTo>
                <a:lnTo>
                  <a:pt x="39" y="28"/>
                </a:lnTo>
                <a:lnTo>
                  <a:pt x="34" y="32"/>
                </a:lnTo>
                <a:lnTo>
                  <a:pt x="29" y="29"/>
                </a:lnTo>
                <a:lnTo>
                  <a:pt x="34" y="25"/>
                </a:lnTo>
                <a:lnTo>
                  <a:pt x="38" y="18"/>
                </a:lnTo>
                <a:lnTo>
                  <a:pt x="35" y="13"/>
                </a:lnTo>
                <a:lnTo>
                  <a:pt x="34" y="8"/>
                </a:lnTo>
                <a:lnTo>
                  <a:pt x="33" y="4"/>
                </a:lnTo>
                <a:lnTo>
                  <a:pt x="24" y="1"/>
                </a:lnTo>
                <a:lnTo>
                  <a:pt x="19" y="0"/>
                </a:lnTo>
                <a:lnTo>
                  <a:pt x="15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04" name="Freeform 60"/>
          <p:cNvSpPr>
            <a:spLocks/>
          </p:cNvSpPr>
          <p:nvPr/>
        </p:nvSpPr>
        <p:spPr bwMode="auto">
          <a:xfrm>
            <a:off x="5527675" y="1944688"/>
            <a:ext cx="519113" cy="755650"/>
          </a:xfrm>
          <a:custGeom>
            <a:avLst/>
            <a:gdLst>
              <a:gd name="T0" fmla="*/ 15 w 51"/>
              <a:gd name="T1" fmla="*/ 0 h 66"/>
              <a:gd name="T2" fmla="*/ 14 w 51"/>
              <a:gd name="T3" fmla="*/ 4 h 66"/>
              <a:gd name="T4" fmla="*/ 15 w 51"/>
              <a:gd name="T5" fmla="*/ 5 h 66"/>
              <a:gd name="T6" fmla="*/ 10 w 51"/>
              <a:gd name="T7" fmla="*/ 8 h 66"/>
              <a:gd name="T8" fmla="*/ 9 w 51"/>
              <a:gd name="T9" fmla="*/ 16 h 66"/>
              <a:gd name="T10" fmla="*/ 7 w 51"/>
              <a:gd name="T11" fmla="*/ 10 h 66"/>
              <a:gd name="T12" fmla="*/ 1 w 51"/>
              <a:gd name="T13" fmla="*/ 14 h 66"/>
              <a:gd name="T14" fmla="*/ 0 w 51"/>
              <a:gd name="T15" fmla="*/ 18 h 66"/>
              <a:gd name="T16" fmla="*/ 0 w 51"/>
              <a:gd name="T17" fmla="*/ 25 h 66"/>
              <a:gd name="T18" fmla="*/ 0 w 51"/>
              <a:gd name="T19" fmla="*/ 33 h 66"/>
              <a:gd name="T20" fmla="*/ 1 w 51"/>
              <a:gd name="T21" fmla="*/ 38 h 66"/>
              <a:gd name="T22" fmla="*/ 6 w 51"/>
              <a:gd name="T23" fmla="*/ 45 h 66"/>
              <a:gd name="T24" fmla="*/ 4 w 51"/>
              <a:gd name="T25" fmla="*/ 54 h 66"/>
              <a:gd name="T26" fmla="*/ 1 w 51"/>
              <a:gd name="T27" fmla="*/ 61 h 66"/>
              <a:gd name="T28" fmla="*/ 0 w 51"/>
              <a:gd name="T29" fmla="*/ 66 h 66"/>
              <a:gd name="T30" fmla="*/ 26 w 51"/>
              <a:gd name="T31" fmla="*/ 63 h 66"/>
              <a:gd name="T32" fmla="*/ 43 w 51"/>
              <a:gd name="T33" fmla="*/ 63 h 66"/>
              <a:gd name="T34" fmla="*/ 43 w 51"/>
              <a:gd name="T35" fmla="*/ 58 h 66"/>
              <a:gd name="T36" fmla="*/ 45 w 51"/>
              <a:gd name="T37" fmla="*/ 54 h 66"/>
              <a:gd name="T38" fmla="*/ 48 w 51"/>
              <a:gd name="T39" fmla="*/ 49 h 66"/>
              <a:gd name="T40" fmla="*/ 51 w 51"/>
              <a:gd name="T41" fmla="*/ 46 h 66"/>
              <a:gd name="T42" fmla="*/ 51 w 51"/>
              <a:gd name="T43" fmla="*/ 40 h 66"/>
              <a:gd name="T44" fmla="*/ 48 w 51"/>
              <a:gd name="T45" fmla="*/ 29 h 66"/>
              <a:gd name="T46" fmla="*/ 43 w 51"/>
              <a:gd name="T47" fmla="*/ 24 h 66"/>
              <a:gd name="T48" fmla="*/ 39 w 51"/>
              <a:gd name="T49" fmla="*/ 28 h 66"/>
              <a:gd name="T50" fmla="*/ 34 w 51"/>
              <a:gd name="T51" fmla="*/ 32 h 66"/>
              <a:gd name="T52" fmla="*/ 29 w 51"/>
              <a:gd name="T53" fmla="*/ 29 h 66"/>
              <a:gd name="T54" fmla="*/ 34 w 51"/>
              <a:gd name="T55" fmla="*/ 25 h 66"/>
              <a:gd name="T56" fmla="*/ 38 w 51"/>
              <a:gd name="T57" fmla="*/ 18 h 66"/>
              <a:gd name="T58" fmla="*/ 35 w 51"/>
              <a:gd name="T59" fmla="*/ 13 h 66"/>
              <a:gd name="T60" fmla="*/ 34 w 51"/>
              <a:gd name="T61" fmla="*/ 8 h 66"/>
              <a:gd name="T62" fmla="*/ 33 w 51"/>
              <a:gd name="T63" fmla="*/ 4 h 66"/>
              <a:gd name="T64" fmla="*/ 24 w 51"/>
              <a:gd name="T65" fmla="*/ 1 h 66"/>
              <a:gd name="T66" fmla="*/ 19 w 51"/>
              <a:gd name="T67" fmla="*/ 0 h 66"/>
              <a:gd name="T68" fmla="*/ 15 w 51"/>
              <a:gd name="T6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1" h="66">
                <a:moveTo>
                  <a:pt x="15" y="0"/>
                </a:moveTo>
                <a:lnTo>
                  <a:pt x="14" y="4"/>
                </a:lnTo>
                <a:lnTo>
                  <a:pt x="15" y="5"/>
                </a:lnTo>
                <a:lnTo>
                  <a:pt x="10" y="8"/>
                </a:lnTo>
                <a:lnTo>
                  <a:pt x="9" y="16"/>
                </a:lnTo>
                <a:lnTo>
                  <a:pt x="7" y="10"/>
                </a:lnTo>
                <a:lnTo>
                  <a:pt x="1" y="14"/>
                </a:lnTo>
                <a:lnTo>
                  <a:pt x="0" y="18"/>
                </a:lnTo>
                <a:lnTo>
                  <a:pt x="0" y="25"/>
                </a:lnTo>
                <a:lnTo>
                  <a:pt x="0" y="33"/>
                </a:lnTo>
                <a:lnTo>
                  <a:pt x="1" y="38"/>
                </a:lnTo>
                <a:lnTo>
                  <a:pt x="6" y="45"/>
                </a:lnTo>
                <a:lnTo>
                  <a:pt x="4" y="54"/>
                </a:lnTo>
                <a:lnTo>
                  <a:pt x="1" y="61"/>
                </a:lnTo>
                <a:lnTo>
                  <a:pt x="0" y="66"/>
                </a:lnTo>
                <a:lnTo>
                  <a:pt x="26" y="63"/>
                </a:lnTo>
                <a:lnTo>
                  <a:pt x="43" y="63"/>
                </a:lnTo>
                <a:lnTo>
                  <a:pt x="43" y="58"/>
                </a:lnTo>
                <a:lnTo>
                  <a:pt x="45" y="54"/>
                </a:lnTo>
                <a:lnTo>
                  <a:pt x="48" y="49"/>
                </a:lnTo>
                <a:lnTo>
                  <a:pt x="51" y="46"/>
                </a:lnTo>
                <a:lnTo>
                  <a:pt x="51" y="40"/>
                </a:lnTo>
                <a:lnTo>
                  <a:pt x="48" y="29"/>
                </a:lnTo>
                <a:lnTo>
                  <a:pt x="43" y="24"/>
                </a:lnTo>
                <a:lnTo>
                  <a:pt x="39" y="28"/>
                </a:lnTo>
                <a:lnTo>
                  <a:pt x="34" y="32"/>
                </a:lnTo>
                <a:lnTo>
                  <a:pt x="29" y="29"/>
                </a:lnTo>
                <a:lnTo>
                  <a:pt x="34" y="25"/>
                </a:lnTo>
                <a:lnTo>
                  <a:pt x="38" y="18"/>
                </a:lnTo>
                <a:lnTo>
                  <a:pt x="35" y="13"/>
                </a:lnTo>
                <a:lnTo>
                  <a:pt x="34" y="8"/>
                </a:lnTo>
                <a:lnTo>
                  <a:pt x="33" y="4"/>
                </a:lnTo>
                <a:lnTo>
                  <a:pt x="24" y="1"/>
                </a:lnTo>
                <a:lnTo>
                  <a:pt x="19" y="0"/>
                </a:lnTo>
                <a:lnTo>
                  <a:pt x="15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05" name="Freeform 61"/>
          <p:cNvSpPr>
            <a:spLocks/>
          </p:cNvSpPr>
          <p:nvPr/>
        </p:nvSpPr>
        <p:spPr bwMode="auto">
          <a:xfrm>
            <a:off x="5416550" y="2667000"/>
            <a:ext cx="406400" cy="777875"/>
          </a:xfrm>
          <a:custGeom>
            <a:avLst/>
            <a:gdLst>
              <a:gd name="T0" fmla="*/ 37 w 40"/>
              <a:gd name="T1" fmla="*/ 0 h 68"/>
              <a:gd name="T2" fmla="*/ 11 w 40"/>
              <a:gd name="T3" fmla="*/ 3 h 68"/>
              <a:gd name="T4" fmla="*/ 10 w 40"/>
              <a:gd name="T5" fmla="*/ 3 h 68"/>
              <a:gd name="T6" fmla="*/ 5 w 40"/>
              <a:gd name="T7" fmla="*/ 5 h 68"/>
              <a:gd name="T8" fmla="*/ 1 w 40"/>
              <a:gd name="T9" fmla="*/ 3 h 68"/>
              <a:gd name="T10" fmla="*/ 5 w 40"/>
              <a:gd name="T11" fmla="*/ 40 h 68"/>
              <a:gd name="T12" fmla="*/ 3 w 40"/>
              <a:gd name="T13" fmla="*/ 45 h 68"/>
              <a:gd name="T14" fmla="*/ 4 w 40"/>
              <a:gd name="T15" fmla="*/ 46 h 68"/>
              <a:gd name="T16" fmla="*/ 4 w 40"/>
              <a:gd name="T17" fmla="*/ 51 h 68"/>
              <a:gd name="T18" fmla="*/ 0 w 40"/>
              <a:gd name="T19" fmla="*/ 61 h 68"/>
              <a:gd name="T20" fmla="*/ 0 w 40"/>
              <a:gd name="T21" fmla="*/ 68 h 68"/>
              <a:gd name="T22" fmla="*/ 5 w 40"/>
              <a:gd name="T23" fmla="*/ 65 h 68"/>
              <a:gd name="T24" fmla="*/ 12 w 40"/>
              <a:gd name="T25" fmla="*/ 67 h 68"/>
              <a:gd name="T26" fmla="*/ 12 w 40"/>
              <a:gd name="T27" fmla="*/ 65 h 68"/>
              <a:gd name="T28" fmla="*/ 18 w 40"/>
              <a:gd name="T29" fmla="*/ 65 h 68"/>
              <a:gd name="T30" fmla="*/ 23 w 40"/>
              <a:gd name="T31" fmla="*/ 60 h 68"/>
              <a:gd name="T32" fmla="*/ 26 w 40"/>
              <a:gd name="T33" fmla="*/ 62 h 68"/>
              <a:gd name="T34" fmla="*/ 27 w 40"/>
              <a:gd name="T35" fmla="*/ 57 h 68"/>
              <a:gd name="T36" fmla="*/ 33 w 40"/>
              <a:gd name="T37" fmla="*/ 54 h 68"/>
              <a:gd name="T38" fmla="*/ 33 w 40"/>
              <a:gd name="T39" fmla="*/ 50 h 68"/>
              <a:gd name="T40" fmla="*/ 37 w 40"/>
              <a:gd name="T41" fmla="*/ 50 h 68"/>
              <a:gd name="T42" fmla="*/ 40 w 40"/>
              <a:gd name="T43" fmla="*/ 47 h 68"/>
              <a:gd name="T44" fmla="*/ 39 w 40"/>
              <a:gd name="T45" fmla="*/ 41 h 68"/>
              <a:gd name="T46" fmla="*/ 37 w 40"/>
              <a:gd name="T4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" h="68">
                <a:moveTo>
                  <a:pt x="37" y="0"/>
                </a:moveTo>
                <a:lnTo>
                  <a:pt x="11" y="3"/>
                </a:lnTo>
                <a:lnTo>
                  <a:pt x="10" y="3"/>
                </a:lnTo>
                <a:lnTo>
                  <a:pt x="5" y="5"/>
                </a:lnTo>
                <a:lnTo>
                  <a:pt x="1" y="3"/>
                </a:lnTo>
                <a:lnTo>
                  <a:pt x="5" y="40"/>
                </a:lnTo>
                <a:lnTo>
                  <a:pt x="3" y="45"/>
                </a:lnTo>
                <a:lnTo>
                  <a:pt x="4" y="46"/>
                </a:lnTo>
                <a:lnTo>
                  <a:pt x="4" y="51"/>
                </a:lnTo>
                <a:lnTo>
                  <a:pt x="0" y="61"/>
                </a:lnTo>
                <a:lnTo>
                  <a:pt x="0" y="68"/>
                </a:lnTo>
                <a:lnTo>
                  <a:pt x="5" y="65"/>
                </a:lnTo>
                <a:lnTo>
                  <a:pt x="12" y="67"/>
                </a:lnTo>
                <a:lnTo>
                  <a:pt x="12" y="65"/>
                </a:lnTo>
                <a:lnTo>
                  <a:pt x="18" y="65"/>
                </a:lnTo>
                <a:lnTo>
                  <a:pt x="23" y="60"/>
                </a:lnTo>
                <a:lnTo>
                  <a:pt x="26" y="62"/>
                </a:lnTo>
                <a:lnTo>
                  <a:pt x="27" y="57"/>
                </a:lnTo>
                <a:lnTo>
                  <a:pt x="33" y="54"/>
                </a:lnTo>
                <a:lnTo>
                  <a:pt x="33" y="50"/>
                </a:lnTo>
                <a:lnTo>
                  <a:pt x="37" y="50"/>
                </a:lnTo>
                <a:lnTo>
                  <a:pt x="40" y="47"/>
                </a:lnTo>
                <a:lnTo>
                  <a:pt x="39" y="41"/>
                </a:lnTo>
                <a:lnTo>
                  <a:pt x="37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06" name="Freeform 62"/>
          <p:cNvSpPr>
            <a:spLocks/>
          </p:cNvSpPr>
          <p:nvPr/>
        </p:nvSpPr>
        <p:spPr bwMode="auto">
          <a:xfrm>
            <a:off x="5416550" y="2667000"/>
            <a:ext cx="406400" cy="777875"/>
          </a:xfrm>
          <a:custGeom>
            <a:avLst/>
            <a:gdLst>
              <a:gd name="T0" fmla="*/ 37 w 40"/>
              <a:gd name="T1" fmla="*/ 0 h 68"/>
              <a:gd name="T2" fmla="*/ 11 w 40"/>
              <a:gd name="T3" fmla="*/ 3 h 68"/>
              <a:gd name="T4" fmla="*/ 10 w 40"/>
              <a:gd name="T5" fmla="*/ 3 h 68"/>
              <a:gd name="T6" fmla="*/ 5 w 40"/>
              <a:gd name="T7" fmla="*/ 5 h 68"/>
              <a:gd name="T8" fmla="*/ 1 w 40"/>
              <a:gd name="T9" fmla="*/ 3 h 68"/>
              <a:gd name="T10" fmla="*/ 5 w 40"/>
              <a:gd name="T11" fmla="*/ 40 h 68"/>
              <a:gd name="T12" fmla="*/ 3 w 40"/>
              <a:gd name="T13" fmla="*/ 45 h 68"/>
              <a:gd name="T14" fmla="*/ 4 w 40"/>
              <a:gd name="T15" fmla="*/ 46 h 68"/>
              <a:gd name="T16" fmla="*/ 4 w 40"/>
              <a:gd name="T17" fmla="*/ 51 h 68"/>
              <a:gd name="T18" fmla="*/ 0 w 40"/>
              <a:gd name="T19" fmla="*/ 61 h 68"/>
              <a:gd name="T20" fmla="*/ 0 w 40"/>
              <a:gd name="T21" fmla="*/ 68 h 68"/>
              <a:gd name="T22" fmla="*/ 5 w 40"/>
              <a:gd name="T23" fmla="*/ 65 h 68"/>
              <a:gd name="T24" fmla="*/ 12 w 40"/>
              <a:gd name="T25" fmla="*/ 67 h 68"/>
              <a:gd name="T26" fmla="*/ 12 w 40"/>
              <a:gd name="T27" fmla="*/ 65 h 68"/>
              <a:gd name="T28" fmla="*/ 18 w 40"/>
              <a:gd name="T29" fmla="*/ 65 h 68"/>
              <a:gd name="T30" fmla="*/ 23 w 40"/>
              <a:gd name="T31" fmla="*/ 60 h 68"/>
              <a:gd name="T32" fmla="*/ 26 w 40"/>
              <a:gd name="T33" fmla="*/ 62 h 68"/>
              <a:gd name="T34" fmla="*/ 27 w 40"/>
              <a:gd name="T35" fmla="*/ 57 h 68"/>
              <a:gd name="T36" fmla="*/ 33 w 40"/>
              <a:gd name="T37" fmla="*/ 54 h 68"/>
              <a:gd name="T38" fmla="*/ 33 w 40"/>
              <a:gd name="T39" fmla="*/ 50 h 68"/>
              <a:gd name="T40" fmla="*/ 37 w 40"/>
              <a:gd name="T41" fmla="*/ 50 h 68"/>
              <a:gd name="T42" fmla="*/ 40 w 40"/>
              <a:gd name="T43" fmla="*/ 47 h 68"/>
              <a:gd name="T44" fmla="*/ 39 w 40"/>
              <a:gd name="T45" fmla="*/ 41 h 68"/>
              <a:gd name="T46" fmla="*/ 37 w 40"/>
              <a:gd name="T4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" h="68">
                <a:moveTo>
                  <a:pt x="37" y="0"/>
                </a:moveTo>
                <a:lnTo>
                  <a:pt x="11" y="3"/>
                </a:lnTo>
                <a:lnTo>
                  <a:pt x="10" y="3"/>
                </a:lnTo>
                <a:lnTo>
                  <a:pt x="5" y="5"/>
                </a:lnTo>
                <a:lnTo>
                  <a:pt x="1" y="3"/>
                </a:lnTo>
                <a:lnTo>
                  <a:pt x="5" y="40"/>
                </a:lnTo>
                <a:lnTo>
                  <a:pt x="3" y="45"/>
                </a:lnTo>
                <a:lnTo>
                  <a:pt x="4" y="46"/>
                </a:lnTo>
                <a:lnTo>
                  <a:pt x="4" y="51"/>
                </a:lnTo>
                <a:lnTo>
                  <a:pt x="0" y="61"/>
                </a:lnTo>
                <a:lnTo>
                  <a:pt x="0" y="68"/>
                </a:lnTo>
                <a:lnTo>
                  <a:pt x="5" y="65"/>
                </a:lnTo>
                <a:lnTo>
                  <a:pt x="12" y="67"/>
                </a:lnTo>
                <a:lnTo>
                  <a:pt x="12" y="65"/>
                </a:lnTo>
                <a:lnTo>
                  <a:pt x="18" y="65"/>
                </a:lnTo>
                <a:lnTo>
                  <a:pt x="23" y="60"/>
                </a:lnTo>
                <a:lnTo>
                  <a:pt x="26" y="62"/>
                </a:lnTo>
                <a:lnTo>
                  <a:pt x="27" y="57"/>
                </a:lnTo>
                <a:lnTo>
                  <a:pt x="33" y="54"/>
                </a:lnTo>
                <a:lnTo>
                  <a:pt x="33" y="50"/>
                </a:lnTo>
                <a:lnTo>
                  <a:pt x="37" y="50"/>
                </a:lnTo>
                <a:lnTo>
                  <a:pt x="40" y="47"/>
                </a:lnTo>
                <a:lnTo>
                  <a:pt x="39" y="41"/>
                </a:lnTo>
                <a:lnTo>
                  <a:pt x="37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07" name="Freeform 63"/>
          <p:cNvSpPr>
            <a:spLocks/>
          </p:cNvSpPr>
          <p:nvPr/>
        </p:nvSpPr>
        <p:spPr bwMode="auto">
          <a:xfrm>
            <a:off x="5791200" y="2551113"/>
            <a:ext cx="579438" cy="687387"/>
          </a:xfrm>
          <a:custGeom>
            <a:avLst/>
            <a:gdLst>
              <a:gd name="T0" fmla="*/ 34 w 57"/>
              <a:gd name="T1" fmla="*/ 60 h 60"/>
              <a:gd name="T2" fmla="*/ 30 w 57"/>
              <a:gd name="T3" fmla="*/ 56 h 60"/>
              <a:gd name="T4" fmla="*/ 22 w 57"/>
              <a:gd name="T5" fmla="*/ 57 h 60"/>
              <a:gd name="T6" fmla="*/ 13 w 57"/>
              <a:gd name="T7" fmla="*/ 57 h 60"/>
              <a:gd name="T8" fmla="*/ 8 w 57"/>
              <a:gd name="T9" fmla="*/ 53 h 60"/>
              <a:gd name="T10" fmla="*/ 2 w 57"/>
              <a:gd name="T11" fmla="*/ 51 h 60"/>
              <a:gd name="T12" fmla="*/ 0 w 57"/>
              <a:gd name="T13" fmla="*/ 10 h 60"/>
              <a:gd name="T14" fmla="*/ 17 w 57"/>
              <a:gd name="T15" fmla="*/ 10 h 60"/>
              <a:gd name="T16" fmla="*/ 27 w 57"/>
              <a:gd name="T17" fmla="*/ 11 h 60"/>
              <a:gd name="T18" fmla="*/ 22 w 57"/>
              <a:gd name="T19" fmla="*/ 13 h 60"/>
              <a:gd name="T20" fmla="*/ 30 w 57"/>
              <a:gd name="T21" fmla="*/ 13 h 60"/>
              <a:gd name="T22" fmla="*/ 35 w 57"/>
              <a:gd name="T23" fmla="*/ 9 h 60"/>
              <a:gd name="T24" fmla="*/ 36 w 57"/>
              <a:gd name="T25" fmla="*/ 10 h 60"/>
              <a:gd name="T26" fmla="*/ 45 w 57"/>
              <a:gd name="T27" fmla="*/ 3 h 60"/>
              <a:gd name="T28" fmla="*/ 54 w 57"/>
              <a:gd name="T29" fmla="*/ 0 h 60"/>
              <a:gd name="T30" fmla="*/ 57 w 57"/>
              <a:gd name="T31" fmla="*/ 23 h 60"/>
              <a:gd name="T32" fmla="*/ 54 w 57"/>
              <a:gd name="T33" fmla="*/ 30 h 60"/>
              <a:gd name="T34" fmla="*/ 54 w 57"/>
              <a:gd name="T35" fmla="*/ 38 h 60"/>
              <a:gd name="T36" fmla="*/ 51 w 57"/>
              <a:gd name="T37" fmla="*/ 43 h 60"/>
              <a:gd name="T38" fmla="*/ 45 w 57"/>
              <a:gd name="T39" fmla="*/ 43 h 60"/>
              <a:gd name="T40" fmla="*/ 45 w 57"/>
              <a:gd name="T41" fmla="*/ 51 h 60"/>
              <a:gd name="T42" fmla="*/ 40 w 57"/>
              <a:gd name="T43" fmla="*/ 51 h 60"/>
              <a:gd name="T44" fmla="*/ 40 w 57"/>
              <a:gd name="T45" fmla="*/ 57 h 60"/>
              <a:gd name="T46" fmla="*/ 34 w 57"/>
              <a:gd name="T47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" h="60">
                <a:moveTo>
                  <a:pt x="34" y="60"/>
                </a:moveTo>
                <a:lnTo>
                  <a:pt x="30" y="56"/>
                </a:lnTo>
                <a:lnTo>
                  <a:pt x="22" y="57"/>
                </a:lnTo>
                <a:lnTo>
                  <a:pt x="13" y="57"/>
                </a:lnTo>
                <a:lnTo>
                  <a:pt x="8" y="53"/>
                </a:lnTo>
                <a:lnTo>
                  <a:pt x="2" y="51"/>
                </a:lnTo>
                <a:lnTo>
                  <a:pt x="0" y="10"/>
                </a:lnTo>
                <a:lnTo>
                  <a:pt x="17" y="10"/>
                </a:lnTo>
                <a:lnTo>
                  <a:pt x="27" y="11"/>
                </a:lnTo>
                <a:lnTo>
                  <a:pt x="22" y="13"/>
                </a:lnTo>
                <a:lnTo>
                  <a:pt x="30" y="13"/>
                </a:lnTo>
                <a:lnTo>
                  <a:pt x="35" y="9"/>
                </a:lnTo>
                <a:lnTo>
                  <a:pt x="36" y="10"/>
                </a:lnTo>
                <a:lnTo>
                  <a:pt x="45" y="3"/>
                </a:lnTo>
                <a:lnTo>
                  <a:pt x="54" y="0"/>
                </a:lnTo>
                <a:lnTo>
                  <a:pt x="57" y="23"/>
                </a:lnTo>
                <a:lnTo>
                  <a:pt x="54" y="30"/>
                </a:lnTo>
                <a:lnTo>
                  <a:pt x="54" y="38"/>
                </a:lnTo>
                <a:lnTo>
                  <a:pt x="51" y="43"/>
                </a:lnTo>
                <a:lnTo>
                  <a:pt x="45" y="43"/>
                </a:lnTo>
                <a:lnTo>
                  <a:pt x="45" y="51"/>
                </a:lnTo>
                <a:lnTo>
                  <a:pt x="40" y="51"/>
                </a:lnTo>
                <a:lnTo>
                  <a:pt x="40" y="57"/>
                </a:lnTo>
                <a:lnTo>
                  <a:pt x="34" y="6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08" name="Freeform 64"/>
          <p:cNvSpPr>
            <a:spLocks/>
          </p:cNvSpPr>
          <p:nvPr/>
        </p:nvSpPr>
        <p:spPr bwMode="auto">
          <a:xfrm>
            <a:off x="5791200" y="2551113"/>
            <a:ext cx="579438" cy="687387"/>
          </a:xfrm>
          <a:custGeom>
            <a:avLst/>
            <a:gdLst>
              <a:gd name="T0" fmla="*/ 34 w 57"/>
              <a:gd name="T1" fmla="*/ 60 h 60"/>
              <a:gd name="T2" fmla="*/ 30 w 57"/>
              <a:gd name="T3" fmla="*/ 56 h 60"/>
              <a:gd name="T4" fmla="*/ 22 w 57"/>
              <a:gd name="T5" fmla="*/ 57 h 60"/>
              <a:gd name="T6" fmla="*/ 13 w 57"/>
              <a:gd name="T7" fmla="*/ 57 h 60"/>
              <a:gd name="T8" fmla="*/ 8 w 57"/>
              <a:gd name="T9" fmla="*/ 53 h 60"/>
              <a:gd name="T10" fmla="*/ 2 w 57"/>
              <a:gd name="T11" fmla="*/ 51 h 60"/>
              <a:gd name="T12" fmla="*/ 0 w 57"/>
              <a:gd name="T13" fmla="*/ 10 h 60"/>
              <a:gd name="T14" fmla="*/ 17 w 57"/>
              <a:gd name="T15" fmla="*/ 10 h 60"/>
              <a:gd name="T16" fmla="*/ 27 w 57"/>
              <a:gd name="T17" fmla="*/ 11 h 60"/>
              <a:gd name="T18" fmla="*/ 22 w 57"/>
              <a:gd name="T19" fmla="*/ 13 h 60"/>
              <a:gd name="T20" fmla="*/ 30 w 57"/>
              <a:gd name="T21" fmla="*/ 13 h 60"/>
              <a:gd name="T22" fmla="*/ 35 w 57"/>
              <a:gd name="T23" fmla="*/ 9 h 60"/>
              <a:gd name="T24" fmla="*/ 36 w 57"/>
              <a:gd name="T25" fmla="*/ 10 h 60"/>
              <a:gd name="T26" fmla="*/ 45 w 57"/>
              <a:gd name="T27" fmla="*/ 3 h 60"/>
              <a:gd name="T28" fmla="*/ 54 w 57"/>
              <a:gd name="T29" fmla="*/ 0 h 60"/>
              <a:gd name="T30" fmla="*/ 57 w 57"/>
              <a:gd name="T31" fmla="*/ 23 h 60"/>
              <a:gd name="T32" fmla="*/ 54 w 57"/>
              <a:gd name="T33" fmla="*/ 30 h 60"/>
              <a:gd name="T34" fmla="*/ 54 w 57"/>
              <a:gd name="T35" fmla="*/ 38 h 60"/>
              <a:gd name="T36" fmla="*/ 51 w 57"/>
              <a:gd name="T37" fmla="*/ 43 h 60"/>
              <a:gd name="T38" fmla="*/ 45 w 57"/>
              <a:gd name="T39" fmla="*/ 43 h 60"/>
              <a:gd name="T40" fmla="*/ 45 w 57"/>
              <a:gd name="T41" fmla="*/ 51 h 60"/>
              <a:gd name="T42" fmla="*/ 40 w 57"/>
              <a:gd name="T43" fmla="*/ 51 h 60"/>
              <a:gd name="T44" fmla="*/ 40 w 57"/>
              <a:gd name="T45" fmla="*/ 57 h 60"/>
              <a:gd name="T46" fmla="*/ 34 w 57"/>
              <a:gd name="T47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" h="60">
                <a:moveTo>
                  <a:pt x="34" y="60"/>
                </a:moveTo>
                <a:lnTo>
                  <a:pt x="30" y="56"/>
                </a:lnTo>
                <a:lnTo>
                  <a:pt x="22" y="57"/>
                </a:lnTo>
                <a:lnTo>
                  <a:pt x="13" y="57"/>
                </a:lnTo>
                <a:lnTo>
                  <a:pt x="8" y="53"/>
                </a:lnTo>
                <a:lnTo>
                  <a:pt x="2" y="51"/>
                </a:lnTo>
                <a:lnTo>
                  <a:pt x="0" y="10"/>
                </a:lnTo>
                <a:lnTo>
                  <a:pt x="17" y="10"/>
                </a:lnTo>
                <a:lnTo>
                  <a:pt x="27" y="11"/>
                </a:lnTo>
                <a:lnTo>
                  <a:pt x="22" y="13"/>
                </a:lnTo>
                <a:lnTo>
                  <a:pt x="30" y="13"/>
                </a:lnTo>
                <a:lnTo>
                  <a:pt x="35" y="9"/>
                </a:lnTo>
                <a:lnTo>
                  <a:pt x="36" y="10"/>
                </a:lnTo>
                <a:lnTo>
                  <a:pt x="45" y="3"/>
                </a:lnTo>
                <a:lnTo>
                  <a:pt x="54" y="0"/>
                </a:lnTo>
                <a:lnTo>
                  <a:pt x="57" y="23"/>
                </a:lnTo>
                <a:lnTo>
                  <a:pt x="54" y="30"/>
                </a:lnTo>
                <a:lnTo>
                  <a:pt x="54" y="38"/>
                </a:lnTo>
                <a:lnTo>
                  <a:pt x="51" y="43"/>
                </a:lnTo>
                <a:lnTo>
                  <a:pt x="45" y="43"/>
                </a:lnTo>
                <a:lnTo>
                  <a:pt x="45" y="51"/>
                </a:lnTo>
                <a:lnTo>
                  <a:pt x="40" y="51"/>
                </a:lnTo>
                <a:lnTo>
                  <a:pt x="40" y="57"/>
                </a:lnTo>
                <a:lnTo>
                  <a:pt x="34" y="6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09" name="Freeform 65"/>
          <p:cNvSpPr>
            <a:spLocks/>
          </p:cNvSpPr>
          <p:nvPr/>
        </p:nvSpPr>
        <p:spPr bwMode="auto">
          <a:xfrm>
            <a:off x="6035675" y="2963863"/>
            <a:ext cx="1068388" cy="630237"/>
          </a:xfrm>
          <a:custGeom>
            <a:avLst/>
            <a:gdLst>
              <a:gd name="T0" fmla="*/ 73 w 105"/>
              <a:gd name="T1" fmla="*/ 0 h 55"/>
              <a:gd name="T2" fmla="*/ 71 w 105"/>
              <a:gd name="T3" fmla="*/ 3 h 55"/>
              <a:gd name="T4" fmla="*/ 64 w 105"/>
              <a:gd name="T5" fmla="*/ 5 h 55"/>
              <a:gd name="T6" fmla="*/ 58 w 105"/>
              <a:gd name="T7" fmla="*/ 10 h 55"/>
              <a:gd name="T8" fmla="*/ 56 w 105"/>
              <a:gd name="T9" fmla="*/ 10 h 55"/>
              <a:gd name="T10" fmla="*/ 54 w 105"/>
              <a:gd name="T11" fmla="*/ 17 h 55"/>
              <a:gd name="T12" fmla="*/ 49 w 105"/>
              <a:gd name="T13" fmla="*/ 17 h 55"/>
              <a:gd name="T14" fmla="*/ 43 w 105"/>
              <a:gd name="T15" fmla="*/ 32 h 55"/>
              <a:gd name="T16" fmla="*/ 43 w 105"/>
              <a:gd name="T17" fmla="*/ 35 h 55"/>
              <a:gd name="T18" fmla="*/ 36 w 105"/>
              <a:gd name="T19" fmla="*/ 37 h 55"/>
              <a:gd name="T20" fmla="*/ 32 w 105"/>
              <a:gd name="T21" fmla="*/ 39 h 55"/>
              <a:gd name="T22" fmla="*/ 27 w 105"/>
              <a:gd name="T23" fmla="*/ 42 h 55"/>
              <a:gd name="T24" fmla="*/ 21 w 105"/>
              <a:gd name="T25" fmla="*/ 37 h 55"/>
              <a:gd name="T26" fmla="*/ 11 w 105"/>
              <a:gd name="T27" fmla="*/ 46 h 55"/>
              <a:gd name="T28" fmla="*/ 11 w 105"/>
              <a:gd name="T29" fmla="*/ 48 h 55"/>
              <a:gd name="T30" fmla="*/ 6 w 105"/>
              <a:gd name="T31" fmla="*/ 52 h 55"/>
              <a:gd name="T32" fmla="*/ 0 w 105"/>
              <a:gd name="T33" fmla="*/ 55 h 55"/>
              <a:gd name="T34" fmla="*/ 28 w 105"/>
              <a:gd name="T35" fmla="*/ 52 h 55"/>
              <a:gd name="T36" fmla="*/ 105 w 105"/>
              <a:gd name="T37" fmla="*/ 41 h 55"/>
              <a:gd name="T38" fmla="*/ 103 w 105"/>
              <a:gd name="T39" fmla="*/ 36 h 55"/>
              <a:gd name="T40" fmla="*/ 95 w 105"/>
              <a:gd name="T41" fmla="*/ 36 h 55"/>
              <a:gd name="T42" fmla="*/ 89 w 105"/>
              <a:gd name="T43" fmla="*/ 31 h 55"/>
              <a:gd name="T44" fmla="*/ 97 w 105"/>
              <a:gd name="T45" fmla="*/ 31 h 55"/>
              <a:gd name="T46" fmla="*/ 90 w 105"/>
              <a:gd name="T47" fmla="*/ 27 h 55"/>
              <a:gd name="T48" fmla="*/ 97 w 105"/>
              <a:gd name="T49" fmla="*/ 27 h 55"/>
              <a:gd name="T50" fmla="*/ 87 w 105"/>
              <a:gd name="T51" fmla="*/ 18 h 55"/>
              <a:gd name="T52" fmla="*/ 95 w 105"/>
              <a:gd name="T53" fmla="*/ 22 h 55"/>
              <a:gd name="T54" fmla="*/ 92 w 105"/>
              <a:gd name="T55" fmla="*/ 17 h 55"/>
              <a:gd name="T56" fmla="*/ 85 w 105"/>
              <a:gd name="T57" fmla="*/ 14 h 55"/>
              <a:gd name="T58" fmla="*/ 80 w 105"/>
              <a:gd name="T59" fmla="*/ 13 h 55"/>
              <a:gd name="T60" fmla="*/ 82 w 105"/>
              <a:gd name="T61" fmla="*/ 10 h 55"/>
              <a:gd name="T62" fmla="*/ 82 w 105"/>
              <a:gd name="T63" fmla="*/ 6 h 55"/>
              <a:gd name="T64" fmla="*/ 76 w 105"/>
              <a:gd name="T65" fmla="*/ 2 h 55"/>
              <a:gd name="T66" fmla="*/ 73 w 105"/>
              <a:gd name="T67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5" h="55">
                <a:moveTo>
                  <a:pt x="73" y="0"/>
                </a:moveTo>
                <a:lnTo>
                  <a:pt x="71" y="3"/>
                </a:lnTo>
                <a:lnTo>
                  <a:pt x="64" y="5"/>
                </a:lnTo>
                <a:lnTo>
                  <a:pt x="58" y="10"/>
                </a:lnTo>
                <a:lnTo>
                  <a:pt x="56" y="10"/>
                </a:lnTo>
                <a:lnTo>
                  <a:pt x="54" y="17"/>
                </a:lnTo>
                <a:lnTo>
                  <a:pt x="49" y="17"/>
                </a:lnTo>
                <a:lnTo>
                  <a:pt x="43" y="32"/>
                </a:lnTo>
                <a:lnTo>
                  <a:pt x="43" y="35"/>
                </a:lnTo>
                <a:lnTo>
                  <a:pt x="36" y="37"/>
                </a:lnTo>
                <a:lnTo>
                  <a:pt x="32" y="39"/>
                </a:lnTo>
                <a:lnTo>
                  <a:pt x="27" y="42"/>
                </a:lnTo>
                <a:lnTo>
                  <a:pt x="21" y="37"/>
                </a:lnTo>
                <a:lnTo>
                  <a:pt x="11" y="46"/>
                </a:lnTo>
                <a:lnTo>
                  <a:pt x="11" y="48"/>
                </a:lnTo>
                <a:lnTo>
                  <a:pt x="6" y="52"/>
                </a:lnTo>
                <a:lnTo>
                  <a:pt x="0" y="55"/>
                </a:lnTo>
                <a:lnTo>
                  <a:pt x="28" y="52"/>
                </a:lnTo>
                <a:lnTo>
                  <a:pt x="105" y="41"/>
                </a:lnTo>
                <a:lnTo>
                  <a:pt x="103" y="36"/>
                </a:lnTo>
                <a:lnTo>
                  <a:pt x="95" y="36"/>
                </a:lnTo>
                <a:lnTo>
                  <a:pt x="89" y="31"/>
                </a:lnTo>
                <a:lnTo>
                  <a:pt x="97" y="31"/>
                </a:lnTo>
                <a:lnTo>
                  <a:pt x="90" y="27"/>
                </a:lnTo>
                <a:lnTo>
                  <a:pt x="97" y="27"/>
                </a:lnTo>
                <a:lnTo>
                  <a:pt x="87" y="18"/>
                </a:lnTo>
                <a:lnTo>
                  <a:pt x="95" y="22"/>
                </a:lnTo>
                <a:lnTo>
                  <a:pt x="92" y="17"/>
                </a:lnTo>
                <a:lnTo>
                  <a:pt x="85" y="14"/>
                </a:lnTo>
                <a:lnTo>
                  <a:pt x="80" y="13"/>
                </a:lnTo>
                <a:lnTo>
                  <a:pt x="82" y="10"/>
                </a:lnTo>
                <a:lnTo>
                  <a:pt x="82" y="6"/>
                </a:lnTo>
                <a:lnTo>
                  <a:pt x="76" y="2"/>
                </a:lnTo>
                <a:lnTo>
                  <a:pt x="73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10" name="Freeform 66"/>
          <p:cNvSpPr>
            <a:spLocks/>
          </p:cNvSpPr>
          <p:nvPr/>
        </p:nvSpPr>
        <p:spPr bwMode="auto">
          <a:xfrm>
            <a:off x="6035675" y="2963863"/>
            <a:ext cx="1068388" cy="630237"/>
          </a:xfrm>
          <a:custGeom>
            <a:avLst/>
            <a:gdLst>
              <a:gd name="T0" fmla="*/ 73 w 105"/>
              <a:gd name="T1" fmla="*/ 0 h 55"/>
              <a:gd name="T2" fmla="*/ 71 w 105"/>
              <a:gd name="T3" fmla="*/ 3 h 55"/>
              <a:gd name="T4" fmla="*/ 64 w 105"/>
              <a:gd name="T5" fmla="*/ 5 h 55"/>
              <a:gd name="T6" fmla="*/ 58 w 105"/>
              <a:gd name="T7" fmla="*/ 10 h 55"/>
              <a:gd name="T8" fmla="*/ 56 w 105"/>
              <a:gd name="T9" fmla="*/ 10 h 55"/>
              <a:gd name="T10" fmla="*/ 54 w 105"/>
              <a:gd name="T11" fmla="*/ 17 h 55"/>
              <a:gd name="T12" fmla="*/ 49 w 105"/>
              <a:gd name="T13" fmla="*/ 17 h 55"/>
              <a:gd name="T14" fmla="*/ 43 w 105"/>
              <a:gd name="T15" fmla="*/ 32 h 55"/>
              <a:gd name="T16" fmla="*/ 43 w 105"/>
              <a:gd name="T17" fmla="*/ 35 h 55"/>
              <a:gd name="T18" fmla="*/ 36 w 105"/>
              <a:gd name="T19" fmla="*/ 37 h 55"/>
              <a:gd name="T20" fmla="*/ 32 w 105"/>
              <a:gd name="T21" fmla="*/ 39 h 55"/>
              <a:gd name="T22" fmla="*/ 27 w 105"/>
              <a:gd name="T23" fmla="*/ 42 h 55"/>
              <a:gd name="T24" fmla="*/ 21 w 105"/>
              <a:gd name="T25" fmla="*/ 37 h 55"/>
              <a:gd name="T26" fmla="*/ 11 w 105"/>
              <a:gd name="T27" fmla="*/ 46 h 55"/>
              <a:gd name="T28" fmla="*/ 11 w 105"/>
              <a:gd name="T29" fmla="*/ 48 h 55"/>
              <a:gd name="T30" fmla="*/ 6 w 105"/>
              <a:gd name="T31" fmla="*/ 52 h 55"/>
              <a:gd name="T32" fmla="*/ 0 w 105"/>
              <a:gd name="T33" fmla="*/ 55 h 55"/>
              <a:gd name="T34" fmla="*/ 28 w 105"/>
              <a:gd name="T35" fmla="*/ 52 h 55"/>
              <a:gd name="T36" fmla="*/ 105 w 105"/>
              <a:gd name="T37" fmla="*/ 41 h 55"/>
              <a:gd name="T38" fmla="*/ 103 w 105"/>
              <a:gd name="T39" fmla="*/ 36 h 55"/>
              <a:gd name="T40" fmla="*/ 95 w 105"/>
              <a:gd name="T41" fmla="*/ 36 h 55"/>
              <a:gd name="T42" fmla="*/ 89 w 105"/>
              <a:gd name="T43" fmla="*/ 31 h 55"/>
              <a:gd name="T44" fmla="*/ 97 w 105"/>
              <a:gd name="T45" fmla="*/ 31 h 55"/>
              <a:gd name="T46" fmla="*/ 90 w 105"/>
              <a:gd name="T47" fmla="*/ 27 h 55"/>
              <a:gd name="T48" fmla="*/ 97 w 105"/>
              <a:gd name="T49" fmla="*/ 27 h 55"/>
              <a:gd name="T50" fmla="*/ 87 w 105"/>
              <a:gd name="T51" fmla="*/ 18 h 55"/>
              <a:gd name="T52" fmla="*/ 95 w 105"/>
              <a:gd name="T53" fmla="*/ 22 h 55"/>
              <a:gd name="T54" fmla="*/ 92 w 105"/>
              <a:gd name="T55" fmla="*/ 17 h 55"/>
              <a:gd name="T56" fmla="*/ 85 w 105"/>
              <a:gd name="T57" fmla="*/ 14 h 55"/>
              <a:gd name="T58" fmla="*/ 80 w 105"/>
              <a:gd name="T59" fmla="*/ 13 h 55"/>
              <a:gd name="T60" fmla="*/ 82 w 105"/>
              <a:gd name="T61" fmla="*/ 10 h 55"/>
              <a:gd name="T62" fmla="*/ 82 w 105"/>
              <a:gd name="T63" fmla="*/ 6 h 55"/>
              <a:gd name="T64" fmla="*/ 76 w 105"/>
              <a:gd name="T65" fmla="*/ 2 h 55"/>
              <a:gd name="T66" fmla="*/ 73 w 105"/>
              <a:gd name="T67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5" h="55">
                <a:moveTo>
                  <a:pt x="73" y="0"/>
                </a:moveTo>
                <a:lnTo>
                  <a:pt x="71" y="3"/>
                </a:lnTo>
                <a:lnTo>
                  <a:pt x="64" y="5"/>
                </a:lnTo>
                <a:lnTo>
                  <a:pt x="58" y="10"/>
                </a:lnTo>
                <a:lnTo>
                  <a:pt x="56" y="10"/>
                </a:lnTo>
                <a:lnTo>
                  <a:pt x="54" y="17"/>
                </a:lnTo>
                <a:lnTo>
                  <a:pt x="49" y="17"/>
                </a:lnTo>
                <a:lnTo>
                  <a:pt x="43" y="32"/>
                </a:lnTo>
                <a:lnTo>
                  <a:pt x="43" y="35"/>
                </a:lnTo>
                <a:lnTo>
                  <a:pt x="36" y="37"/>
                </a:lnTo>
                <a:lnTo>
                  <a:pt x="32" y="39"/>
                </a:lnTo>
                <a:lnTo>
                  <a:pt x="27" y="42"/>
                </a:lnTo>
                <a:lnTo>
                  <a:pt x="21" y="37"/>
                </a:lnTo>
                <a:lnTo>
                  <a:pt x="11" y="46"/>
                </a:lnTo>
                <a:lnTo>
                  <a:pt x="11" y="48"/>
                </a:lnTo>
                <a:lnTo>
                  <a:pt x="6" y="52"/>
                </a:lnTo>
                <a:lnTo>
                  <a:pt x="0" y="55"/>
                </a:lnTo>
                <a:lnTo>
                  <a:pt x="28" y="52"/>
                </a:lnTo>
                <a:lnTo>
                  <a:pt x="105" y="41"/>
                </a:lnTo>
                <a:lnTo>
                  <a:pt x="103" y="36"/>
                </a:lnTo>
                <a:lnTo>
                  <a:pt x="95" y="36"/>
                </a:lnTo>
                <a:lnTo>
                  <a:pt x="89" y="31"/>
                </a:lnTo>
                <a:lnTo>
                  <a:pt x="97" y="31"/>
                </a:lnTo>
                <a:lnTo>
                  <a:pt x="90" y="27"/>
                </a:lnTo>
                <a:lnTo>
                  <a:pt x="97" y="27"/>
                </a:lnTo>
                <a:lnTo>
                  <a:pt x="87" y="18"/>
                </a:lnTo>
                <a:lnTo>
                  <a:pt x="95" y="22"/>
                </a:lnTo>
                <a:lnTo>
                  <a:pt x="92" y="17"/>
                </a:lnTo>
                <a:lnTo>
                  <a:pt x="85" y="14"/>
                </a:lnTo>
                <a:lnTo>
                  <a:pt x="80" y="13"/>
                </a:lnTo>
                <a:lnTo>
                  <a:pt x="82" y="10"/>
                </a:lnTo>
                <a:lnTo>
                  <a:pt x="82" y="6"/>
                </a:lnTo>
                <a:lnTo>
                  <a:pt x="76" y="2"/>
                </a:lnTo>
                <a:lnTo>
                  <a:pt x="73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1" name="Freeform 67"/>
          <p:cNvSpPr>
            <a:spLocks/>
          </p:cNvSpPr>
          <p:nvPr/>
        </p:nvSpPr>
        <p:spPr bwMode="auto">
          <a:xfrm>
            <a:off x="5984875" y="3433763"/>
            <a:ext cx="1181100" cy="536575"/>
          </a:xfrm>
          <a:custGeom>
            <a:avLst/>
            <a:gdLst>
              <a:gd name="T0" fmla="*/ 110 w 116"/>
              <a:gd name="T1" fmla="*/ 0 h 47"/>
              <a:gd name="T2" fmla="*/ 33 w 116"/>
              <a:gd name="T3" fmla="*/ 11 h 47"/>
              <a:gd name="T4" fmla="*/ 28 w 116"/>
              <a:gd name="T5" fmla="*/ 20 h 47"/>
              <a:gd name="T6" fmla="*/ 26 w 116"/>
              <a:gd name="T7" fmla="*/ 20 h 47"/>
              <a:gd name="T8" fmla="*/ 24 w 116"/>
              <a:gd name="T9" fmla="*/ 22 h 47"/>
              <a:gd name="T10" fmla="*/ 20 w 116"/>
              <a:gd name="T11" fmla="*/ 22 h 47"/>
              <a:gd name="T12" fmla="*/ 17 w 116"/>
              <a:gd name="T13" fmla="*/ 25 h 47"/>
              <a:gd name="T14" fmla="*/ 10 w 116"/>
              <a:gd name="T15" fmla="*/ 31 h 47"/>
              <a:gd name="T16" fmla="*/ 3 w 116"/>
              <a:gd name="T17" fmla="*/ 33 h 47"/>
              <a:gd name="T18" fmla="*/ 2 w 116"/>
              <a:gd name="T19" fmla="*/ 36 h 47"/>
              <a:gd name="T20" fmla="*/ 0 w 116"/>
              <a:gd name="T21" fmla="*/ 38 h 47"/>
              <a:gd name="T22" fmla="*/ 0 w 116"/>
              <a:gd name="T23" fmla="*/ 42 h 47"/>
              <a:gd name="T24" fmla="*/ 16 w 116"/>
              <a:gd name="T25" fmla="*/ 39 h 47"/>
              <a:gd name="T26" fmla="*/ 24 w 116"/>
              <a:gd name="T27" fmla="*/ 34 h 47"/>
              <a:gd name="T28" fmla="*/ 44 w 116"/>
              <a:gd name="T29" fmla="*/ 33 h 47"/>
              <a:gd name="T30" fmla="*/ 51 w 116"/>
              <a:gd name="T31" fmla="*/ 38 h 47"/>
              <a:gd name="T32" fmla="*/ 65 w 116"/>
              <a:gd name="T33" fmla="*/ 34 h 47"/>
              <a:gd name="T34" fmla="*/ 83 w 116"/>
              <a:gd name="T35" fmla="*/ 47 h 47"/>
              <a:gd name="T36" fmla="*/ 90 w 116"/>
              <a:gd name="T37" fmla="*/ 46 h 47"/>
              <a:gd name="T38" fmla="*/ 92 w 116"/>
              <a:gd name="T39" fmla="*/ 41 h 47"/>
              <a:gd name="T40" fmla="*/ 97 w 116"/>
              <a:gd name="T41" fmla="*/ 33 h 47"/>
              <a:gd name="T42" fmla="*/ 110 w 116"/>
              <a:gd name="T43" fmla="*/ 29 h 47"/>
              <a:gd name="T44" fmla="*/ 108 w 116"/>
              <a:gd name="T45" fmla="*/ 24 h 47"/>
              <a:gd name="T46" fmla="*/ 103 w 116"/>
              <a:gd name="T47" fmla="*/ 20 h 47"/>
              <a:gd name="T48" fmla="*/ 112 w 116"/>
              <a:gd name="T49" fmla="*/ 18 h 47"/>
              <a:gd name="T50" fmla="*/ 116 w 116"/>
              <a:gd name="T51" fmla="*/ 12 h 47"/>
              <a:gd name="T52" fmla="*/ 112 w 116"/>
              <a:gd name="T53" fmla="*/ 9 h 47"/>
              <a:gd name="T54" fmla="*/ 106 w 116"/>
              <a:gd name="T55" fmla="*/ 9 h 47"/>
              <a:gd name="T56" fmla="*/ 100 w 116"/>
              <a:gd name="T57" fmla="*/ 11 h 47"/>
              <a:gd name="T58" fmla="*/ 100 w 116"/>
              <a:gd name="T59" fmla="*/ 7 h 47"/>
              <a:gd name="T60" fmla="*/ 105 w 116"/>
              <a:gd name="T61" fmla="*/ 7 h 47"/>
              <a:gd name="T62" fmla="*/ 112 w 116"/>
              <a:gd name="T63" fmla="*/ 5 h 47"/>
              <a:gd name="T64" fmla="*/ 110 w 116"/>
              <a:gd name="T65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6" h="47">
                <a:moveTo>
                  <a:pt x="110" y="0"/>
                </a:moveTo>
                <a:lnTo>
                  <a:pt x="33" y="11"/>
                </a:lnTo>
                <a:lnTo>
                  <a:pt x="28" y="20"/>
                </a:lnTo>
                <a:lnTo>
                  <a:pt x="26" y="20"/>
                </a:lnTo>
                <a:lnTo>
                  <a:pt x="24" y="22"/>
                </a:lnTo>
                <a:lnTo>
                  <a:pt x="20" y="22"/>
                </a:lnTo>
                <a:lnTo>
                  <a:pt x="17" y="25"/>
                </a:lnTo>
                <a:lnTo>
                  <a:pt x="10" y="31"/>
                </a:lnTo>
                <a:lnTo>
                  <a:pt x="3" y="33"/>
                </a:lnTo>
                <a:lnTo>
                  <a:pt x="2" y="36"/>
                </a:lnTo>
                <a:lnTo>
                  <a:pt x="0" y="38"/>
                </a:lnTo>
                <a:lnTo>
                  <a:pt x="0" y="42"/>
                </a:lnTo>
                <a:lnTo>
                  <a:pt x="16" y="39"/>
                </a:lnTo>
                <a:lnTo>
                  <a:pt x="24" y="34"/>
                </a:lnTo>
                <a:lnTo>
                  <a:pt x="44" y="33"/>
                </a:lnTo>
                <a:lnTo>
                  <a:pt x="51" y="38"/>
                </a:lnTo>
                <a:lnTo>
                  <a:pt x="65" y="34"/>
                </a:lnTo>
                <a:lnTo>
                  <a:pt x="83" y="47"/>
                </a:lnTo>
                <a:lnTo>
                  <a:pt x="90" y="46"/>
                </a:lnTo>
                <a:lnTo>
                  <a:pt x="92" y="41"/>
                </a:lnTo>
                <a:lnTo>
                  <a:pt x="97" y="33"/>
                </a:lnTo>
                <a:lnTo>
                  <a:pt x="110" y="29"/>
                </a:lnTo>
                <a:lnTo>
                  <a:pt x="108" y="24"/>
                </a:lnTo>
                <a:lnTo>
                  <a:pt x="103" y="20"/>
                </a:lnTo>
                <a:lnTo>
                  <a:pt x="112" y="18"/>
                </a:lnTo>
                <a:lnTo>
                  <a:pt x="116" y="12"/>
                </a:lnTo>
                <a:lnTo>
                  <a:pt x="112" y="9"/>
                </a:lnTo>
                <a:lnTo>
                  <a:pt x="106" y="9"/>
                </a:lnTo>
                <a:lnTo>
                  <a:pt x="100" y="11"/>
                </a:lnTo>
                <a:lnTo>
                  <a:pt x="100" y="7"/>
                </a:lnTo>
                <a:lnTo>
                  <a:pt x="105" y="7"/>
                </a:lnTo>
                <a:lnTo>
                  <a:pt x="112" y="5"/>
                </a:lnTo>
                <a:lnTo>
                  <a:pt x="110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12" name="Freeform 68"/>
          <p:cNvSpPr>
            <a:spLocks/>
          </p:cNvSpPr>
          <p:nvPr/>
        </p:nvSpPr>
        <p:spPr bwMode="auto">
          <a:xfrm>
            <a:off x="5984875" y="3433763"/>
            <a:ext cx="1181100" cy="536575"/>
          </a:xfrm>
          <a:custGeom>
            <a:avLst/>
            <a:gdLst>
              <a:gd name="T0" fmla="*/ 110 w 116"/>
              <a:gd name="T1" fmla="*/ 0 h 47"/>
              <a:gd name="T2" fmla="*/ 33 w 116"/>
              <a:gd name="T3" fmla="*/ 11 h 47"/>
              <a:gd name="T4" fmla="*/ 28 w 116"/>
              <a:gd name="T5" fmla="*/ 20 h 47"/>
              <a:gd name="T6" fmla="*/ 26 w 116"/>
              <a:gd name="T7" fmla="*/ 20 h 47"/>
              <a:gd name="T8" fmla="*/ 24 w 116"/>
              <a:gd name="T9" fmla="*/ 22 h 47"/>
              <a:gd name="T10" fmla="*/ 20 w 116"/>
              <a:gd name="T11" fmla="*/ 22 h 47"/>
              <a:gd name="T12" fmla="*/ 17 w 116"/>
              <a:gd name="T13" fmla="*/ 25 h 47"/>
              <a:gd name="T14" fmla="*/ 10 w 116"/>
              <a:gd name="T15" fmla="*/ 31 h 47"/>
              <a:gd name="T16" fmla="*/ 3 w 116"/>
              <a:gd name="T17" fmla="*/ 33 h 47"/>
              <a:gd name="T18" fmla="*/ 2 w 116"/>
              <a:gd name="T19" fmla="*/ 36 h 47"/>
              <a:gd name="T20" fmla="*/ 0 w 116"/>
              <a:gd name="T21" fmla="*/ 38 h 47"/>
              <a:gd name="T22" fmla="*/ 0 w 116"/>
              <a:gd name="T23" fmla="*/ 42 h 47"/>
              <a:gd name="T24" fmla="*/ 16 w 116"/>
              <a:gd name="T25" fmla="*/ 39 h 47"/>
              <a:gd name="T26" fmla="*/ 24 w 116"/>
              <a:gd name="T27" fmla="*/ 34 h 47"/>
              <a:gd name="T28" fmla="*/ 44 w 116"/>
              <a:gd name="T29" fmla="*/ 33 h 47"/>
              <a:gd name="T30" fmla="*/ 51 w 116"/>
              <a:gd name="T31" fmla="*/ 38 h 47"/>
              <a:gd name="T32" fmla="*/ 65 w 116"/>
              <a:gd name="T33" fmla="*/ 34 h 47"/>
              <a:gd name="T34" fmla="*/ 83 w 116"/>
              <a:gd name="T35" fmla="*/ 47 h 47"/>
              <a:gd name="T36" fmla="*/ 90 w 116"/>
              <a:gd name="T37" fmla="*/ 46 h 47"/>
              <a:gd name="T38" fmla="*/ 92 w 116"/>
              <a:gd name="T39" fmla="*/ 41 h 47"/>
              <a:gd name="T40" fmla="*/ 97 w 116"/>
              <a:gd name="T41" fmla="*/ 33 h 47"/>
              <a:gd name="T42" fmla="*/ 110 w 116"/>
              <a:gd name="T43" fmla="*/ 29 h 47"/>
              <a:gd name="T44" fmla="*/ 108 w 116"/>
              <a:gd name="T45" fmla="*/ 24 h 47"/>
              <a:gd name="T46" fmla="*/ 103 w 116"/>
              <a:gd name="T47" fmla="*/ 20 h 47"/>
              <a:gd name="T48" fmla="*/ 112 w 116"/>
              <a:gd name="T49" fmla="*/ 18 h 47"/>
              <a:gd name="T50" fmla="*/ 116 w 116"/>
              <a:gd name="T51" fmla="*/ 12 h 47"/>
              <a:gd name="T52" fmla="*/ 112 w 116"/>
              <a:gd name="T53" fmla="*/ 9 h 47"/>
              <a:gd name="T54" fmla="*/ 106 w 116"/>
              <a:gd name="T55" fmla="*/ 9 h 47"/>
              <a:gd name="T56" fmla="*/ 100 w 116"/>
              <a:gd name="T57" fmla="*/ 11 h 47"/>
              <a:gd name="T58" fmla="*/ 100 w 116"/>
              <a:gd name="T59" fmla="*/ 7 h 47"/>
              <a:gd name="T60" fmla="*/ 105 w 116"/>
              <a:gd name="T61" fmla="*/ 7 h 47"/>
              <a:gd name="T62" fmla="*/ 112 w 116"/>
              <a:gd name="T63" fmla="*/ 5 h 47"/>
              <a:gd name="T64" fmla="*/ 110 w 116"/>
              <a:gd name="T65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6" h="47">
                <a:moveTo>
                  <a:pt x="110" y="0"/>
                </a:moveTo>
                <a:lnTo>
                  <a:pt x="33" y="11"/>
                </a:lnTo>
                <a:lnTo>
                  <a:pt x="28" y="20"/>
                </a:lnTo>
                <a:lnTo>
                  <a:pt x="26" y="20"/>
                </a:lnTo>
                <a:lnTo>
                  <a:pt x="24" y="22"/>
                </a:lnTo>
                <a:lnTo>
                  <a:pt x="20" y="22"/>
                </a:lnTo>
                <a:lnTo>
                  <a:pt x="17" y="25"/>
                </a:lnTo>
                <a:lnTo>
                  <a:pt x="10" y="31"/>
                </a:lnTo>
                <a:lnTo>
                  <a:pt x="3" y="33"/>
                </a:lnTo>
                <a:lnTo>
                  <a:pt x="2" y="36"/>
                </a:lnTo>
                <a:lnTo>
                  <a:pt x="0" y="38"/>
                </a:lnTo>
                <a:lnTo>
                  <a:pt x="0" y="42"/>
                </a:lnTo>
                <a:lnTo>
                  <a:pt x="16" y="39"/>
                </a:lnTo>
                <a:lnTo>
                  <a:pt x="24" y="34"/>
                </a:lnTo>
                <a:lnTo>
                  <a:pt x="44" y="33"/>
                </a:lnTo>
                <a:lnTo>
                  <a:pt x="51" y="38"/>
                </a:lnTo>
                <a:lnTo>
                  <a:pt x="65" y="34"/>
                </a:lnTo>
                <a:lnTo>
                  <a:pt x="83" y="47"/>
                </a:lnTo>
                <a:lnTo>
                  <a:pt x="90" y="46"/>
                </a:lnTo>
                <a:lnTo>
                  <a:pt x="92" y="41"/>
                </a:lnTo>
                <a:lnTo>
                  <a:pt x="97" y="33"/>
                </a:lnTo>
                <a:lnTo>
                  <a:pt x="110" y="29"/>
                </a:lnTo>
                <a:lnTo>
                  <a:pt x="108" y="24"/>
                </a:lnTo>
                <a:lnTo>
                  <a:pt x="103" y="20"/>
                </a:lnTo>
                <a:lnTo>
                  <a:pt x="112" y="18"/>
                </a:lnTo>
                <a:lnTo>
                  <a:pt x="116" y="12"/>
                </a:lnTo>
                <a:lnTo>
                  <a:pt x="112" y="9"/>
                </a:lnTo>
                <a:lnTo>
                  <a:pt x="106" y="9"/>
                </a:lnTo>
                <a:lnTo>
                  <a:pt x="100" y="11"/>
                </a:lnTo>
                <a:lnTo>
                  <a:pt x="100" y="7"/>
                </a:lnTo>
                <a:lnTo>
                  <a:pt x="105" y="7"/>
                </a:lnTo>
                <a:lnTo>
                  <a:pt x="112" y="5"/>
                </a:lnTo>
                <a:lnTo>
                  <a:pt x="110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3" name="Freeform 69"/>
          <p:cNvSpPr>
            <a:spLocks/>
          </p:cNvSpPr>
          <p:nvPr/>
        </p:nvSpPr>
        <p:spPr bwMode="auto">
          <a:xfrm>
            <a:off x="6116638" y="3811588"/>
            <a:ext cx="712787" cy="571500"/>
          </a:xfrm>
          <a:custGeom>
            <a:avLst/>
            <a:gdLst>
              <a:gd name="T0" fmla="*/ 70 w 70"/>
              <a:gd name="T1" fmla="*/ 14 h 50"/>
              <a:gd name="T2" fmla="*/ 52 w 70"/>
              <a:gd name="T3" fmla="*/ 1 h 50"/>
              <a:gd name="T4" fmla="*/ 38 w 70"/>
              <a:gd name="T5" fmla="*/ 5 h 50"/>
              <a:gd name="T6" fmla="*/ 31 w 70"/>
              <a:gd name="T7" fmla="*/ 0 h 50"/>
              <a:gd name="T8" fmla="*/ 11 w 70"/>
              <a:gd name="T9" fmla="*/ 1 h 50"/>
              <a:gd name="T10" fmla="*/ 3 w 70"/>
              <a:gd name="T11" fmla="*/ 6 h 50"/>
              <a:gd name="T12" fmla="*/ 0 w 70"/>
              <a:gd name="T13" fmla="*/ 13 h 50"/>
              <a:gd name="T14" fmla="*/ 8 w 70"/>
              <a:gd name="T15" fmla="*/ 13 h 50"/>
              <a:gd name="T16" fmla="*/ 13 w 70"/>
              <a:gd name="T17" fmla="*/ 21 h 50"/>
              <a:gd name="T18" fmla="*/ 19 w 70"/>
              <a:gd name="T19" fmla="*/ 25 h 50"/>
              <a:gd name="T20" fmla="*/ 25 w 70"/>
              <a:gd name="T21" fmla="*/ 30 h 50"/>
              <a:gd name="T22" fmla="*/ 31 w 70"/>
              <a:gd name="T23" fmla="*/ 34 h 50"/>
              <a:gd name="T24" fmla="*/ 32 w 70"/>
              <a:gd name="T25" fmla="*/ 41 h 50"/>
              <a:gd name="T26" fmla="*/ 38 w 70"/>
              <a:gd name="T27" fmla="*/ 43 h 50"/>
              <a:gd name="T28" fmla="*/ 41 w 70"/>
              <a:gd name="T29" fmla="*/ 50 h 50"/>
              <a:gd name="T30" fmla="*/ 44 w 70"/>
              <a:gd name="T31" fmla="*/ 46 h 50"/>
              <a:gd name="T32" fmla="*/ 43 w 70"/>
              <a:gd name="T33" fmla="*/ 42 h 50"/>
              <a:gd name="T34" fmla="*/ 50 w 70"/>
              <a:gd name="T35" fmla="*/ 39 h 50"/>
              <a:gd name="T36" fmla="*/ 56 w 70"/>
              <a:gd name="T37" fmla="*/ 32 h 50"/>
              <a:gd name="T38" fmla="*/ 62 w 70"/>
              <a:gd name="T39" fmla="*/ 27 h 50"/>
              <a:gd name="T40" fmla="*/ 65 w 70"/>
              <a:gd name="T41" fmla="*/ 19 h 50"/>
              <a:gd name="T42" fmla="*/ 70 w 70"/>
              <a:gd name="T43" fmla="*/ 14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0" h="50">
                <a:moveTo>
                  <a:pt x="70" y="14"/>
                </a:moveTo>
                <a:lnTo>
                  <a:pt x="52" y="1"/>
                </a:lnTo>
                <a:lnTo>
                  <a:pt x="38" y="5"/>
                </a:lnTo>
                <a:lnTo>
                  <a:pt x="31" y="0"/>
                </a:lnTo>
                <a:lnTo>
                  <a:pt x="11" y="1"/>
                </a:lnTo>
                <a:lnTo>
                  <a:pt x="3" y="6"/>
                </a:lnTo>
                <a:lnTo>
                  <a:pt x="0" y="13"/>
                </a:lnTo>
                <a:lnTo>
                  <a:pt x="8" y="13"/>
                </a:lnTo>
                <a:lnTo>
                  <a:pt x="13" y="21"/>
                </a:lnTo>
                <a:lnTo>
                  <a:pt x="19" y="25"/>
                </a:lnTo>
                <a:lnTo>
                  <a:pt x="25" y="30"/>
                </a:lnTo>
                <a:lnTo>
                  <a:pt x="31" y="34"/>
                </a:lnTo>
                <a:lnTo>
                  <a:pt x="32" y="41"/>
                </a:lnTo>
                <a:lnTo>
                  <a:pt x="38" y="43"/>
                </a:lnTo>
                <a:lnTo>
                  <a:pt x="41" y="50"/>
                </a:lnTo>
                <a:lnTo>
                  <a:pt x="44" y="46"/>
                </a:lnTo>
                <a:lnTo>
                  <a:pt x="43" y="42"/>
                </a:lnTo>
                <a:lnTo>
                  <a:pt x="50" y="39"/>
                </a:lnTo>
                <a:lnTo>
                  <a:pt x="56" y="32"/>
                </a:lnTo>
                <a:lnTo>
                  <a:pt x="62" y="27"/>
                </a:lnTo>
                <a:lnTo>
                  <a:pt x="65" y="19"/>
                </a:lnTo>
                <a:lnTo>
                  <a:pt x="70" y="14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14" name="Freeform 70"/>
          <p:cNvSpPr>
            <a:spLocks/>
          </p:cNvSpPr>
          <p:nvPr/>
        </p:nvSpPr>
        <p:spPr bwMode="auto">
          <a:xfrm>
            <a:off x="6116638" y="3811588"/>
            <a:ext cx="712787" cy="571500"/>
          </a:xfrm>
          <a:custGeom>
            <a:avLst/>
            <a:gdLst>
              <a:gd name="T0" fmla="*/ 70 w 70"/>
              <a:gd name="T1" fmla="*/ 14 h 50"/>
              <a:gd name="T2" fmla="*/ 52 w 70"/>
              <a:gd name="T3" fmla="*/ 1 h 50"/>
              <a:gd name="T4" fmla="*/ 38 w 70"/>
              <a:gd name="T5" fmla="*/ 5 h 50"/>
              <a:gd name="T6" fmla="*/ 31 w 70"/>
              <a:gd name="T7" fmla="*/ 0 h 50"/>
              <a:gd name="T8" fmla="*/ 11 w 70"/>
              <a:gd name="T9" fmla="*/ 1 h 50"/>
              <a:gd name="T10" fmla="*/ 3 w 70"/>
              <a:gd name="T11" fmla="*/ 6 h 50"/>
              <a:gd name="T12" fmla="*/ 0 w 70"/>
              <a:gd name="T13" fmla="*/ 13 h 50"/>
              <a:gd name="T14" fmla="*/ 8 w 70"/>
              <a:gd name="T15" fmla="*/ 13 h 50"/>
              <a:gd name="T16" fmla="*/ 13 w 70"/>
              <a:gd name="T17" fmla="*/ 21 h 50"/>
              <a:gd name="T18" fmla="*/ 19 w 70"/>
              <a:gd name="T19" fmla="*/ 25 h 50"/>
              <a:gd name="T20" fmla="*/ 25 w 70"/>
              <a:gd name="T21" fmla="*/ 30 h 50"/>
              <a:gd name="T22" fmla="*/ 31 w 70"/>
              <a:gd name="T23" fmla="*/ 34 h 50"/>
              <a:gd name="T24" fmla="*/ 32 w 70"/>
              <a:gd name="T25" fmla="*/ 41 h 50"/>
              <a:gd name="T26" fmla="*/ 38 w 70"/>
              <a:gd name="T27" fmla="*/ 43 h 50"/>
              <a:gd name="T28" fmla="*/ 41 w 70"/>
              <a:gd name="T29" fmla="*/ 50 h 50"/>
              <a:gd name="T30" fmla="*/ 44 w 70"/>
              <a:gd name="T31" fmla="*/ 46 h 50"/>
              <a:gd name="T32" fmla="*/ 43 w 70"/>
              <a:gd name="T33" fmla="*/ 42 h 50"/>
              <a:gd name="T34" fmla="*/ 50 w 70"/>
              <a:gd name="T35" fmla="*/ 39 h 50"/>
              <a:gd name="T36" fmla="*/ 56 w 70"/>
              <a:gd name="T37" fmla="*/ 32 h 50"/>
              <a:gd name="T38" fmla="*/ 62 w 70"/>
              <a:gd name="T39" fmla="*/ 27 h 50"/>
              <a:gd name="T40" fmla="*/ 65 w 70"/>
              <a:gd name="T41" fmla="*/ 19 h 50"/>
              <a:gd name="T42" fmla="*/ 70 w 70"/>
              <a:gd name="T43" fmla="*/ 14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0" h="50">
                <a:moveTo>
                  <a:pt x="70" y="14"/>
                </a:moveTo>
                <a:lnTo>
                  <a:pt x="52" y="1"/>
                </a:lnTo>
                <a:lnTo>
                  <a:pt x="38" y="5"/>
                </a:lnTo>
                <a:lnTo>
                  <a:pt x="31" y="0"/>
                </a:lnTo>
                <a:lnTo>
                  <a:pt x="11" y="1"/>
                </a:lnTo>
                <a:lnTo>
                  <a:pt x="3" y="6"/>
                </a:lnTo>
                <a:lnTo>
                  <a:pt x="0" y="13"/>
                </a:lnTo>
                <a:lnTo>
                  <a:pt x="8" y="13"/>
                </a:lnTo>
                <a:lnTo>
                  <a:pt x="13" y="21"/>
                </a:lnTo>
                <a:lnTo>
                  <a:pt x="19" y="25"/>
                </a:lnTo>
                <a:lnTo>
                  <a:pt x="25" y="30"/>
                </a:lnTo>
                <a:lnTo>
                  <a:pt x="31" y="34"/>
                </a:lnTo>
                <a:lnTo>
                  <a:pt x="32" y="41"/>
                </a:lnTo>
                <a:lnTo>
                  <a:pt x="38" y="43"/>
                </a:lnTo>
                <a:lnTo>
                  <a:pt x="41" y="50"/>
                </a:lnTo>
                <a:lnTo>
                  <a:pt x="44" y="46"/>
                </a:lnTo>
                <a:lnTo>
                  <a:pt x="43" y="42"/>
                </a:lnTo>
                <a:lnTo>
                  <a:pt x="50" y="39"/>
                </a:lnTo>
                <a:lnTo>
                  <a:pt x="56" y="32"/>
                </a:lnTo>
                <a:lnTo>
                  <a:pt x="62" y="27"/>
                </a:lnTo>
                <a:lnTo>
                  <a:pt x="65" y="19"/>
                </a:lnTo>
                <a:lnTo>
                  <a:pt x="70" y="14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5" name="Freeform 71"/>
          <p:cNvSpPr>
            <a:spLocks/>
          </p:cNvSpPr>
          <p:nvPr/>
        </p:nvSpPr>
        <p:spPr bwMode="auto">
          <a:xfrm>
            <a:off x="6342063" y="2414588"/>
            <a:ext cx="782637" cy="538162"/>
          </a:xfrm>
          <a:custGeom>
            <a:avLst/>
            <a:gdLst>
              <a:gd name="T0" fmla="*/ 0 w 77"/>
              <a:gd name="T1" fmla="*/ 12 h 47"/>
              <a:gd name="T2" fmla="*/ 3 w 77"/>
              <a:gd name="T3" fmla="*/ 35 h 47"/>
              <a:gd name="T4" fmla="*/ 5 w 77"/>
              <a:gd name="T5" fmla="*/ 47 h 47"/>
              <a:gd name="T6" fmla="*/ 19 w 77"/>
              <a:gd name="T7" fmla="*/ 45 h 47"/>
              <a:gd name="T8" fmla="*/ 65 w 77"/>
              <a:gd name="T9" fmla="*/ 36 h 47"/>
              <a:gd name="T10" fmla="*/ 75 w 77"/>
              <a:gd name="T11" fmla="*/ 32 h 47"/>
              <a:gd name="T12" fmla="*/ 77 w 77"/>
              <a:gd name="T13" fmla="*/ 25 h 47"/>
              <a:gd name="T14" fmla="*/ 70 w 77"/>
              <a:gd name="T15" fmla="*/ 20 h 47"/>
              <a:gd name="T16" fmla="*/ 67 w 77"/>
              <a:gd name="T17" fmla="*/ 17 h 47"/>
              <a:gd name="T18" fmla="*/ 75 w 77"/>
              <a:gd name="T19" fmla="*/ 9 h 47"/>
              <a:gd name="T20" fmla="*/ 70 w 77"/>
              <a:gd name="T21" fmla="*/ 3 h 47"/>
              <a:gd name="T22" fmla="*/ 62 w 77"/>
              <a:gd name="T23" fmla="*/ 0 h 47"/>
              <a:gd name="T24" fmla="*/ 9 w 77"/>
              <a:gd name="T25" fmla="*/ 9 h 47"/>
              <a:gd name="T26" fmla="*/ 9 w 77"/>
              <a:gd name="T27" fmla="*/ 5 h 47"/>
              <a:gd name="T28" fmla="*/ 0 w 77"/>
              <a:gd name="T29" fmla="*/ 12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7" h="47">
                <a:moveTo>
                  <a:pt x="0" y="12"/>
                </a:moveTo>
                <a:lnTo>
                  <a:pt x="3" y="35"/>
                </a:lnTo>
                <a:lnTo>
                  <a:pt x="5" y="47"/>
                </a:lnTo>
                <a:lnTo>
                  <a:pt x="19" y="45"/>
                </a:lnTo>
                <a:lnTo>
                  <a:pt x="65" y="36"/>
                </a:lnTo>
                <a:lnTo>
                  <a:pt x="75" y="32"/>
                </a:lnTo>
                <a:lnTo>
                  <a:pt x="77" y="25"/>
                </a:lnTo>
                <a:lnTo>
                  <a:pt x="70" y="20"/>
                </a:lnTo>
                <a:lnTo>
                  <a:pt x="67" y="17"/>
                </a:lnTo>
                <a:lnTo>
                  <a:pt x="75" y="9"/>
                </a:lnTo>
                <a:lnTo>
                  <a:pt x="70" y="3"/>
                </a:lnTo>
                <a:lnTo>
                  <a:pt x="62" y="0"/>
                </a:lnTo>
                <a:lnTo>
                  <a:pt x="9" y="9"/>
                </a:lnTo>
                <a:lnTo>
                  <a:pt x="9" y="5"/>
                </a:lnTo>
                <a:lnTo>
                  <a:pt x="0" y="12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16" name="Freeform 72"/>
          <p:cNvSpPr>
            <a:spLocks/>
          </p:cNvSpPr>
          <p:nvPr/>
        </p:nvSpPr>
        <p:spPr bwMode="auto">
          <a:xfrm>
            <a:off x="6342063" y="2414588"/>
            <a:ext cx="782637" cy="538162"/>
          </a:xfrm>
          <a:custGeom>
            <a:avLst/>
            <a:gdLst>
              <a:gd name="T0" fmla="*/ 0 w 77"/>
              <a:gd name="T1" fmla="*/ 12 h 47"/>
              <a:gd name="T2" fmla="*/ 3 w 77"/>
              <a:gd name="T3" fmla="*/ 35 h 47"/>
              <a:gd name="T4" fmla="*/ 5 w 77"/>
              <a:gd name="T5" fmla="*/ 47 h 47"/>
              <a:gd name="T6" fmla="*/ 19 w 77"/>
              <a:gd name="T7" fmla="*/ 45 h 47"/>
              <a:gd name="T8" fmla="*/ 65 w 77"/>
              <a:gd name="T9" fmla="*/ 36 h 47"/>
              <a:gd name="T10" fmla="*/ 75 w 77"/>
              <a:gd name="T11" fmla="*/ 32 h 47"/>
              <a:gd name="T12" fmla="*/ 77 w 77"/>
              <a:gd name="T13" fmla="*/ 25 h 47"/>
              <a:gd name="T14" fmla="*/ 70 w 77"/>
              <a:gd name="T15" fmla="*/ 20 h 47"/>
              <a:gd name="T16" fmla="*/ 67 w 77"/>
              <a:gd name="T17" fmla="*/ 17 h 47"/>
              <a:gd name="T18" fmla="*/ 75 w 77"/>
              <a:gd name="T19" fmla="*/ 9 h 47"/>
              <a:gd name="T20" fmla="*/ 70 w 77"/>
              <a:gd name="T21" fmla="*/ 3 h 47"/>
              <a:gd name="T22" fmla="*/ 62 w 77"/>
              <a:gd name="T23" fmla="*/ 0 h 47"/>
              <a:gd name="T24" fmla="*/ 9 w 77"/>
              <a:gd name="T25" fmla="*/ 9 h 47"/>
              <a:gd name="T26" fmla="*/ 9 w 77"/>
              <a:gd name="T27" fmla="*/ 5 h 47"/>
              <a:gd name="T28" fmla="*/ 0 w 77"/>
              <a:gd name="T29" fmla="*/ 12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7" h="47">
                <a:moveTo>
                  <a:pt x="0" y="12"/>
                </a:moveTo>
                <a:lnTo>
                  <a:pt x="3" y="35"/>
                </a:lnTo>
                <a:lnTo>
                  <a:pt x="5" y="47"/>
                </a:lnTo>
                <a:lnTo>
                  <a:pt x="19" y="45"/>
                </a:lnTo>
                <a:lnTo>
                  <a:pt x="65" y="36"/>
                </a:lnTo>
                <a:lnTo>
                  <a:pt x="75" y="32"/>
                </a:lnTo>
                <a:lnTo>
                  <a:pt x="77" y="25"/>
                </a:lnTo>
                <a:lnTo>
                  <a:pt x="70" y="20"/>
                </a:lnTo>
                <a:lnTo>
                  <a:pt x="67" y="17"/>
                </a:lnTo>
                <a:lnTo>
                  <a:pt x="75" y="9"/>
                </a:lnTo>
                <a:lnTo>
                  <a:pt x="70" y="3"/>
                </a:lnTo>
                <a:lnTo>
                  <a:pt x="62" y="0"/>
                </a:lnTo>
                <a:lnTo>
                  <a:pt x="9" y="9"/>
                </a:lnTo>
                <a:lnTo>
                  <a:pt x="9" y="5"/>
                </a:lnTo>
                <a:lnTo>
                  <a:pt x="0" y="12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7" name="Freeform 73"/>
          <p:cNvSpPr>
            <a:spLocks/>
          </p:cNvSpPr>
          <p:nvPr/>
        </p:nvSpPr>
        <p:spPr bwMode="auto">
          <a:xfrm>
            <a:off x="6534150" y="2825750"/>
            <a:ext cx="609600" cy="458788"/>
          </a:xfrm>
          <a:custGeom>
            <a:avLst/>
            <a:gdLst>
              <a:gd name="T0" fmla="*/ 46 w 60"/>
              <a:gd name="T1" fmla="*/ 0 h 40"/>
              <a:gd name="T2" fmla="*/ 0 w 60"/>
              <a:gd name="T3" fmla="*/ 9 h 40"/>
              <a:gd name="T4" fmla="*/ 0 w 60"/>
              <a:gd name="T5" fmla="*/ 18 h 40"/>
              <a:gd name="T6" fmla="*/ 7 w 60"/>
              <a:gd name="T7" fmla="*/ 12 h 40"/>
              <a:gd name="T8" fmla="*/ 11 w 60"/>
              <a:gd name="T9" fmla="*/ 10 h 40"/>
              <a:gd name="T10" fmla="*/ 16 w 60"/>
              <a:gd name="T11" fmla="*/ 9 h 40"/>
              <a:gd name="T12" fmla="*/ 21 w 60"/>
              <a:gd name="T13" fmla="*/ 9 h 40"/>
              <a:gd name="T14" fmla="*/ 24 w 60"/>
              <a:gd name="T15" fmla="*/ 12 h 40"/>
              <a:gd name="T16" fmla="*/ 27 w 60"/>
              <a:gd name="T17" fmla="*/ 14 h 40"/>
              <a:gd name="T18" fmla="*/ 33 w 60"/>
              <a:gd name="T19" fmla="*/ 18 h 40"/>
              <a:gd name="T20" fmla="*/ 33 w 60"/>
              <a:gd name="T21" fmla="*/ 22 h 40"/>
              <a:gd name="T22" fmla="*/ 31 w 60"/>
              <a:gd name="T23" fmla="*/ 25 h 40"/>
              <a:gd name="T24" fmla="*/ 36 w 60"/>
              <a:gd name="T25" fmla="*/ 26 h 40"/>
              <a:gd name="T26" fmla="*/ 43 w 60"/>
              <a:gd name="T27" fmla="*/ 29 h 40"/>
              <a:gd name="T28" fmla="*/ 46 w 60"/>
              <a:gd name="T29" fmla="*/ 34 h 40"/>
              <a:gd name="T30" fmla="*/ 45 w 60"/>
              <a:gd name="T31" fmla="*/ 27 h 40"/>
              <a:gd name="T32" fmla="*/ 41 w 60"/>
              <a:gd name="T33" fmla="*/ 20 h 40"/>
              <a:gd name="T34" fmla="*/ 41 w 60"/>
              <a:gd name="T35" fmla="*/ 14 h 40"/>
              <a:gd name="T36" fmla="*/ 48 w 60"/>
              <a:gd name="T37" fmla="*/ 24 h 40"/>
              <a:gd name="T38" fmla="*/ 46 w 60"/>
              <a:gd name="T39" fmla="*/ 20 h 40"/>
              <a:gd name="T40" fmla="*/ 46 w 60"/>
              <a:gd name="T41" fmla="*/ 25 h 40"/>
              <a:gd name="T42" fmla="*/ 51 w 60"/>
              <a:gd name="T43" fmla="*/ 24 h 40"/>
              <a:gd name="T44" fmla="*/ 56 w 60"/>
              <a:gd name="T45" fmla="*/ 29 h 40"/>
              <a:gd name="T46" fmla="*/ 52 w 60"/>
              <a:gd name="T47" fmla="*/ 40 h 40"/>
              <a:gd name="T48" fmla="*/ 58 w 60"/>
              <a:gd name="T49" fmla="*/ 31 h 40"/>
              <a:gd name="T50" fmla="*/ 60 w 60"/>
              <a:gd name="T51" fmla="*/ 20 h 40"/>
              <a:gd name="T52" fmla="*/ 52 w 60"/>
              <a:gd name="T53" fmla="*/ 20 h 40"/>
              <a:gd name="T54" fmla="*/ 46 w 60"/>
              <a:gd name="T5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0" h="40">
                <a:moveTo>
                  <a:pt x="46" y="0"/>
                </a:moveTo>
                <a:lnTo>
                  <a:pt x="0" y="9"/>
                </a:lnTo>
                <a:lnTo>
                  <a:pt x="0" y="18"/>
                </a:lnTo>
                <a:lnTo>
                  <a:pt x="7" y="12"/>
                </a:lnTo>
                <a:lnTo>
                  <a:pt x="11" y="10"/>
                </a:lnTo>
                <a:lnTo>
                  <a:pt x="16" y="9"/>
                </a:lnTo>
                <a:lnTo>
                  <a:pt x="21" y="9"/>
                </a:lnTo>
                <a:lnTo>
                  <a:pt x="24" y="12"/>
                </a:lnTo>
                <a:lnTo>
                  <a:pt x="27" y="14"/>
                </a:lnTo>
                <a:lnTo>
                  <a:pt x="33" y="18"/>
                </a:lnTo>
                <a:lnTo>
                  <a:pt x="33" y="22"/>
                </a:lnTo>
                <a:lnTo>
                  <a:pt x="31" y="25"/>
                </a:lnTo>
                <a:lnTo>
                  <a:pt x="36" y="26"/>
                </a:lnTo>
                <a:lnTo>
                  <a:pt x="43" y="29"/>
                </a:lnTo>
                <a:lnTo>
                  <a:pt x="46" y="34"/>
                </a:lnTo>
                <a:lnTo>
                  <a:pt x="45" y="27"/>
                </a:lnTo>
                <a:lnTo>
                  <a:pt x="41" y="20"/>
                </a:lnTo>
                <a:lnTo>
                  <a:pt x="41" y="14"/>
                </a:lnTo>
                <a:lnTo>
                  <a:pt x="48" y="24"/>
                </a:lnTo>
                <a:lnTo>
                  <a:pt x="46" y="20"/>
                </a:lnTo>
                <a:lnTo>
                  <a:pt x="46" y="25"/>
                </a:lnTo>
                <a:lnTo>
                  <a:pt x="51" y="24"/>
                </a:lnTo>
                <a:lnTo>
                  <a:pt x="56" y="29"/>
                </a:lnTo>
                <a:lnTo>
                  <a:pt x="52" y="40"/>
                </a:lnTo>
                <a:lnTo>
                  <a:pt x="58" y="31"/>
                </a:lnTo>
                <a:lnTo>
                  <a:pt x="60" y="20"/>
                </a:lnTo>
                <a:lnTo>
                  <a:pt x="52" y="20"/>
                </a:lnTo>
                <a:lnTo>
                  <a:pt x="46" y="0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18" name="Freeform 74"/>
          <p:cNvSpPr>
            <a:spLocks/>
          </p:cNvSpPr>
          <p:nvPr/>
        </p:nvSpPr>
        <p:spPr bwMode="auto">
          <a:xfrm>
            <a:off x="6534150" y="2825750"/>
            <a:ext cx="609600" cy="458788"/>
          </a:xfrm>
          <a:custGeom>
            <a:avLst/>
            <a:gdLst>
              <a:gd name="T0" fmla="*/ 46 w 60"/>
              <a:gd name="T1" fmla="*/ 0 h 40"/>
              <a:gd name="T2" fmla="*/ 0 w 60"/>
              <a:gd name="T3" fmla="*/ 9 h 40"/>
              <a:gd name="T4" fmla="*/ 0 w 60"/>
              <a:gd name="T5" fmla="*/ 18 h 40"/>
              <a:gd name="T6" fmla="*/ 7 w 60"/>
              <a:gd name="T7" fmla="*/ 12 h 40"/>
              <a:gd name="T8" fmla="*/ 11 w 60"/>
              <a:gd name="T9" fmla="*/ 10 h 40"/>
              <a:gd name="T10" fmla="*/ 16 w 60"/>
              <a:gd name="T11" fmla="*/ 9 h 40"/>
              <a:gd name="T12" fmla="*/ 21 w 60"/>
              <a:gd name="T13" fmla="*/ 9 h 40"/>
              <a:gd name="T14" fmla="*/ 24 w 60"/>
              <a:gd name="T15" fmla="*/ 12 h 40"/>
              <a:gd name="T16" fmla="*/ 27 w 60"/>
              <a:gd name="T17" fmla="*/ 14 h 40"/>
              <a:gd name="T18" fmla="*/ 33 w 60"/>
              <a:gd name="T19" fmla="*/ 18 h 40"/>
              <a:gd name="T20" fmla="*/ 33 w 60"/>
              <a:gd name="T21" fmla="*/ 22 h 40"/>
              <a:gd name="T22" fmla="*/ 31 w 60"/>
              <a:gd name="T23" fmla="*/ 25 h 40"/>
              <a:gd name="T24" fmla="*/ 36 w 60"/>
              <a:gd name="T25" fmla="*/ 26 h 40"/>
              <a:gd name="T26" fmla="*/ 43 w 60"/>
              <a:gd name="T27" fmla="*/ 29 h 40"/>
              <a:gd name="T28" fmla="*/ 46 w 60"/>
              <a:gd name="T29" fmla="*/ 34 h 40"/>
              <a:gd name="T30" fmla="*/ 45 w 60"/>
              <a:gd name="T31" fmla="*/ 27 h 40"/>
              <a:gd name="T32" fmla="*/ 41 w 60"/>
              <a:gd name="T33" fmla="*/ 20 h 40"/>
              <a:gd name="T34" fmla="*/ 41 w 60"/>
              <a:gd name="T35" fmla="*/ 14 h 40"/>
              <a:gd name="T36" fmla="*/ 48 w 60"/>
              <a:gd name="T37" fmla="*/ 24 h 40"/>
              <a:gd name="T38" fmla="*/ 46 w 60"/>
              <a:gd name="T39" fmla="*/ 20 h 40"/>
              <a:gd name="T40" fmla="*/ 46 w 60"/>
              <a:gd name="T41" fmla="*/ 25 h 40"/>
              <a:gd name="T42" fmla="*/ 51 w 60"/>
              <a:gd name="T43" fmla="*/ 24 h 40"/>
              <a:gd name="T44" fmla="*/ 56 w 60"/>
              <a:gd name="T45" fmla="*/ 29 h 40"/>
              <a:gd name="T46" fmla="*/ 52 w 60"/>
              <a:gd name="T47" fmla="*/ 40 h 40"/>
              <a:gd name="T48" fmla="*/ 58 w 60"/>
              <a:gd name="T49" fmla="*/ 31 h 40"/>
              <a:gd name="T50" fmla="*/ 60 w 60"/>
              <a:gd name="T51" fmla="*/ 20 h 40"/>
              <a:gd name="T52" fmla="*/ 52 w 60"/>
              <a:gd name="T53" fmla="*/ 20 h 40"/>
              <a:gd name="T54" fmla="*/ 46 w 60"/>
              <a:gd name="T5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0" h="40">
                <a:moveTo>
                  <a:pt x="46" y="0"/>
                </a:moveTo>
                <a:lnTo>
                  <a:pt x="0" y="9"/>
                </a:lnTo>
                <a:lnTo>
                  <a:pt x="0" y="18"/>
                </a:lnTo>
                <a:lnTo>
                  <a:pt x="7" y="12"/>
                </a:lnTo>
                <a:lnTo>
                  <a:pt x="11" y="10"/>
                </a:lnTo>
                <a:lnTo>
                  <a:pt x="16" y="9"/>
                </a:lnTo>
                <a:lnTo>
                  <a:pt x="21" y="9"/>
                </a:lnTo>
                <a:lnTo>
                  <a:pt x="24" y="12"/>
                </a:lnTo>
                <a:lnTo>
                  <a:pt x="27" y="14"/>
                </a:lnTo>
                <a:lnTo>
                  <a:pt x="33" y="18"/>
                </a:lnTo>
                <a:lnTo>
                  <a:pt x="33" y="22"/>
                </a:lnTo>
                <a:lnTo>
                  <a:pt x="31" y="25"/>
                </a:lnTo>
                <a:lnTo>
                  <a:pt x="36" y="26"/>
                </a:lnTo>
                <a:lnTo>
                  <a:pt x="43" y="29"/>
                </a:lnTo>
                <a:lnTo>
                  <a:pt x="46" y="34"/>
                </a:lnTo>
                <a:lnTo>
                  <a:pt x="45" y="27"/>
                </a:lnTo>
                <a:lnTo>
                  <a:pt x="41" y="20"/>
                </a:lnTo>
                <a:lnTo>
                  <a:pt x="41" y="14"/>
                </a:lnTo>
                <a:lnTo>
                  <a:pt x="48" y="24"/>
                </a:lnTo>
                <a:lnTo>
                  <a:pt x="46" y="20"/>
                </a:lnTo>
                <a:lnTo>
                  <a:pt x="46" y="25"/>
                </a:lnTo>
                <a:lnTo>
                  <a:pt x="51" y="24"/>
                </a:lnTo>
                <a:lnTo>
                  <a:pt x="56" y="29"/>
                </a:lnTo>
                <a:lnTo>
                  <a:pt x="52" y="40"/>
                </a:lnTo>
                <a:lnTo>
                  <a:pt x="58" y="31"/>
                </a:lnTo>
                <a:lnTo>
                  <a:pt x="60" y="20"/>
                </a:lnTo>
                <a:lnTo>
                  <a:pt x="52" y="20"/>
                </a:lnTo>
                <a:lnTo>
                  <a:pt x="46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9" name="Freeform 75"/>
          <p:cNvSpPr>
            <a:spLocks/>
          </p:cNvSpPr>
          <p:nvPr/>
        </p:nvSpPr>
        <p:spPr bwMode="auto">
          <a:xfrm>
            <a:off x="7002463" y="2825750"/>
            <a:ext cx="141287" cy="230188"/>
          </a:xfrm>
          <a:custGeom>
            <a:avLst/>
            <a:gdLst>
              <a:gd name="T0" fmla="*/ 0 w 14"/>
              <a:gd name="T1" fmla="*/ 0 h 20"/>
              <a:gd name="T2" fmla="*/ 6 w 14"/>
              <a:gd name="T3" fmla="*/ 20 h 20"/>
              <a:gd name="T4" fmla="*/ 14 w 14"/>
              <a:gd name="T5" fmla="*/ 20 h 20"/>
              <a:gd name="T6" fmla="*/ 14 w 14"/>
              <a:gd name="T7" fmla="*/ 14 h 20"/>
              <a:gd name="T8" fmla="*/ 8 w 14"/>
              <a:gd name="T9" fmla="*/ 10 h 20"/>
              <a:gd name="T10" fmla="*/ 0 w 14"/>
              <a:gd name="T11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" h="20">
                <a:moveTo>
                  <a:pt x="0" y="0"/>
                </a:moveTo>
                <a:lnTo>
                  <a:pt x="6" y="20"/>
                </a:lnTo>
                <a:lnTo>
                  <a:pt x="14" y="20"/>
                </a:lnTo>
                <a:lnTo>
                  <a:pt x="14" y="14"/>
                </a:lnTo>
                <a:lnTo>
                  <a:pt x="8" y="10"/>
                </a:lnTo>
                <a:lnTo>
                  <a:pt x="0" y="0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20" name="Freeform 76"/>
          <p:cNvSpPr>
            <a:spLocks/>
          </p:cNvSpPr>
          <p:nvPr/>
        </p:nvSpPr>
        <p:spPr bwMode="auto">
          <a:xfrm>
            <a:off x="7002463" y="2825750"/>
            <a:ext cx="141287" cy="230188"/>
          </a:xfrm>
          <a:custGeom>
            <a:avLst/>
            <a:gdLst>
              <a:gd name="T0" fmla="*/ 0 w 14"/>
              <a:gd name="T1" fmla="*/ 0 h 20"/>
              <a:gd name="T2" fmla="*/ 6 w 14"/>
              <a:gd name="T3" fmla="*/ 20 h 20"/>
              <a:gd name="T4" fmla="*/ 14 w 14"/>
              <a:gd name="T5" fmla="*/ 20 h 20"/>
              <a:gd name="T6" fmla="*/ 14 w 14"/>
              <a:gd name="T7" fmla="*/ 14 h 20"/>
              <a:gd name="T8" fmla="*/ 8 w 14"/>
              <a:gd name="T9" fmla="*/ 10 h 20"/>
              <a:gd name="T10" fmla="*/ 0 w 14"/>
              <a:gd name="T11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" h="20">
                <a:moveTo>
                  <a:pt x="0" y="0"/>
                </a:moveTo>
                <a:lnTo>
                  <a:pt x="6" y="20"/>
                </a:lnTo>
                <a:lnTo>
                  <a:pt x="14" y="20"/>
                </a:lnTo>
                <a:lnTo>
                  <a:pt x="14" y="14"/>
                </a:lnTo>
                <a:lnTo>
                  <a:pt x="8" y="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21" name="Freeform 77"/>
          <p:cNvSpPr>
            <a:spLocks/>
          </p:cNvSpPr>
          <p:nvPr/>
        </p:nvSpPr>
        <p:spPr bwMode="auto">
          <a:xfrm>
            <a:off x="7002463" y="2517775"/>
            <a:ext cx="223837" cy="423863"/>
          </a:xfrm>
          <a:custGeom>
            <a:avLst/>
            <a:gdLst>
              <a:gd name="T0" fmla="*/ 0 w 22"/>
              <a:gd name="T1" fmla="*/ 27 h 37"/>
              <a:gd name="T2" fmla="*/ 10 w 22"/>
              <a:gd name="T3" fmla="*/ 23 h 37"/>
              <a:gd name="T4" fmla="*/ 12 w 22"/>
              <a:gd name="T5" fmla="*/ 16 h 37"/>
              <a:gd name="T6" fmla="*/ 5 w 22"/>
              <a:gd name="T7" fmla="*/ 11 h 37"/>
              <a:gd name="T8" fmla="*/ 2 w 22"/>
              <a:gd name="T9" fmla="*/ 8 h 37"/>
              <a:gd name="T10" fmla="*/ 10 w 22"/>
              <a:gd name="T11" fmla="*/ 0 h 37"/>
              <a:gd name="T12" fmla="*/ 22 w 22"/>
              <a:gd name="T13" fmla="*/ 4 h 37"/>
              <a:gd name="T14" fmla="*/ 18 w 22"/>
              <a:gd name="T15" fmla="*/ 13 h 37"/>
              <a:gd name="T16" fmla="*/ 22 w 22"/>
              <a:gd name="T17" fmla="*/ 13 h 37"/>
              <a:gd name="T18" fmla="*/ 22 w 22"/>
              <a:gd name="T19" fmla="*/ 21 h 37"/>
              <a:gd name="T20" fmla="*/ 20 w 22"/>
              <a:gd name="T21" fmla="*/ 27 h 37"/>
              <a:gd name="T22" fmla="*/ 18 w 22"/>
              <a:gd name="T23" fmla="*/ 32 h 37"/>
              <a:gd name="T24" fmla="*/ 14 w 22"/>
              <a:gd name="T25" fmla="*/ 37 h 37"/>
              <a:gd name="T26" fmla="*/ 13 w 22"/>
              <a:gd name="T27" fmla="*/ 34 h 37"/>
              <a:gd name="T28" fmla="*/ 8 w 22"/>
              <a:gd name="T29" fmla="*/ 32 h 37"/>
              <a:gd name="T30" fmla="*/ 0 w 22"/>
              <a:gd name="T31" fmla="*/ 2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" h="37">
                <a:moveTo>
                  <a:pt x="0" y="27"/>
                </a:moveTo>
                <a:lnTo>
                  <a:pt x="10" y="23"/>
                </a:lnTo>
                <a:lnTo>
                  <a:pt x="12" y="16"/>
                </a:lnTo>
                <a:lnTo>
                  <a:pt x="5" y="11"/>
                </a:lnTo>
                <a:lnTo>
                  <a:pt x="2" y="8"/>
                </a:lnTo>
                <a:lnTo>
                  <a:pt x="10" y="0"/>
                </a:lnTo>
                <a:lnTo>
                  <a:pt x="22" y="4"/>
                </a:lnTo>
                <a:lnTo>
                  <a:pt x="18" y="13"/>
                </a:lnTo>
                <a:lnTo>
                  <a:pt x="22" y="13"/>
                </a:lnTo>
                <a:lnTo>
                  <a:pt x="22" y="21"/>
                </a:lnTo>
                <a:lnTo>
                  <a:pt x="20" y="27"/>
                </a:lnTo>
                <a:lnTo>
                  <a:pt x="18" y="32"/>
                </a:lnTo>
                <a:lnTo>
                  <a:pt x="14" y="37"/>
                </a:lnTo>
                <a:lnTo>
                  <a:pt x="13" y="34"/>
                </a:lnTo>
                <a:lnTo>
                  <a:pt x="8" y="32"/>
                </a:lnTo>
                <a:lnTo>
                  <a:pt x="0" y="27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22" name="Freeform 78"/>
          <p:cNvSpPr>
            <a:spLocks/>
          </p:cNvSpPr>
          <p:nvPr/>
        </p:nvSpPr>
        <p:spPr bwMode="auto">
          <a:xfrm>
            <a:off x="7002463" y="2517775"/>
            <a:ext cx="223837" cy="423863"/>
          </a:xfrm>
          <a:custGeom>
            <a:avLst/>
            <a:gdLst>
              <a:gd name="T0" fmla="*/ 0 w 22"/>
              <a:gd name="T1" fmla="*/ 27 h 37"/>
              <a:gd name="T2" fmla="*/ 10 w 22"/>
              <a:gd name="T3" fmla="*/ 23 h 37"/>
              <a:gd name="T4" fmla="*/ 12 w 22"/>
              <a:gd name="T5" fmla="*/ 16 h 37"/>
              <a:gd name="T6" fmla="*/ 5 w 22"/>
              <a:gd name="T7" fmla="*/ 11 h 37"/>
              <a:gd name="T8" fmla="*/ 2 w 22"/>
              <a:gd name="T9" fmla="*/ 8 h 37"/>
              <a:gd name="T10" fmla="*/ 10 w 22"/>
              <a:gd name="T11" fmla="*/ 0 h 37"/>
              <a:gd name="T12" fmla="*/ 22 w 22"/>
              <a:gd name="T13" fmla="*/ 4 h 37"/>
              <a:gd name="T14" fmla="*/ 18 w 22"/>
              <a:gd name="T15" fmla="*/ 13 h 37"/>
              <a:gd name="T16" fmla="*/ 22 w 22"/>
              <a:gd name="T17" fmla="*/ 13 h 37"/>
              <a:gd name="T18" fmla="*/ 22 w 22"/>
              <a:gd name="T19" fmla="*/ 21 h 37"/>
              <a:gd name="T20" fmla="*/ 20 w 22"/>
              <a:gd name="T21" fmla="*/ 27 h 37"/>
              <a:gd name="T22" fmla="*/ 18 w 22"/>
              <a:gd name="T23" fmla="*/ 32 h 37"/>
              <a:gd name="T24" fmla="*/ 14 w 22"/>
              <a:gd name="T25" fmla="*/ 37 h 37"/>
              <a:gd name="T26" fmla="*/ 13 w 22"/>
              <a:gd name="T27" fmla="*/ 34 h 37"/>
              <a:gd name="T28" fmla="*/ 8 w 22"/>
              <a:gd name="T29" fmla="*/ 32 h 37"/>
              <a:gd name="T30" fmla="*/ 0 w 22"/>
              <a:gd name="T31" fmla="*/ 2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" h="37">
                <a:moveTo>
                  <a:pt x="0" y="27"/>
                </a:moveTo>
                <a:lnTo>
                  <a:pt x="10" y="23"/>
                </a:lnTo>
                <a:lnTo>
                  <a:pt x="12" y="16"/>
                </a:lnTo>
                <a:lnTo>
                  <a:pt x="5" y="11"/>
                </a:lnTo>
                <a:lnTo>
                  <a:pt x="2" y="8"/>
                </a:lnTo>
                <a:lnTo>
                  <a:pt x="10" y="0"/>
                </a:lnTo>
                <a:lnTo>
                  <a:pt x="22" y="4"/>
                </a:lnTo>
                <a:lnTo>
                  <a:pt x="18" y="13"/>
                </a:lnTo>
                <a:lnTo>
                  <a:pt x="22" y="13"/>
                </a:lnTo>
                <a:lnTo>
                  <a:pt x="22" y="21"/>
                </a:lnTo>
                <a:lnTo>
                  <a:pt x="20" y="27"/>
                </a:lnTo>
                <a:lnTo>
                  <a:pt x="18" y="32"/>
                </a:lnTo>
                <a:lnTo>
                  <a:pt x="14" y="37"/>
                </a:lnTo>
                <a:lnTo>
                  <a:pt x="13" y="34"/>
                </a:lnTo>
                <a:lnTo>
                  <a:pt x="8" y="32"/>
                </a:lnTo>
                <a:lnTo>
                  <a:pt x="0" y="27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23" name="Freeform 79"/>
          <p:cNvSpPr>
            <a:spLocks/>
          </p:cNvSpPr>
          <p:nvPr/>
        </p:nvSpPr>
        <p:spPr bwMode="auto">
          <a:xfrm>
            <a:off x="6432550" y="1808163"/>
            <a:ext cx="825500" cy="755650"/>
          </a:xfrm>
          <a:custGeom>
            <a:avLst/>
            <a:gdLst>
              <a:gd name="T0" fmla="*/ 78 w 81"/>
              <a:gd name="T1" fmla="*/ 66 h 66"/>
              <a:gd name="T2" fmla="*/ 66 w 81"/>
              <a:gd name="T3" fmla="*/ 62 h 66"/>
              <a:gd name="T4" fmla="*/ 61 w 81"/>
              <a:gd name="T5" fmla="*/ 56 h 66"/>
              <a:gd name="T6" fmla="*/ 53 w 81"/>
              <a:gd name="T7" fmla="*/ 53 h 66"/>
              <a:gd name="T8" fmla="*/ 0 w 81"/>
              <a:gd name="T9" fmla="*/ 62 h 66"/>
              <a:gd name="T10" fmla="*/ 0 w 81"/>
              <a:gd name="T11" fmla="*/ 58 h 66"/>
              <a:gd name="T12" fmla="*/ 4 w 81"/>
              <a:gd name="T13" fmla="*/ 53 h 66"/>
              <a:gd name="T14" fmla="*/ 9 w 81"/>
              <a:gd name="T15" fmla="*/ 48 h 66"/>
              <a:gd name="T16" fmla="*/ 4 w 81"/>
              <a:gd name="T17" fmla="*/ 41 h 66"/>
              <a:gd name="T18" fmla="*/ 13 w 81"/>
              <a:gd name="T19" fmla="*/ 37 h 66"/>
              <a:gd name="T20" fmla="*/ 22 w 81"/>
              <a:gd name="T21" fmla="*/ 37 h 66"/>
              <a:gd name="T22" fmla="*/ 31 w 81"/>
              <a:gd name="T23" fmla="*/ 36 h 66"/>
              <a:gd name="T24" fmla="*/ 37 w 81"/>
              <a:gd name="T25" fmla="*/ 29 h 66"/>
              <a:gd name="T26" fmla="*/ 36 w 81"/>
              <a:gd name="T27" fmla="*/ 23 h 66"/>
              <a:gd name="T28" fmla="*/ 34 w 81"/>
              <a:gd name="T29" fmla="*/ 19 h 66"/>
              <a:gd name="T30" fmla="*/ 46 w 81"/>
              <a:gd name="T31" fmla="*/ 5 h 66"/>
              <a:gd name="T32" fmla="*/ 68 w 81"/>
              <a:gd name="T33" fmla="*/ 0 h 66"/>
              <a:gd name="T34" fmla="*/ 68 w 81"/>
              <a:gd name="T35" fmla="*/ 11 h 66"/>
              <a:gd name="T36" fmla="*/ 74 w 81"/>
              <a:gd name="T37" fmla="*/ 23 h 66"/>
              <a:gd name="T38" fmla="*/ 77 w 81"/>
              <a:gd name="T39" fmla="*/ 37 h 66"/>
              <a:gd name="T40" fmla="*/ 76 w 81"/>
              <a:gd name="T41" fmla="*/ 41 h 66"/>
              <a:gd name="T42" fmla="*/ 77 w 81"/>
              <a:gd name="T43" fmla="*/ 48 h 66"/>
              <a:gd name="T44" fmla="*/ 78 w 81"/>
              <a:gd name="T45" fmla="*/ 53 h 66"/>
              <a:gd name="T46" fmla="*/ 81 w 81"/>
              <a:gd name="T47" fmla="*/ 65 h 66"/>
              <a:gd name="T48" fmla="*/ 78 w 81"/>
              <a:gd name="T49" fmla="*/ 6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1" h="66">
                <a:moveTo>
                  <a:pt x="78" y="66"/>
                </a:moveTo>
                <a:lnTo>
                  <a:pt x="66" y="62"/>
                </a:lnTo>
                <a:lnTo>
                  <a:pt x="61" y="56"/>
                </a:lnTo>
                <a:lnTo>
                  <a:pt x="53" y="53"/>
                </a:lnTo>
                <a:lnTo>
                  <a:pt x="0" y="62"/>
                </a:lnTo>
                <a:lnTo>
                  <a:pt x="0" y="58"/>
                </a:lnTo>
                <a:lnTo>
                  <a:pt x="4" y="53"/>
                </a:lnTo>
                <a:lnTo>
                  <a:pt x="9" y="48"/>
                </a:lnTo>
                <a:lnTo>
                  <a:pt x="4" y="41"/>
                </a:lnTo>
                <a:lnTo>
                  <a:pt x="13" y="37"/>
                </a:lnTo>
                <a:lnTo>
                  <a:pt x="22" y="37"/>
                </a:lnTo>
                <a:lnTo>
                  <a:pt x="31" y="36"/>
                </a:lnTo>
                <a:lnTo>
                  <a:pt x="37" y="29"/>
                </a:lnTo>
                <a:lnTo>
                  <a:pt x="36" y="23"/>
                </a:lnTo>
                <a:lnTo>
                  <a:pt x="34" y="19"/>
                </a:lnTo>
                <a:lnTo>
                  <a:pt x="46" y="5"/>
                </a:lnTo>
                <a:lnTo>
                  <a:pt x="68" y="0"/>
                </a:lnTo>
                <a:lnTo>
                  <a:pt x="68" y="11"/>
                </a:lnTo>
                <a:lnTo>
                  <a:pt x="74" y="23"/>
                </a:lnTo>
                <a:lnTo>
                  <a:pt x="77" y="37"/>
                </a:lnTo>
                <a:lnTo>
                  <a:pt x="76" y="41"/>
                </a:lnTo>
                <a:lnTo>
                  <a:pt x="77" y="48"/>
                </a:lnTo>
                <a:lnTo>
                  <a:pt x="78" y="53"/>
                </a:lnTo>
                <a:lnTo>
                  <a:pt x="81" y="65"/>
                </a:lnTo>
                <a:lnTo>
                  <a:pt x="78" y="66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24" name="Freeform 80"/>
          <p:cNvSpPr>
            <a:spLocks/>
          </p:cNvSpPr>
          <p:nvPr/>
        </p:nvSpPr>
        <p:spPr bwMode="auto">
          <a:xfrm>
            <a:off x="6432550" y="1808163"/>
            <a:ext cx="825500" cy="755650"/>
          </a:xfrm>
          <a:custGeom>
            <a:avLst/>
            <a:gdLst>
              <a:gd name="T0" fmla="*/ 78 w 81"/>
              <a:gd name="T1" fmla="*/ 66 h 66"/>
              <a:gd name="T2" fmla="*/ 66 w 81"/>
              <a:gd name="T3" fmla="*/ 62 h 66"/>
              <a:gd name="T4" fmla="*/ 61 w 81"/>
              <a:gd name="T5" fmla="*/ 56 h 66"/>
              <a:gd name="T6" fmla="*/ 53 w 81"/>
              <a:gd name="T7" fmla="*/ 53 h 66"/>
              <a:gd name="T8" fmla="*/ 0 w 81"/>
              <a:gd name="T9" fmla="*/ 62 h 66"/>
              <a:gd name="T10" fmla="*/ 0 w 81"/>
              <a:gd name="T11" fmla="*/ 58 h 66"/>
              <a:gd name="T12" fmla="*/ 4 w 81"/>
              <a:gd name="T13" fmla="*/ 53 h 66"/>
              <a:gd name="T14" fmla="*/ 9 w 81"/>
              <a:gd name="T15" fmla="*/ 48 h 66"/>
              <a:gd name="T16" fmla="*/ 4 w 81"/>
              <a:gd name="T17" fmla="*/ 41 h 66"/>
              <a:gd name="T18" fmla="*/ 13 w 81"/>
              <a:gd name="T19" fmla="*/ 37 h 66"/>
              <a:gd name="T20" fmla="*/ 22 w 81"/>
              <a:gd name="T21" fmla="*/ 37 h 66"/>
              <a:gd name="T22" fmla="*/ 31 w 81"/>
              <a:gd name="T23" fmla="*/ 36 h 66"/>
              <a:gd name="T24" fmla="*/ 37 w 81"/>
              <a:gd name="T25" fmla="*/ 29 h 66"/>
              <a:gd name="T26" fmla="*/ 36 w 81"/>
              <a:gd name="T27" fmla="*/ 23 h 66"/>
              <a:gd name="T28" fmla="*/ 34 w 81"/>
              <a:gd name="T29" fmla="*/ 19 h 66"/>
              <a:gd name="T30" fmla="*/ 46 w 81"/>
              <a:gd name="T31" fmla="*/ 5 h 66"/>
              <a:gd name="T32" fmla="*/ 68 w 81"/>
              <a:gd name="T33" fmla="*/ 0 h 66"/>
              <a:gd name="T34" fmla="*/ 68 w 81"/>
              <a:gd name="T35" fmla="*/ 11 h 66"/>
              <a:gd name="T36" fmla="*/ 74 w 81"/>
              <a:gd name="T37" fmla="*/ 23 h 66"/>
              <a:gd name="T38" fmla="*/ 77 w 81"/>
              <a:gd name="T39" fmla="*/ 37 h 66"/>
              <a:gd name="T40" fmla="*/ 76 w 81"/>
              <a:gd name="T41" fmla="*/ 41 h 66"/>
              <a:gd name="T42" fmla="*/ 77 w 81"/>
              <a:gd name="T43" fmla="*/ 48 h 66"/>
              <a:gd name="T44" fmla="*/ 78 w 81"/>
              <a:gd name="T45" fmla="*/ 53 h 66"/>
              <a:gd name="T46" fmla="*/ 81 w 81"/>
              <a:gd name="T47" fmla="*/ 65 h 66"/>
              <a:gd name="T48" fmla="*/ 78 w 81"/>
              <a:gd name="T49" fmla="*/ 6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1" h="66">
                <a:moveTo>
                  <a:pt x="78" y="66"/>
                </a:moveTo>
                <a:lnTo>
                  <a:pt x="66" y="62"/>
                </a:lnTo>
                <a:lnTo>
                  <a:pt x="61" y="56"/>
                </a:lnTo>
                <a:lnTo>
                  <a:pt x="53" y="53"/>
                </a:lnTo>
                <a:lnTo>
                  <a:pt x="0" y="62"/>
                </a:lnTo>
                <a:lnTo>
                  <a:pt x="0" y="58"/>
                </a:lnTo>
                <a:lnTo>
                  <a:pt x="4" y="53"/>
                </a:lnTo>
                <a:lnTo>
                  <a:pt x="9" y="48"/>
                </a:lnTo>
                <a:lnTo>
                  <a:pt x="4" y="41"/>
                </a:lnTo>
                <a:lnTo>
                  <a:pt x="13" y="37"/>
                </a:lnTo>
                <a:lnTo>
                  <a:pt x="22" y="37"/>
                </a:lnTo>
                <a:lnTo>
                  <a:pt x="31" y="36"/>
                </a:lnTo>
                <a:lnTo>
                  <a:pt x="37" y="29"/>
                </a:lnTo>
                <a:lnTo>
                  <a:pt x="36" y="23"/>
                </a:lnTo>
                <a:lnTo>
                  <a:pt x="34" y="19"/>
                </a:lnTo>
                <a:lnTo>
                  <a:pt x="46" y="5"/>
                </a:lnTo>
                <a:lnTo>
                  <a:pt x="68" y="0"/>
                </a:lnTo>
                <a:lnTo>
                  <a:pt x="68" y="11"/>
                </a:lnTo>
                <a:lnTo>
                  <a:pt x="74" y="23"/>
                </a:lnTo>
                <a:lnTo>
                  <a:pt x="77" y="37"/>
                </a:lnTo>
                <a:lnTo>
                  <a:pt x="76" y="41"/>
                </a:lnTo>
                <a:lnTo>
                  <a:pt x="77" y="48"/>
                </a:lnTo>
                <a:lnTo>
                  <a:pt x="78" y="53"/>
                </a:lnTo>
                <a:lnTo>
                  <a:pt x="81" y="65"/>
                </a:lnTo>
                <a:lnTo>
                  <a:pt x="78" y="66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25" name="Freeform 81"/>
          <p:cNvSpPr>
            <a:spLocks/>
          </p:cNvSpPr>
          <p:nvPr/>
        </p:nvSpPr>
        <p:spPr bwMode="auto">
          <a:xfrm>
            <a:off x="7207250" y="2105025"/>
            <a:ext cx="446088" cy="274638"/>
          </a:xfrm>
          <a:custGeom>
            <a:avLst/>
            <a:gdLst>
              <a:gd name="T0" fmla="*/ 10 w 44"/>
              <a:gd name="T1" fmla="*/ 8 h 24"/>
              <a:gd name="T2" fmla="*/ 1 w 44"/>
              <a:gd name="T3" fmla="*/ 11 h 24"/>
              <a:gd name="T4" fmla="*/ 0 w 44"/>
              <a:gd name="T5" fmla="*/ 15 h 24"/>
              <a:gd name="T6" fmla="*/ 1 w 44"/>
              <a:gd name="T7" fmla="*/ 22 h 24"/>
              <a:gd name="T8" fmla="*/ 7 w 44"/>
              <a:gd name="T9" fmla="*/ 21 h 24"/>
              <a:gd name="T10" fmla="*/ 21 w 44"/>
              <a:gd name="T11" fmla="*/ 17 h 24"/>
              <a:gd name="T12" fmla="*/ 27 w 44"/>
              <a:gd name="T13" fmla="*/ 15 h 24"/>
              <a:gd name="T14" fmla="*/ 29 w 44"/>
              <a:gd name="T15" fmla="*/ 21 h 24"/>
              <a:gd name="T16" fmla="*/ 33 w 44"/>
              <a:gd name="T17" fmla="*/ 22 h 24"/>
              <a:gd name="T18" fmla="*/ 33 w 44"/>
              <a:gd name="T19" fmla="*/ 24 h 24"/>
              <a:gd name="T20" fmla="*/ 37 w 44"/>
              <a:gd name="T21" fmla="*/ 18 h 24"/>
              <a:gd name="T22" fmla="*/ 41 w 44"/>
              <a:gd name="T23" fmla="*/ 22 h 24"/>
              <a:gd name="T24" fmla="*/ 44 w 44"/>
              <a:gd name="T25" fmla="*/ 17 h 24"/>
              <a:gd name="T26" fmla="*/ 44 w 44"/>
              <a:gd name="T27" fmla="*/ 11 h 24"/>
              <a:gd name="T28" fmla="*/ 41 w 44"/>
              <a:gd name="T29" fmla="*/ 15 h 24"/>
              <a:gd name="T30" fmla="*/ 36 w 44"/>
              <a:gd name="T31" fmla="*/ 13 h 24"/>
              <a:gd name="T32" fmla="*/ 31 w 44"/>
              <a:gd name="T33" fmla="*/ 11 h 24"/>
              <a:gd name="T34" fmla="*/ 31 w 44"/>
              <a:gd name="T35" fmla="*/ 6 h 24"/>
              <a:gd name="T36" fmla="*/ 34 w 44"/>
              <a:gd name="T37" fmla="*/ 4 h 24"/>
              <a:gd name="T38" fmla="*/ 31 w 44"/>
              <a:gd name="T39" fmla="*/ 0 h 24"/>
              <a:gd name="T40" fmla="*/ 27 w 44"/>
              <a:gd name="T41" fmla="*/ 3 h 24"/>
              <a:gd name="T42" fmla="*/ 25 w 44"/>
              <a:gd name="T43" fmla="*/ 4 h 24"/>
              <a:gd name="T44" fmla="*/ 10 w 44"/>
              <a:gd name="T45" fmla="*/ 8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4" h="24">
                <a:moveTo>
                  <a:pt x="10" y="8"/>
                </a:moveTo>
                <a:lnTo>
                  <a:pt x="1" y="11"/>
                </a:lnTo>
                <a:lnTo>
                  <a:pt x="0" y="15"/>
                </a:lnTo>
                <a:lnTo>
                  <a:pt x="1" y="22"/>
                </a:lnTo>
                <a:lnTo>
                  <a:pt x="7" y="21"/>
                </a:lnTo>
                <a:lnTo>
                  <a:pt x="21" y="17"/>
                </a:lnTo>
                <a:lnTo>
                  <a:pt x="27" y="15"/>
                </a:lnTo>
                <a:lnTo>
                  <a:pt x="29" y="21"/>
                </a:lnTo>
                <a:lnTo>
                  <a:pt x="33" y="22"/>
                </a:lnTo>
                <a:lnTo>
                  <a:pt x="33" y="24"/>
                </a:lnTo>
                <a:lnTo>
                  <a:pt x="37" y="18"/>
                </a:lnTo>
                <a:lnTo>
                  <a:pt x="41" y="22"/>
                </a:lnTo>
                <a:lnTo>
                  <a:pt x="44" y="17"/>
                </a:lnTo>
                <a:lnTo>
                  <a:pt x="44" y="11"/>
                </a:lnTo>
                <a:lnTo>
                  <a:pt x="41" y="15"/>
                </a:lnTo>
                <a:lnTo>
                  <a:pt x="36" y="13"/>
                </a:lnTo>
                <a:lnTo>
                  <a:pt x="31" y="11"/>
                </a:lnTo>
                <a:lnTo>
                  <a:pt x="31" y="6"/>
                </a:lnTo>
                <a:lnTo>
                  <a:pt x="34" y="4"/>
                </a:lnTo>
                <a:lnTo>
                  <a:pt x="31" y="0"/>
                </a:lnTo>
                <a:lnTo>
                  <a:pt x="27" y="3"/>
                </a:lnTo>
                <a:lnTo>
                  <a:pt x="25" y="4"/>
                </a:lnTo>
                <a:lnTo>
                  <a:pt x="10" y="8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26" name="Freeform 82"/>
          <p:cNvSpPr>
            <a:spLocks/>
          </p:cNvSpPr>
          <p:nvPr/>
        </p:nvSpPr>
        <p:spPr bwMode="auto">
          <a:xfrm>
            <a:off x="7207250" y="2105025"/>
            <a:ext cx="446088" cy="274638"/>
          </a:xfrm>
          <a:custGeom>
            <a:avLst/>
            <a:gdLst>
              <a:gd name="T0" fmla="*/ 10 w 44"/>
              <a:gd name="T1" fmla="*/ 8 h 24"/>
              <a:gd name="T2" fmla="*/ 1 w 44"/>
              <a:gd name="T3" fmla="*/ 11 h 24"/>
              <a:gd name="T4" fmla="*/ 0 w 44"/>
              <a:gd name="T5" fmla="*/ 15 h 24"/>
              <a:gd name="T6" fmla="*/ 1 w 44"/>
              <a:gd name="T7" fmla="*/ 22 h 24"/>
              <a:gd name="T8" fmla="*/ 7 w 44"/>
              <a:gd name="T9" fmla="*/ 21 h 24"/>
              <a:gd name="T10" fmla="*/ 21 w 44"/>
              <a:gd name="T11" fmla="*/ 17 h 24"/>
              <a:gd name="T12" fmla="*/ 27 w 44"/>
              <a:gd name="T13" fmla="*/ 15 h 24"/>
              <a:gd name="T14" fmla="*/ 29 w 44"/>
              <a:gd name="T15" fmla="*/ 21 h 24"/>
              <a:gd name="T16" fmla="*/ 33 w 44"/>
              <a:gd name="T17" fmla="*/ 22 h 24"/>
              <a:gd name="T18" fmla="*/ 33 w 44"/>
              <a:gd name="T19" fmla="*/ 24 h 24"/>
              <a:gd name="T20" fmla="*/ 37 w 44"/>
              <a:gd name="T21" fmla="*/ 18 h 24"/>
              <a:gd name="T22" fmla="*/ 41 w 44"/>
              <a:gd name="T23" fmla="*/ 22 h 24"/>
              <a:gd name="T24" fmla="*/ 44 w 44"/>
              <a:gd name="T25" fmla="*/ 17 h 24"/>
              <a:gd name="T26" fmla="*/ 44 w 44"/>
              <a:gd name="T27" fmla="*/ 11 h 24"/>
              <a:gd name="T28" fmla="*/ 41 w 44"/>
              <a:gd name="T29" fmla="*/ 15 h 24"/>
              <a:gd name="T30" fmla="*/ 36 w 44"/>
              <a:gd name="T31" fmla="*/ 13 h 24"/>
              <a:gd name="T32" fmla="*/ 31 w 44"/>
              <a:gd name="T33" fmla="*/ 11 h 24"/>
              <a:gd name="T34" fmla="*/ 31 w 44"/>
              <a:gd name="T35" fmla="*/ 6 h 24"/>
              <a:gd name="T36" fmla="*/ 34 w 44"/>
              <a:gd name="T37" fmla="*/ 4 h 24"/>
              <a:gd name="T38" fmla="*/ 31 w 44"/>
              <a:gd name="T39" fmla="*/ 0 h 24"/>
              <a:gd name="T40" fmla="*/ 27 w 44"/>
              <a:gd name="T41" fmla="*/ 3 h 24"/>
              <a:gd name="T42" fmla="*/ 25 w 44"/>
              <a:gd name="T43" fmla="*/ 4 h 24"/>
              <a:gd name="T44" fmla="*/ 10 w 44"/>
              <a:gd name="T45" fmla="*/ 8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4" h="24">
                <a:moveTo>
                  <a:pt x="10" y="8"/>
                </a:moveTo>
                <a:lnTo>
                  <a:pt x="1" y="11"/>
                </a:lnTo>
                <a:lnTo>
                  <a:pt x="0" y="15"/>
                </a:lnTo>
                <a:lnTo>
                  <a:pt x="1" y="22"/>
                </a:lnTo>
                <a:lnTo>
                  <a:pt x="7" y="21"/>
                </a:lnTo>
                <a:lnTo>
                  <a:pt x="21" y="17"/>
                </a:lnTo>
                <a:lnTo>
                  <a:pt x="27" y="15"/>
                </a:lnTo>
                <a:lnTo>
                  <a:pt x="29" y="21"/>
                </a:lnTo>
                <a:lnTo>
                  <a:pt x="33" y="22"/>
                </a:lnTo>
                <a:lnTo>
                  <a:pt x="33" y="24"/>
                </a:lnTo>
                <a:lnTo>
                  <a:pt x="37" y="18"/>
                </a:lnTo>
                <a:lnTo>
                  <a:pt x="41" y="22"/>
                </a:lnTo>
                <a:lnTo>
                  <a:pt x="44" y="17"/>
                </a:lnTo>
                <a:lnTo>
                  <a:pt x="44" y="11"/>
                </a:lnTo>
                <a:lnTo>
                  <a:pt x="41" y="15"/>
                </a:lnTo>
                <a:lnTo>
                  <a:pt x="36" y="13"/>
                </a:lnTo>
                <a:lnTo>
                  <a:pt x="31" y="11"/>
                </a:lnTo>
                <a:lnTo>
                  <a:pt x="31" y="6"/>
                </a:lnTo>
                <a:lnTo>
                  <a:pt x="34" y="4"/>
                </a:lnTo>
                <a:lnTo>
                  <a:pt x="31" y="0"/>
                </a:lnTo>
                <a:lnTo>
                  <a:pt x="27" y="3"/>
                </a:lnTo>
                <a:lnTo>
                  <a:pt x="25" y="4"/>
                </a:lnTo>
                <a:lnTo>
                  <a:pt x="10" y="8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27" name="Freeform 83"/>
          <p:cNvSpPr>
            <a:spLocks/>
          </p:cNvSpPr>
          <p:nvPr/>
        </p:nvSpPr>
        <p:spPr bwMode="auto">
          <a:xfrm>
            <a:off x="7216775" y="2300288"/>
            <a:ext cx="222250" cy="250825"/>
          </a:xfrm>
          <a:custGeom>
            <a:avLst/>
            <a:gdLst>
              <a:gd name="T0" fmla="*/ 4 w 22"/>
              <a:gd name="T1" fmla="*/ 19 h 22"/>
              <a:gd name="T2" fmla="*/ 4 w 22"/>
              <a:gd name="T3" fmla="*/ 22 h 22"/>
              <a:gd name="T4" fmla="*/ 1 w 22"/>
              <a:gd name="T5" fmla="*/ 10 h 22"/>
              <a:gd name="T6" fmla="*/ 0 w 22"/>
              <a:gd name="T7" fmla="*/ 5 h 22"/>
              <a:gd name="T8" fmla="*/ 6 w 22"/>
              <a:gd name="T9" fmla="*/ 4 h 22"/>
              <a:gd name="T10" fmla="*/ 20 w 22"/>
              <a:gd name="T11" fmla="*/ 0 h 22"/>
              <a:gd name="T12" fmla="*/ 22 w 22"/>
              <a:gd name="T13" fmla="*/ 10 h 22"/>
              <a:gd name="T14" fmla="*/ 14 w 22"/>
              <a:gd name="T15" fmla="*/ 14 h 22"/>
              <a:gd name="T16" fmla="*/ 6 w 22"/>
              <a:gd name="T17" fmla="*/ 18 h 22"/>
              <a:gd name="T18" fmla="*/ 4 w 22"/>
              <a:gd name="T19" fmla="*/ 19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" h="22">
                <a:moveTo>
                  <a:pt x="4" y="19"/>
                </a:moveTo>
                <a:lnTo>
                  <a:pt x="4" y="22"/>
                </a:lnTo>
                <a:lnTo>
                  <a:pt x="1" y="10"/>
                </a:lnTo>
                <a:lnTo>
                  <a:pt x="0" y="5"/>
                </a:lnTo>
                <a:lnTo>
                  <a:pt x="6" y="4"/>
                </a:lnTo>
                <a:lnTo>
                  <a:pt x="20" y="0"/>
                </a:lnTo>
                <a:lnTo>
                  <a:pt x="22" y="10"/>
                </a:lnTo>
                <a:lnTo>
                  <a:pt x="14" y="14"/>
                </a:lnTo>
                <a:lnTo>
                  <a:pt x="6" y="18"/>
                </a:lnTo>
                <a:lnTo>
                  <a:pt x="4" y="19"/>
                </a:lnTo>
                <a:close/>
              </a:path>
            </a:pathLst>
          </a:cu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28" name="Freeform 84"/>
          <p:cNvSpPr>
            <a:spLocks/>
          </p:cNvSpPr>
          <p:nvPr/>
        </p:nvSpPr>
        <p:spPr bwMode="auto">
          <a:xfrm>
            <a:off x="7216775" y="2300288"/>
            <a:ext cx="222250" cy="250825"/>
          </a:xfrm>
          <a:custGeom>
            <a:avLst/>
            <a:gdLst>
              <a:gd name="T0" fmla="*/ 4 w 22"/>
              <a:gd name="T1" fmla="*/ 19 h 22"/>
              <a:gd name="T2" fmla="*/ 4 w 22"/>
              <a:gd name="T3" fmla="*/ 22 h 22"/>
              <a:gd name="T4" fmla="*/ 1 w 22"/>
              <a:gd name="T5" fmla="*/ 10 h 22"/>
              <a:gd name="T6" fmla="*/ 0 w 22"/>
              <a:gd name="T7" fmla="*/ 5 h 22"/>
              <a:gd name="T8" fmla="*/ 6 w 22"/>
              <a:gd name="T9" fmla="*/ 4 h 22"/>
              <a:gd name="T10" fmla="*/ 20 w 22"/>
              <a:gd name="T11" fmla="*/ 0 h 22"/>
              <a:gd name="T12" fmla="*/ 22 w 22"/>
              <a:gd name="T13" fmla="*/ 10 h 22"/>
              <a:gd name="T14" fmla="*/ 14 w 22"/>
              <a:gd name="T15" fmla="*/ 14 h 22"/>
              <a:gd name="T16" fmla="*/ 6 w 22"/>
              <a:gd name="T17" fmla="*/ 18 h 22"/>
              <a:gd name="T18" fmla="*/ 4 w 22"/>
              <a:gd name="T19" fmla="*/ 19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" h="22">
                <a:moveTo>
                  <a:pt x="4" y="19"/>
                </a:moveTo>
                <a:lnTo>
                  <a:pt x="4" y="22"/>
                </a:lnTo>
                <a:lnTo>
                  <a:pt x="1" y="10"/>
                </a:lnTo>
                <a:lnTo>
                  <a:pt x="0" y="5"/>
                </a:lnTo>
                <a:lnTo>
                  <a:pt x="6" y="4"/>
                </a:lnTo>
                <a:lnTo>
                  <a:pt x="20" y="0"/>
                </a:lnTo>
                <a:lnTo>
                  <a:pt x="22" y="10"/>
                </a:lnTo>
                <a:lnTo>
                  <a:pt x="14" y="14"/>
                </a:lnTo>
                <a:lnTo>
                  <a:pt x="6" y="18"/>
                </a:lnTo>
                <a:lnTo>
                  <a:pt x="4" y="19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29" name="Freeform 85"/>
          <p:cNvSpPr>
            <a:spLocks/>
          </p:cNvSpPr>
          <p:nvPr/>
        </p:nvSpPr>
        <p:spPr bwMode="auto">
          <a:xfrm>
            <a:off x="7419975" y="2276475"/>
            <a:ext cx="101600" cy="173038"/>
          </a:xfrm>
          <a:custGeom>
            <a:avLst/>
            <a:gdLst>
              <a:gd name="T0" fmla="*/ 2 w 10"/>
              <a:gd name="T1" fmla="*/ 12 h 15"/>
              <a:gd name="T2" fmla="*/ 0 w 10"/>
              <a:gd name="T3" fmla="*/ 2 h 15"/>
              <a:gd name="T4" fmla="*/ 5 w 10"/>
              <a:gd name="T5" fmla="*/ 0 h 15"/>
              <a:gd name="T6" fmla="*/ 8 w 10"/>
              <a:gd name="T7" fmla="*/ 6 h 15"/>
              <a:gd name="T8" fmla="*/ 10 w 10"/>
              <a:gd name="T9" fmla="*/ 10 h 15"/>
              <a:gd name="T10" fmla="*/ 5 w 10"/>
              <a:gd name="T11" fmla="*/ 15 h 15"/>
              <a:gd name="T12" fmla="*/ 3 w 10"/>
              <a:gd name="T13" fmla="*/ 12 h 15"/>
              <a:gd name="T14" fmla="*/ 2 w 10"/>
              <a:gd name="T15" fmla="*/ 12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" h="15">
                <a:moveTo>
                  <a:pt x="2" y="12"/>
                </a:moveTo>
                <a:lnTo>
                  <a:pt x="0" y="2"/>
                </a:lnTo>
                <a:lnTo>
                  <a:pt x="5" y="0"/>
                </a:lnTo>
                <a:lnTo>
                  <a:pt x="8" y="6"/>
                </a:lnTo>
                <a:lnTo>
                  <a:pt x="10" y="10"/>
                </a:lnTo>
                <a:lnTo>
                  <a:pt x="5" y="15"/>
                </a:lnTo>
                <a:lnTo>
                  <a:pt x="3" y="12"/>
                </a:lnTo>
                <a:lnTo>
                  <a:pt x="2" y="12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30" name="Freeform 86"/>
          <p:cNvSpPr>
            <a:spLocks/>
          </p:cNvSpPr>
          <p:nvPr/>
        </p:nvSpPr>
        <p:spPr bwMode="auto">
          <a:xfrm>
            <a:off x="7419975" y="2276475"/>
            <a:ext cx="101600" cy="173038"/>
          </a:xfrm>
          <a:custGeom>
            <a:avLst/>
            <a:gdLst>
              <a:gd name="T0" fmla="*/ 2 w 10"/>
              <a:gd name="T1" fmla="*/ 12 h 15"/>
              <a:gd name="T2" fmla="*/ 0 w 10"/>
              <a:gd name="T3" fmla="*/ 2 h 15"/>
              <a:gd name="T4" fmla="*/ 5 w 10"/>
              <a:gd name="T5" fmla="*/ 0 h 15"/>
              <a:gd name="T6" fmla="*/ 8 w 10"/>
              <a:gd name="T7" fmla="*/ 6 h 15"/>
              <a:gd name="T8" fmla="*/ 10 w 10"/>
              <a:gd name="T9" fmla="*/ 10 h 15"/>
              <a:gd name="T10" fmla="*/ 5 w 10"/>
              <a:gd name="T11" fmla="*/ 15 h 15"/>
              <a:gd name="T12" fmla="*/ 3 w 10"/>
              <a:gd name="T13" fmla="*/ 12 h 15"/>
              <a:gd name="T14" fmla="*/ 2 w 10"/>
              <a:gd name="T15" fmla="*/ 12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" h="15">
                <a:moveTo>
                  <a:pt x="2" y="12"/>
                </a:moveTo>
                <a:lnTo>
                  <a:pt x="0" y="2"/>
                </a:lnTo>
                <a:lnTo>
                  <a:pt x="5" y="0"/>
                </a:lnTo>
                <a:lnTo>
                  <a:pt x="8" y="6"/>
                </a:lnTo>
                <a:lnTo>
                  <a:pt x="10" y="10"/>
                </a:lnTo>
                <a:lnTo>
                  <a:pt x="5" y="15"/>
                </a:lnTo>
                <a:lnTo>
                  <a:pt x="3" y="12"/>
                </a:lnTo>
                <a:lnTo>
                  <a:pt x="2" y="12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1" name="Freeform 87"/>
          <p:cNvSpPr>
            <a:spLocks/>
          </p:cNvSpPr>
          <p:nvPr/>
        </p:nvSpPr>
        <p:spPr bwMode="auto">
          <a:xfrm>
            <a:off x="1609725" y="1120775"/>
            <a:ext cx="835025" cy="1397000"/>
          </a:xfrm>
          <a:custGeom>
            <a:avLst/>
            <a:gdLst>
              <a:gd name="T0" fmla="*/ 28 w 82"/>
              <a:gd name="T1" fmla="*/ 0 h 122"/>
              <a:gd name="T2" fmla="*/ 17 w 82"/>
              <a:gd name="T3" fmla="*/ 46 h 122"/>
              <a:gd name="T4" fmla="*/ 17 w 82"/>
              <a:gd name="T5" fmla="*/ 49 h 122"/>
              <a:gd name="T6" fmla="*/ 20 w 82"/>
              <a:gd name="T7" fmla="*/ 53 h 122"/>
              <a:gd name="T8" fmla="*/ 17 w 82"/>
              <a:gd name="T9" fmla="*/ 57 h 122"/>
              <a:gd name="T10" fmla="*/ 13 w 82"/>
              <a:gd name="T11" fmla="*/ 64 h 122"/>
              <a:gd name="T12" fmla="*/ 10 w 82"/>
              <a:gd name="T13" fmla="*/ 68 h 122"/>
              <a:gd name="T14" fmla="*/ 8 w 82"/>
              <a:gd name="T15" fmla="*/ 72 h 122"/>
              <a:gd name="T16" fmla="*/ 10 w 82"/>
              <a:gd name="T17" fmla="*/ 76 h 122"/>
              <a:gd name="T18" fmla="*/ 8 w 82"/>
              <a:gd name="T19" fmla="*/ 80 h 122"/>
              <a:gd name="T20" fmla="*/ 0 w 82"/>
              <a:gd name="T21" fmla="*/ 108 h 122"/>
              <a:gd name="T22" fmla="*/ 39 w 82"/>
              <a:gd name="T23" fmla="*/ 117 h 122"/>
              <a:gd name="T24" fmla="*/ 76 w 82"/>
              <a:gd name="T25" fmla="*/ 122 h 122"/>
              <a:gd name="T26" fmla="*/ 82 w 82"/>
              <a:gd name="T27" fmla="*/ 82 h 122"/>
              <a:gd name="T28" fmla="*/ 78 w 82"/>
              <a:gd name="T29" fmla="*/ 79 h 122"/>
              <a:gd name="T30" fmla="*/ 76 w 82"/>
              <a:gd name="T31" fmla="*/ 81 h 122"/>
              <a:gd name="T32" fmla="*/ 67 w 82"/>
              <a:gd name="T33" fmla="*/ 80 h 122"/>
              <a:gd name="T34" fmla="*/ 60 w 82"/>
              <a:gd name="T35" fmla="*/ 81 h 122"/>
              <a:gd name="T36" fmla="*/ 56 w 82"/>
              <a:gd name="T37" fmla="*/ 73 h 122"/>
              <a:gd name="T38" fmla="*/ 55 w 82"/>
              <a:gd name="T39" fmla="*/ 73 h 122"/>
              <a:gd name="T40" fmla="*/ 55 w 82"/>
              <a:gd name="T41" fmla="*/ 69 h 122"/>
              <a:gd name="T42" fmla="*/ 51 w 82"/>
              <a:gd name="T43" fmla="*/ 60 h 122"/>
              <a:gd name="T44" fmla="*/ 44 w 82"/>
              <a:gd name="T45" fmla="*/ 61 h 122"/>
              <a:gd name="T46" fmla="*/ 49 w 82"/>
              <a:gd name="T47" fmla="*/ 43 h 122"/>
              <a:gd name="T48" fmla="*/ 37 w 82"/>
              <a:gd name="T49" fmla="*/ 28 h 122"/>
              <a:gd name="T50" fmla="*/ 36 w 82"/>
              <a:gd name="T51" fmla="*/ 19 h 122"/>
              <a:gd name="T52" fmla="*/ 39 w 82"/>
              <a:gd name="T53" fmla="*/ 3 h 122"/>
              <a:gd name="T54" fmla="*/ 28 w 82"/>
              <a:gd name="T55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2" h="122">
                <a:moveTo>
                  <a:pt x="28" y="0"/>
                </a:moveTo>
                <a:lnTo>
                  <a:pt x="17" y="46"/>
                </a:lnTo>
                <a:lnTo>
                  <a:pt x="17" y="49"/>
                </a:lnTo>
                <a:lnTo>
                  <a:pt x="20" y="53"/>
                </a:lnTo>
                <a:lnTo>
                  <a:pt x="17" y="57"/>
                </a:lnTo>
                <a:lnTo>
                  <a:pt x="13" y="64"/>
                </a:lnTo>
                <a:lnTo>
                  <a:pt x="10" y="68"/>
                </a:lnTo>
                <a:lnTo>
                  <a:pt x="8" y="72"/>
                </a:lnTo>
                <a:lnTo>
                  <a:pt x="10" y="76"/>
                </a:lnTo>
                <a:lnTo>
                  <a:pt x="8" y="80"/>
                </a:lnTo>
                <a:lnTo>
                  <a:pt x="0" y="108"/>
                </a:lnTo>
                <a:lnTo>
                  <a:pt x="39" y="117"/>
                </a:lnTo>
                <a:lnTo>
                  <a:pt x="76" y="122"/>
                </a:lnTo>
                <a:lnTo>
                  <a:pt x="82" y="82"/>
                </a:lnTo>
                <a:lnTo>
                  <a:pt x="78" y="79"/>
                </a:lnTo>
                <a:lnTo>
                  <a:pt x="76" y="81"/>
                </a:lnTo>
                <a:lnTo>
                  <a:pt x="67" y="80"/>
                </a:lnTo>
                <a:lnTo>
                  <a:pt x="60" y="81"/>
                </a:lnTo>
                <a:lnTo>
                  <a:pt x="56" y="73"/>
                </a:lnTo>
                <a:lnTo>
                  <a:pt x="55" y="73"/>
                </a:lnTo>
                <a:lnTo>
                  <a:pt x="55" y="69"/>
                </a:lnTo>
                <a:lnTo>
                  <a:pt x="51" y="60"/>
                </a:lnTo>
                <a:lnTo>
                  <a:pt x="44" y="61"/>
                </a:lnTo>
                <a:lnTo>
                  <a:pt x="49" y="43"/>
                </a:lnTo>
                <a:lnTo>
                  <a:pt x="37" y="28"/>
                </a:lnTo>
                <a:lnTo>
                  <a:pt x="36" y="19"/>
                </a:lnTo>
                <a:lnTo>
                  <a:pt x="39" y="3"/>
                </a:lnTo>
                <a:lnTo>
                  <a:pt x="28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2" name="Freeform 88"/>
          <p:cNvSpPr>
            <a:spLocks/>
          </p:cNvSpPr>
          <p:nvPr/>
        </p:nvSpPr>
        <p:spPr bwMode="auto">
          <a:xfrm>
            <a:off x="1976438" y="1155700"/>
            <a:ext cx="1404937" cy="927100"/>
          </a:xfrm>
          <a:custGeom>
            <a:avLst/>
            <a:gdLst>
              <a:gd name="T0" fmla="*/ 3 w 138"/>
              <a:gd name="T1" fmla="*/ 0 h 81"/>
              <a:gd name="T2" fmla="*/ 0 w 138"/>
              <a:gd name="T3" fmla="*/ 16 h 81"/>
              <a:gd name="T4" fmla="*/ 1 w 138"/>
              <a:gd name="T5" fmla="*/ 25 h 81"/>
              <a:gd name="T6" fmla="*/ 13 w 138"/>
              <a:gd name="T7" fmla="*/ 40 h 81"/>
              <a:gd name="T8" fmla="*/ 8 w 138"/>
              <a:gd name="T9" fmla="*/ 58 h 81"/>
              <a:gd name="T10" fmla="*/ 15 w 138"/>
              <a:gd name="T11" fmla="*/ 57 h 81"/>
              <a:gd name="T12" fmla="*/ 19 w 138"/>
              <a:gd name="T13" fmla="*/ 66 h 81"/>
              <a:gd name="T14" fmla="*/ 19 w 138"/>
              <a:gd name="T15" fmla="*/ 70 h 81"/>
              <a:gd name="T16" fmla="*/ 20 w 138"/>
              <a:gd name="T17" fmla="*/ 70 h 81"/>
              <a:gd name="T18" fmla="*/ 24 w 138"/>
              <a:gd name="T19" fmla="*/ 78 h 81"/>
              <a:gd name="T20" fmla="*/ 31 w 138"/>
              <a:gd name="T21" fmla="*/ 77 h 81"/>
              <a:gd name="T22" fmla="*/ 40 w 138"/>
              <a:gd name="T23" fmla="*/ 78 h 81"/>
              <a:gd name="T24" fmla="*/ 42 w 138"/>
              <a:gd name="T25" fmla="*/ 76 h 81"/>
              <a:gd name="T26" fmla="*/ 46 w 138"/>
              <a:gd name="T27" fmla="*/ 79 h 81"/>
              <a:gd name="T28" fmla="*/ 48 w 138"/>
              <a:gd name="T29" fmla="*/ 73 h 81"/>
              <a:gd name="T30" fmla="*/ 133 w 138"/>
              <a:gd name="T31" fmla="*/ 81 h 81"/>
              <a:gd name="T32" fmla="*/ 135 w 138"/>
              <a:gd name="T33" fmla="*/ 68 h 81"/>
              <a:gd name="T34" fmla="*/ 138 w 138"/>
              <a:gd name="T35" fmla="*/ 19 h 81"/>
              <a:gd name="T36" fmla="*/ 3 w 138"/>
              <a:gd name="T3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38" h="81">
                <a:moveTo>
                  <a:pt x="3" y="0"/>
                </a:moveTo>
                <a:lnTo>
                  <a:pt x="0" y="16"/>
                </a:lnTo>
                <a:lnTo>
                  <a:pt x="1" y="25"/>
                </a:lnTo>
                <a:lnTo>
                  <a:pt x="13" y="40"/>
                </a:lnTo>
                <a:lnTo>
                  <a:pt x="8" y="58"/>
                </a:lnTo>
                <a:lnTo>
                  <a:pt x="15" y="57"/>
                </a:lnTo>
                <a:lnTo>
                  <a:pt x="19" y="66"/>
                </a:lnTo>
                <a:lnTo>
                  <a:pt x="19" y="70"/>
                </a:lnTo>
                <a:lnTo>
                  <a:pt x="20" y="70"/>
                </a:lnTo>
                <a:lnTo>
                  <a:pt x="24" y="78"/>
                </a:lnTo>
                <a:lnTo>
                  <a:pt x="31" y="77"/>
                </a:lnTo>
                <a:lnTo>
                  <a:pt x="40" y="78"/>
                </a:lnTo>
                <a:lnTo>
                  <a:pt x="42" y="76"/>
                </a:lnTo>
                <a:lnTo>
                  <a:pt x="46" y="79"/>
                </a:lnTo>
                <a:lnTo>
                  <a:pt x="48" y="73"/>
                </a:lnTo>
                <a:lnTo>
                  <a:pt x="133" y="81"/>
                </a:lnTo>
                <a:lnTo>
                  <a:pt x="135" y="68"/>
                </a:lnTo>
                <a:lnTo>
                  <a:pt x="138" y="19"/>
                </a:lnTo>
                <a:lnTo>
                  <a:pt x="3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3" name="Freeform 89"/>
          <p:cNvSpPr>
            <a:spLocks/>
          </p:cNvSpPr>
          <p:nvPr/>
        </p:nvSpPr>
        <p:spPr bwMode="auto">
          <a:xfrm>
            <a:off x="2363788" y="1990725"/>
            <a:ext cx="965200" cy="823913"/>
          </a:xfrm>
          <a:custGeom>
            <a:avLst/>
            <a:gdLst>
              <a:gd name="T0" fmla="*/ 95 w 95"/>
              <a:gd name="T1" fmla="*/ 8 h 72"/>
              <a:gd name="T2" fmla="*/ 10 w 95"/>
              <a:gd name="T3" fmla="*/ 0 h 72"/>
              <a:gd name="T4" fmla="*/ 8 w 95"/>
              <a:gd name="T5" fmla="*/ 6 h 72"/>
              <a:gd name="T6" fmla="*/ 2 w 95"/>
              <a:gd name="T7" fmla="*/ 46 h 72"/>
              <a:gd name="T8" fmla="*/ 0 w 95"/>
              <a:gd name="T9" fmla="*/ 62 h 72"/>
              <a:gd name="T10" fmla="*/ 26 w 95"/>
              <a:gd name="T11" fmla="*/ 67 h 72"/>
              <a:gd name="T12" fmla="*/ 89 w 95"/>
              <a:gd name="T13" fmla="*/ 72 h 72"/>
              <a:gd name="T14" fmla="*/ 93 w 95"/>
              <a:gd name="T15" fmla="*/ 41 h 72"/>
              <a:gd name="T16" fmla="*/ 95 w 95"/>
              <a:gd name="T17" fmla="*/ 8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" h="72">
                <a:moveTo>
                  <a:pt x="95" y="8"/>
                </a:moveTo>
                <a:lnTo>
                  <a:pt x="10" y="0"/>
                </a:lnTo>
                <a:lnTo>
                  <a:pt x="8" y="6"/>
                </a:lnTo>
                <a:lnTo>
                  <a:pt x="2" y="46"/>
                </a:lnTo>
                <a:lnTo>
                  <a:pt x="0" y="62"/>
                </a:lnTo>
                <a:lnTo>
                  <a:pt x="26" y="67"/>
                </a:lnTo>
                <a:lnTo>
                  <a:pt x="89" y="72"/>
                </a:lnTo>
                <a:lnTo>
                  <a:pt x="93" y="41"/>
                </a:lnTo>
                <a:lnTo>
                  <a:pt x="95" y="8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4" name="Freeform 90"/>
          <p:cNvSpPr>
            <a:spLocks/>
          </p:cNvSpPr>
          <p:nvPr/>
        </p:nvSpPr>
        <p:spPr bwMode="auto">
          <a:xfrm>
            <a:off x="3349625" y="1373188"/>
            <a:ext cx="885825" cy="617537"/>
          </a:xfrm>
          <a:custGeom>
            <a:avLst/>
            <a:gdLst>
              <a:gd name="T0" fmla="*/ 3 w 87"/>
              <a:gd name="T1" fmla="*/ 0 h 54"/>
              <a:gd name="T2" fmla="*/ 0 w 87"/>
              <a:gd name="T3" fmla="*/ 49 h 54"/>
              <a:gd name="T4" fmla="*/ 87 w 87"/>
              <a:gd name="T5" fmla="*/ 54 h 54"/>
              <a:gd name="T6" fmla="*/ 87 w 87"/>
              <a:gd name="T7" fmla="*/ 45 h 54"/>
              <a:gd name="T8" fmla="*/ 85 w 87"/>
              <a:gd name="T9" fmla="*/ 39 h 54"/>
              <a:gd name="T10" fmla="*/ 85 w 87"/>
              <a:gd name="T11" fmla="*/ 22 h 54"/>
              <a:gd name="T12" fmla="*/ 82 w 87"/>
              <a:gd name="T13" fmla="*/ 4 h 54"/>
              <a:gd name="T14" fmla="*/ 3 w 87"/>
              <a:gd name="T1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7" h="54">
                <a:moveTo>
                  <a:pt x="3" y="0"/>
                </a:moveTo>
                <a:lnTo>
                  <a:pt x="0" y="49"/>
                </a:lnTo>
                <a:lnTo>
                  <a:pt x="87" y="54"/>
                </a:lnTo>
                <a:lnTo>
                  <a:pt x="87" y="45"/>
                </a:lnTo>
                <a:lnTo>
                  <a:pt x="85" y="39"/>
                </a:lnTo>
                <a:lnTo>
                  <a:pt x="85" y="22"/>
                </a:lnTo>
                <a:lnTo>
                  <a:pt x="82" y="4"/>
                </a:lnTo>
                <a:lnTo>
                  <a:pt x="3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5" name="Freeform 91"/>
          <p:cNvSpPr>
            <a:spLocks/>
          </p:cNvSpPr>
          <p:nvPr/>
        </p:nvSpPr>
        <p:spPr bwMode="auto">
          <a:xfrm>
            <a:off x="3308350" y="1933575"/>
            <a:ext cx="966788" cy="674688"/>
          </a:xfrm>
          <a:custGeom>
            <a:avLst/>
            <a:gdLst>
              <a:gd name="T0" fmla="*/ 91 w 95"/>
              <a:gd name="T1" fmla="*/ 5 h 59"/>
              <a:gd name="T2" fmla="*/ 4 w 95"/>
              <a:gd name="T3" fmla="*/ 0 h 59"/>
              <a:gd name="T4" fmla="*/ 2 w 95"/>
              <a:gd name="T5" fmla="*/ 13 h 59"/>
              <a:gd name="T6" fmla="*/ 0 w 95"/>
              <a:gd name="T7" fmla="*/ 46 h 59"/>
              <a:gd name="T8" fmla="*/ 70 w 95"/>
              <a:gd name="T9" fmla="*/ 51 h 59"/>
              <a:gd name="T10" fmla="*/ 76 w 95"/>
              <a:gd name="T11" fmla="*/ 56 h 59"/>
              <a:gd name="T12" fmla="*/ 85 w 95"/>
              <a:gd name="T13" fmla="*/ 53 h 59"/>
              <a:gd name="T14" fmla="*/ 94 w 95"/>
              <a:gd name="T15" fmla="*/ 59 h 59"/>
              <a:gd name="T16" fmla="*/ 94 w 95"/>
              <a:gd name="T17" fmla="*/ 55 h 59"/>
              <a:gd name="T18" fmla="*/ 95 w 95"/>
              <a:gd name="T19" fmla="*/ 47 h 59"/>
              <a:gd name="T20" fmla="*/ 93 w 95"/>
              <a:gd name="T21" fmla="*/ 42 h 59"/>
              <a:gd name="T22" fmla="*/ 95 w 95"/>
              <a:gd name="T23" fmla="*/ 42 h 59"/>
              <a:gd name="T24" fmla="*/ 94 w 95"/>
              <a:gd name="T25" fmla="*/ 14 h 59"/>
              <a:gd name="T26" fmla="*/ 89 w 95"/>
              <a:gd name="T27" fmla="*/ 9 h 59"/>
              <a:gd name="T28" fmla="*/ 91 w 95"/>
              <a:gd name="T29" fmla="*/ 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5" h="59">
                <a:moveTo>
                  <a:pt x="91" y="5"/>
                </a:moveTo>
                <a:lnTo>
                  <a:pt x="4" y="0"/>
                </a:lnTo>
                <a:lnTo>
                  <a:pt x="2" y="13"/>
                </a:lnTo>
                <a:lnTo>
                  <a:pt x="0" y="46"/>
                </a:lnTo>
                <a:lnTo>
                  <a:pt x="70" y="51"/>
                </a:lnTo>
                <a:lnTo>
                  <a:pt x="76" y="56"/>
                </a:lnTo>
                <a:lnTo>
                  <a:pt x="85" y="53"/>
                </a:lnTo>
                <a:lnTo>
                  <a:pt x="94" y="59"/>
                </a:lnTo>
                <a:lnTo>
                  <a:pt x="94" y="55"/>
                </a:lnTo>
                <a:lnTo>
                  <a:pt x="95" y="47"/>
                </a:lnTo>
                <a:lnTo>
                  <a:pt x="93" y="42"/>
                </a:lnTo>
                <a:lnTo>
                  <a:pt x="95" y="42"/>
                </a:lnTo>
                <a:lnTo>
                  <a:pt x="94" y="14"/>
                </a:lnTo>
                <a:lnTo>
                  <a:pt x="89" y="9"/>
                </a:lnTo>
                <a:lnTo>
                  <a:pt x="91" y="5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6" name="Freeform 92"/>
          <p:cNvSpPr>
            <a:spLocks/>
          </p:cNvSpPr>
          <p:nvPr/>
        </p:nvSpPr>
        <p:spPr bwMode="auto">
          <a:xfrm>
            <a:off x="3268663" y="2460625"/>
            <a:ext cx="1139825" cy="617538"/>
          </a:xfrm>
          <a:custGeom>
            <a:avLst/>
            <a:gdLst>
              <a:gd name="T0" fmla="*/ 98 w 112"/>
              <a:gd name="T1" fmla="*/ 13 h 54"/>
              <a:gd name="T2" fmla="*/ 89 w 112"/>
              <a:gd name="T3" fmla="*/ 7 h 54"/>
              <a:gd name="T4" fmla="*/ 80 w 112"/>
              <a:gd name="T5" fmla="*/ 10 h 54"/>
              <a:gd name="T6" fmla="*/ 74 w 112"/>
              <a:gd name="T7" fmla="*/ 5 h 54"/>
              <a:gd name="T8" fmla="*/ 4 w 112"/>
              <a:gd name="T9" fmla="*/ 0 h 54"/>
              <a:gd name="T10" fmla="*/ 0 w 112"/>
              <a:gd name="T11" fmla="*/ 31 h 54"/>
              <a:gd name="T12" fmla="*/ 24 w 112"/>
              <a:gd name="T13" fmla="*/ 35 h 54"/>
              <a:gd name="T14" fmla="*/ 24 w 112"/>
              <a:gd name="T15" fmla="*/ 51 h 54"/>
              <a:gd name="T16" fmla="*/ 112 w 112"/>
              <a:gd name="T17" fmla="*/ 54 h 54"/>
              <a:gd name="T18" fmla="*/ 109 w 112"/>
              <a:gd name="T19" fmla="*/ 50 h 54"/>
              <a:gd name="T20" fmla="*/ 107 w 112"/>
              <a:gd name="T21" fmla="*/ 43 h 54"/>
              <a:gd name="T22" fmla="*/ 106 w 112"/>
              <a:gd name="T23" fmla="*/ 39 h 54"/>
              <a:gd name="T24" fmla="*/ 106 w 112"/>
              <a:gd name="T25" fmla="*/ 32 h 54"/>
              <a:gd name="T26" fmla="*/ 103 w 112"/>
              <a:gd name="T27" fmla="*/ 27 h 54"/>
              <a:gd name="T28" fmla="*/ 99 w 112"/>
              <a:gd name="T29" fmla="*/ 19 h 54"/>
              <a:gd name="T30" fmla="*/ 98 w 112"/>
              <a:gd name="T31" fmla="*/ 1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2" h="54">
                <a:moveTo>
                  <a:pt x="98" y="13"/>
                </a:moveTo>
                <a:lnTo>
                  <a:pt x="89" y="7"/>
                </a:lnTo>
                <a:lnTo>
                  <a:pt x="80" y="10"/>
                </a:lnTo>
                <a:lnTo>
                  <a:pt x="74" y="5"/>
                </a:lnTo>
                <a:lnTo>
                  <a:pt x="4" y="0"/>
                </a:lnTo>
                <a:lnTo>
                  <a:pt x="0" y="31"/>
                </a:lnTo>
                <a:lnTo>
                  <a:pt x="24" y="35"/>
                </a:lnTo>
                <a:lnTo>
                  <a:pt x="24" y="51"/>
                </a:lnTo>
                <a:lnTo>
                  <a:pt x="112" y="54"/>
                </a:lnTo>
                <a:lnTo>
                  <a:pt x="109" y="50"/>
                </a:lnTo>
                <a:lnTo>
                  <a:pt x="107" y="43"/>
                </a:lnTo>
                <a:lnTo>
                  <a:pt x="106" y="39"/>
                </a:lnTo>
                <a:lnTo>
                  <a:pt x="106" y="32"/>
                </a:lnTo>
                <a:lnTo>
                  <a:pt x="103" y="27"/>
                </a:lnTo>
                <a:lnTo>
                  <a:pt x="99" y="19"/>
                </a:lnTo>
                <a:lnTo>
                  <a:pt x="98" y="13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7" name="Freeform 93"/>
          <p:cNvSpPr>
            <a:spLocks/>
          </p:cNvSpPr>
          <p:nvPr/>
        </p:nvSpPr>
        <p:spPr bwMode="auto">
          <a:xfrm>
            <a:off x="3492500" y="3043238"/>
            <a:ext cx="1008063" cy="595312"/>
          </a:xfrm>
          <a:custGeom>
            <a:avLst/>
            <a:gdLst>
              <a:gd name="T0" fmla="*/ 90 w 99"/>
              <a:gd name="T1" fmla="*/ 3 h 52"/>
              <a:gd name="T2" fmla="*/ 2 w 99"/>
              <a:gd name="T3" fmla="*/ 0 h 52"/>
              <a:gd name="T4" fmla="*/ 0 w 99"/>
              <a:gd name="T5" fmla="*/ 48 h 52"/>
              <a:gd name="T6" fmla="*/ 99 w 99"/>
              <a:gd name="T7" fmla="*/ 52 h 52"/>
              <a:gd name="T8" fmla="*/ 99 w 99"/>
              <a:gd name="T9" fmla="*/ 17 h 52"/>
              <a:gd name="T10" fmla="*/ 94 w 99"/>
              <a:gd name="T11" fmla="*/ 14 h 52"/>
              <a:gd name="T12" fmla="*/ 94 w 99"/>
              <a:gd name="T13" fmla="*/ 10 h 52"/>
              <a:gd name="T14" fmla="*/ 98 w 99"/>
              <a:gd name="T15" fmla="*/ 6 h 52"/>
              <a:gd name="T16" fmla="*/ 94 w 99"/>
              <a:gd name="T17" fmla="*/ 5 h 52"/>
              <a:gd name="T18" fmla="*/ 90 w 99"/>
              <a:gd name="T19" fmla="*/ 3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9" h="52">
                <a:moveTo>
                  <a:pt x="90" y="3"/>
                </a:moveTo>
                <a:lnTo>
                  <a:pt x="2" y="0"/>
                </a:lnTo>
                <a:lnTo>
                  <a:pt x="0" y="48"/>
                </a:lnTo>
                <a:lnTo>
                  <a:pt x="99" y="52"/>
                </a:lnTo>
                <a:lnTo>
                  <a:pt x="99" y="17"/>
                </a:lnTo>
                <a:lnTo>
                  <a:pt x="94" y="14"/>
                </a:lnTo>
                <a:lnTo>
                  <a:pt x="94" y="10"/>
                </a:lnTo>
                <a:lnTo>
                  <a:pt x="98" y="6"/>
                </a:lnTo>
                <a:lnTo>
                  <a:pt x="94" y="5"/>
                </a:lnTo>
                <a:lnTo>
                  <a:pt x="90" y="3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8" name="Freeform 94"/>
          <p:cNvSpPr>
            <a:spLocks/>
          </p:cNvSpPr>
          <p:nvPr/>
        </p:nvSpPr>
        <p:spPr bwMode="auto">
          <a:xfrm>
            <a:off x="3349625" y="3581400"/>
            <a:ext cx="1179513" cy="676275"/>
          </a:xfrm>
          <a:custGeom>
            <a:avLst/>
            <a:gdLst>
              <a:gd name="T0" fmla="*/ 113 w 116"/>
              <a:gd name="T1" fmla="*/ 5 h 59"/>
              <a:gd name="T2" fmla="*/ 14 w 116"/>
              <a:gd name="T3" fmla="*/ 1 h 59"/>
              <a:gd name="T4" fmla="*/ 0 w 116"/>
              <a:gd name="T5" fmla="*/ 0 h 59"/>
              <a:gd name="T6" fmla="*/ 0 w 116"/>
              <a:gd name="T7" fmla="*/ 9 h 59"/>
              <a:gd name="T8" fmla="*/ 41 w 116"/>
              <a:gd name="T9" fmla="*/ 11 h 59"/>
              <a:gd name="T10" fmla="*/ 40 w 116"/>
              <a:gd name="T11" fmla="*/ 41 h 59"/>
              <a:gd name="T12" fmla="*/ 47 w 116"/>
              <a:gd name="T13" fmla="*/ 44 h 59"/>
              <a:gd name="T14" fmla="*/ 59 w 116"/>
              <a:gd name="T15" fmla="*/ 52 h 59"/>
              <a:gd name="T16" fmla="*/ 64 w 116"/>
              <a:gd name="T17" fmla="*/ 50 h 59"/>
              <a:gd name="T18" fmla="*/ 69 w 116"/>
              <a:gd name="T19" fmla="*/ 54 h 59"/>
              <a:gd name="T20" fmla="*/ 81 w 116"/>
              <a:gd name="T21" fmla="*/ 56 h 59"/>
              <a:gd name="T22" fmla="*/ 82 w 116"/>
              <a:gd name="T23" fmla="*/ 54 h 59"/>
              <a:gd name="T24" fmla="*/ 98 w 116"/>
              <a:gd name="T25" fmla="*/ 54 h 59"/>
              <a:gd name="T26" fmla="*/ 107 w 116"/>
              <a:gd name="T27" fmla="*/ 53 h 59"/>
              <a:gd name="T28" fmla="*/ 116 w 116"/>
              <a:gd name="T29" fmla="*/ 59 h 59"/>
              <a:gd name="T30" fmla="*/ 116 w 116"/>
              <a:gd name="T31" fmla="*/ 30 h 59"/>
              <a:gd name="T32" fmla="*/ 113 w 116"/>
              <a:gd name="T33" fmla="*/ 13 h 59"/>
              <a:gd name="T34" fmla="*/ 113 w 116"/>
              <a:gd name="T35" fmla="*/ 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" h="59">
                <a:moveTo>
                  <a:pt x="113" y="5"/>
                </a:moveTo>
                <a:lnTo>
                  <a:pt x="14" y="1"/>
                </a:lnTo>
                <a:lnTo>
                  <a:pt x="0" y="0"/>
                </a:lnTo>
                <a:lnTo>
                  <a:pt x="0" y="9"/>
                </a:lnTo>
                <a:lnTo>
                  <a:pt x="41" y="11"/>
                </a:lnTo>
                <a:lnTo>
                  <a:pt x="40" y="41"/>
                </a:lnTo>
                <a:lnTo>
                  <a:pt x="47" y="44"/>
                </a:lnTo>
                <a:lnTo>
                  <a:pt x="59" y="52"/>
                </a:lnTo>
                <a:lnTo>
                  <a:pt x="64" y="50"/>
                </a:lnTo>
                <a:lnTo>
                  <a:pt x="69" y="54"/>
                </a:lnTo>
                <a:lnTo>
                  <a:pt x="81" y="56"/>
                </a:lnTo>
                <a:lnTo>
                  <a:pt x="82" y="54"/>
                </a:lnTo>
                <a:lnTo>
                  <a:pt x="98" y="54"/>
                </a:lnTo>
                <a:lnTo>
                  <a:pt x="107" y="53"/>
                </a:lnTo>
                <a:lnTo>
                  <a:pt x="116" y="59"/>
                </a:lnTo>
                <a:lnTo>
                  <a:pt x="116" y="30"/>
                </a:lnTo>
                <a:lnTo>
                  <a:pt x="113" y="13"/>
                </a:lnTo>
                <a:lnTo>
                  <a:pt x="113" y="5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9" name="Freeform 95"/>
          <p:cNvSpPr>
            <a:spLocks/>
          </p:cNvSpPr>
          <p:nvPr/>
        </p:nvSpPr>
        <p:spPr bwMode="auto">
          <a:xfrm>
            <a:off x="4184650" y="1349375"/>
            <a:ext cx="895350" cy="1065213"/>
          </a:xfrm>
          <a:custGeom>
            <a:avLst/>
            <a:gdLst>
              <a:gd name="T0" fmla="*/ 0 w 88"/>
              <a:gd name="T1" fmla="*/ 6 h 93"/>
              <a:gd name="T2" fmla="*/ 3 w 88"/>
              <a:gd name="T3" fmla="*/ 24 h 93"/>
              <a:gd name="T4" fmla="*/ 3 w 88"/>
              <a:gd name="T5" fmla="*/ 41 h 93"/>
              <a:gd name="T6" fmla="*/ 5 w 88"/>
              <a:gd name="T7" fmla="*/ 47 h 93"/>
              <a:gd name="T8" fmla="*/ 5 w 88"/>
              <a:gd name="T9" fmla="*/ 56 h 93"/>
              <a:gd name="T10" fmla="*/ 3 w 88"/>
              <a:gd name="T11" fmla="*/ 60 h 93"/>
              <a:gd name="T12" fmla="*/ 8 w 88"/>
              <a:gd name="T13" fmla="*/ 65 h 93"/>
              <a:gd name="T14" fmla="*/ 9 w 88"/>
              <a:gd name="T15" fmla="*/ 93 h 93"/>
              <a:gd name="T16" fmla="*/ 74 w 88"/>
              <a:gd name="T17" fmla="*/ 92 h 93"/>
              <a:gd name="T18" fmla="*/ 74 w 88"/>
              <a:gd name="T19" fmla="*/ 88 h 93"/>
              <a:gd name="T20" fmla="*/ 64 w 88"/>
              <a:gd name="T21" fmla="*/ 81 h 93"/>
              <a:gd name="T22" fmla="*/ 62 w 88"/>
              <a:gd name="T23" fmla="*/ 77 h 93"/>
              <a:gd name="T24" fmla="*/ 51 w 88"/>
              <a:gd name="T25" fmla="*/ 74 h 93"/>
              <a:gd name="T26" fmla="*/ 54 w 88"/>
              <a:gd name="T27" fmla="*/ 62 h 93"/>
              <a:gd name="T28" fmla="*/ 51 w 88"/>
              <a:gd name="T29" fmla="*/ 59 h 93"/>
              <a:gd name="T30" fmla="*/ 54 w 88"/>
              <a:gd name="T31" fmla="*/ 53 h 93"/>
              <a:gd name="T32" fmla="*/ 59 w 88"/>
              <a:gd name="T33" fmla="*/ 52 h 93"/>
              <a:gd name="T34" fmla="*/ 59 w 88"/>
              <a:gd name="T35" fmla="*/ 42 h 93"/>
              <a:gd name="T36" fmla="*/ 62 w 88"/>
              <a:gd name="T37" fmla="*/ 37 h 93"/>
              <a:gd name="T38" fmla="*/ 72 w 88"/>
              <a:gd name="T39" fmla="*/ 29 h 93"/>
              <a:gd name="T40" fmla="*/ 77 w 88"/>
              <a:gd name="T41" fmla="*/ 24 h 93"/>
              <a:gd name="T42" fmla="*/ 88 w 88"/>
              <a:gd name="T43" fmla="*/ 20 h 93"/>
              <a:gd name="T44" fmla="*/ 82 w 88"/>
              <a:gd name="T45" fmla="*/ 19 h 93"/>
              <a:gd name="T46" fmla="*/ 74 w 88"/>
              <a:gd name="T47" fmla="*/ 19 h 93"/>
              <a:gd name="T48" fmla="*/ 73 w 88"/>
              <a:gd name="T49" fmla="*/ 17 h 93"/>
              <a:gd name="T50" fmla="*/ 67 w 88"/>
              <a:gd name="T51" fmla="*/ 21 h 93"/>
              <a:gd name="T52" fmla="*/ 59 w 88"/>
              <a:gd name="T53" fmla="*/ 16 h 93"/>
              <a:gd name="T54" fmla="*/ 56 w 88"/>
              <a:gd name="T55" fmla="*/ 19 h 93"/>
              <a:gd name="T56" fmla="*/ 51 w 88"/>
              <a:gd name="T57" fmla="*/ 12 h 93"/>
              <a:gd name="T58" fmla="*/ 41 w 88"/>
              <a:gd name="T59" fmla="*/ 16 h 93"/>
              <a:gd name="T60" fmla="*/ 31 w 88"/>
              <a:gd name="T61" fmla="*/ 12 h 93"/>
              <a:gd name="T62" fmla="*/ 29 w 88"/>
              <a:gd name="T63" fmla="*/ 0 h 93"/>
              <a:gd name="T64" fmla="*/ 24 w 88"/>
              <a:gd name="T65" fmla="*/ 0 h 93"/>
              <a:gd name="T66" fmla="*/ 24 w 88"/>
              <a:gd name="T67" fmla="*/ 6 h 93"/>
              <a:gd name="T68" fmla="*/ 0 w 88"/>
              <a:gd name="T69" fmla="*/ 6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8" h="93">
                <a:moveTo>
                  <a:pt x="0" y="6"/>
                </a:moveTo>
                <a:lnTo>
                  <a:pt x="3" y="24"/>
                </a:lnTo>
                <a:lnTo>
                  <a:pt x="3" y="41"/>
                </a:lnTo>
                <a:lnTo>
                  <a:pt x="5" y="47"/>
                </a:lnTo>
                <a:lnTo>
                  <a:pt x="5" y="56"/>
                </a:lnTo>
                <a:lnTo>
                  <a:pt x="3" y="60"/>
                </a:lnTo>
                <a:lnTo>
                  <a:pt x="8" y="65"/>
                </a:lnTo>
                <a:lnTo>
                  <a:pt x="9" y="93"/>
                </a:lnTo>
                <a:lnTo>
                  <a:pt x="74" y="92"/>
                </a:lnTo>
                <a:lnTo>
                  <a:pt x="74" y="88"/>
                </a:lnTo>
                <a:lnTo>
                  <a:pt x="64" y="81"/>
                </a:lnTo>
                <a:lnTo>
                  <a:pt x="62" y="77"/>
                </a:lnTo>
                <a:lnTo>
                  <a:pt x="51" y="74"/>
                </a:lnTo>
                <a:lnTo>
                  <a:pt x="54" y="62"/>
                </a:lnTo>
                <a:lnTo>
                  <a:pt x="51" y="59"/>
                </a:lnTo>
                <a:lnTo>
                  <a:pt x="54" y="53"/>
                </a:lnTo>
                <a:lnTo>
                  <a:pt x="59" y="52"/>
                </a:lnTo>
                <a:lnTo>
                  <a:pt x="59" y="42"/>
                </a:lnTo>
                <a:lnTo>
                  <a:pt x="62" y="37"/>
                </a:lnTo>
                <a:lnTo>
                  <a:pt x="72" y="29"/>
                </a:lnTo>
                <a:lnTo>
                  <a:pt x="77" y="24"/>
                </a:lnTo>
                <a:lnTo>
                  <a:pt x="88" y="20"/>
                </a:lnTo>
                <a:lnTo>
                  <a:pt x="82" y="19"/>
                </a:lnTo>
                <a:lnTo>
                  <a:pt x="74" y="19"/>
                </a:lnTo>
                <a:lnTo>
                  <a:pt x="73" y="17"/>
                </a:lnTo>
                <a:lnTo>
                  <a:pt x="67" y="21"/>
                </a:lnTo>
                <a:lnTo>
                  <a:pt x="59" y="16"/>
                </a:lnTo>
                <a:lnTo>
                  <a:pt x="56" y="19"/>
                </a:lnTo>
                <a:lnTo>
                  <a:pt x="51" y="12"/>
                </a:lnTo>
                <a:lnTo>
                  <a:pt x="41" y="16"/>
                </a:lnTo>
                <a:lnTo>
                  <a:pt x="31" y="12"/>
                </a:lnTo>
                <a:lnTo>
                  <a:pt x="29" y="0"/>
                </a:lnTo>
                <a:lnTo>
                  <a:pt x="24" y="0"/>
                </a:lnTo>
                <a:lnTo>
                  <a:pt x="24" y="6"/>
                </a:lnTo>
                <a:lnTo>
                  <a:pt x="0" y="6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40" name="Freeform 96"/>
          <p:cNvSpPr>
            <a:spLocks/>
          </p:cNvSpPr>
          <p:nvPr/>
        </p:nvSpPr>
        <p:spPr bwMode="auto">
          <a:xfrm>
            <a:off x="4256088" y="2403475"/>
            <a:ext cx="823912" cy="582613"/>
          </a:xfrm>
          <a:custGeom>
            <a:avLst/>
            <a:gdLst>
              <a:gd name="T0" fmla="*/ 67 w 81"/>
              <a:gd name="T1" fmla="*/ 0 h 51"/>
              <a:gd name="T2" fmla="*/ 2 w 81"/>
              <a:gd name="T3" fmla="*/ 1 h 51"/>
              <a:gd name="T4" fmla="*/ 0 w 81"/>
              <a:gd name="T5" fmla="*/ 1 h 51"/>
              <a:gd name="T6" fmla="*/ 2 w 81"/>
              <a:gd name="T7" fmla="*/ 6 h 51"/>
              <a:gd name="T8" fmla="*/ 1 w 81"/>
              <a:gd name="T9" fmla="*/ 14 h 51"/>
              <a:gd name="T10" fmla="*/ 1 w 81"/>
              <a:gd name="T11" fmla="*/ 18 h 51"/>
              <a:gd name="T12" fmla="*/ 2 w 81"/>
              <a:gd name="T13" fmla="*/ 24 h 51"/>
              <a:gd name="T14" fmla="*/ 6 w 81"/>
              <a:gd name="T15" fmla="*/ 32 h 51"/>
              <a:gd name="T16" fmla="*/ 9 w 81"/>
              <a:gd name="T17" fmla="*/ 37 h 51"/>
              <a:gd name="T18" fmla="*/ 9 w 81"/>
              <a:gd name="T19" fmla="*/ 44 h 51"/>
              <a:gd name="T20" fmla="*/ 10 w 81"/>
              <a:gd name="T21" fmla="*/ 48 h 51"/>
              <a:gd name="T22" fmla="*/ 61 w 81"/>
              <a:gd name="T23" fmla="*/ 47 h 51"/>
              <a:gd name="T24" fmla="*/ 66 w 81"/>
              <a:gd name="T25" fmla="*/ 51 h 51"/>
              <a:gd name="T26" fmla="*/ 69 w 81"/>
              <a:gd name="T27" fmla="*/ 48 h 51"/>
              <a:gd name="T28" fmla="*/ 72 w 81"/>
              <a:gd name="T29" fmla="*/ 40 h 51"/>
              <a:gd name="T30" fmla="*/ 67 w 81"/>
              <a:gd name="T31" fmla="*/ 37 h 51"/>
              <a:gd name="T32" fmla="*/ 69 w 81"/>
              <a:gd name="T33" fmla="*/ 35 h 51"/>
              <a:gd name="T34" fmla="*/ 77 w 81"/>
              <a:gd name="T35" fmla="*/ 33 h 51"/>
              <a:gd name="T36" fmla="*/ 81 w 81"/>
              <a:gd name="T37" fmla="*/ 25 h 51"/>
              <a:gd name="T38" fmla="*/ 75 w 81"/>
              <a:gd name="T39" fmla="*/ 16 h 51"/>
              <a:gd name="T40" fmla="*/ 70 w 81"/>
              <a:gd name="T41" fmla="*/ 13 h 51"/>
              <a:gd name="T42" fmla="*/ 67 w 81"/>
              <a:gd name="T43" fmla="*/ 7 h 51"/>
              <a:gd name="T44" fmla="*/ 69 w 81"/>
              <a:gd name="T45" fmla="*/ 4 h 51"/>
              <a:gd name="T46" fmla="*/ 67 w 81"/>
              <a:gd name="T4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1" h="51">
                <a:moveTo>
                  <a:pt x="67" y="0"/>
                </a:moveTo>
                <a:lnTo>
                  <a:pt x="2" y="1"/>
                </a:lnTo>
                <a:lnTo>
                  <a:pt x="0" y="1"/>
                </a:lnTo>
                <a:lnTo>
                  <a:pt x="2" y="6"/>
                </a:lnTo>
                <a:lnTo>
                  <a:pt x="1" y="14"/>
                </a:lnTo>
                <a:lnTo>
                  <a:pt x="1" y="18"/>
                </a:lnTo>
                <a:lnTo>
                  <a:pt x="2" y="24"/>
                </a:lnTo>
                <a:lnTo>
                  <a:pt x="6" y="32"/>
                </a:lnTo>
                <a:lnTo>
                  <a:pt x="9" y="37"/>
                </a:lnTo>
                <a:lnTo>
                  <a:pt x="9" y="44"/>
                </a:lnTo>
                <a:lnTo>
                  <a:pt x="10" y="48"/>
                </a:lnTo>
                <a:lnTo>
                  <a:pt x="61" y="47"/>
                </a:lnTo>
                <a:lnTo>
                  <a:pt x="66" y="51"/>
                </a:lnTo>
                <a:lnTo>
                  <a:pt x="69" y="48"/>
                </a:lnTo>
                <a:lnTo>
                  <a:pt x="72" y="40"/>
                </a:lnTo>
                <a:lnTo>
                  <a:pt x="67" y="37"/>
                </a:lnTo>
                <a:lnTo>
                  <a:pt x="69" y="35"/>
                </a:lnTo>
                <a:lnTo>
                  <a:pt x="77" y="33"/>
                </a:lnTo>
                <a:lnTo>
                  <a:pt x="81" y="25"/>
                </a:lnTo>
                <a:lnTo>
                  <a:pt x="75" y="16"/>
                </a:lnTo>
                <a:lnTo>
                  <a:pt x="70" y="13"/>
                </a:lnTo>
                <a:lnTo>
                  <a:pt x="67" y="7"/>
                </a:lnTo>
                <a:lnTo>
                  <a:pt x="69" y="4"/>
                </a:lnTo>
                <a:lnTo>
                  <a:pt x="67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41" name="Freeform 97"/>
          <p:cNvSpPr>
            <a:spLocks/>
          </p:cNvSpPr>
          <p:nvPr/>
        </p:nvSpPr>
        <p:spPr bwMode="auto">
          <a:xfrm>
            <a:off x="4703763" y="1773238"/>
            <a:ext cx="722312" cy="812800"/>
          </a:xfrm>
          <a:custGeom>
            <a:avLst/>
            <a:gdLst>
              <a:gd name="T0" fmla="*/ 8 w 71"/>
              <a:gd name="T1" fmla="*/ 5 h 71"/>
              <a:gd name="T2" fmla="*/ 8 w 71"/>
              <a:gd name="T3" fmla="*/ 15 h 71"/>
              <a:gd name="T4" fmla="*/ 3 w 71"/>
              <a:gd name="T5" fmla="*/ 16 h 71"/>
              <a:gd name="T6" fmla="*/ 0 w 71"/>
              <a:gd name="T7" fmla="*/ 22 h 71"/>
              <a:gd name="T8" fmla="*/ 3 w 71"/>
              <a:gd name="T9" fmla="*/ 25 h 71"/>
              <a:gd name="T10" fmla="*/ 0 w 71"/>
              <a:gd name="T11" fmla="*/ 37 h 71"/>
              <a:gd name="T12" fmla="*/ 11 w 71"/>
              <a:gd name="T13" fmla="*/ 40 h 71"/>
              <a:gd name="T14" fmla="*/ 13 w 71"/>
              <a:gd name="T15" fmla="*/ 44 h 71"/>
              <a:gd name="T16" fmla="*/ 23 w 71"/>
              <a:gd name="T17" fmla="*/ 51 h 71"/>
              <a:gd name="T18" fmla="*/ 23 w 71"/>
              <a:gd name="T19" fmla="*/ 55 h 71"/>
              <a:gd name="T20" fmla="*/ 25 w 71"/>
              <a:gd name="T21" fmla="*/ 59 h 71"/>
              <a:gd name="T22" fmla="*/ 23 w 71"/>
              <a:gd name="T23" fmla="*/ 62 h 71"/>
              <a:gd name="T24" fmla="*/ 26 w 71"/>
              <a:gd name="T25" fmla="*/ 68 h 71"/>
              <a:gd name="T26" fmla="*/ 31 w 71"/>
              <a:gd name="T27" fmla="*/ 71 h 71"/>
              <a:gd name="T28" fmla="*/ 66 w 71"/>
              <a:gd name="T29" fmla="*/ 70 h 71"/>
              <a:gd name="T30" fmla="*/ 66 w 71"/>
              <a:gd name="T31" fmla="*/ 65 h 71"/>
              <a:gd name="T32" fmla="*/ 65 w 71"/>
              <a:gd name="T33" fmla="*/ 56 h 71"/>
              <a:gd name="T34" fmla="*/ 66 w 71"/>
              <a:gd name="T35" fmla="*/ 50 h 71"/>
              <a:gd name="T36" fmla="*/ 66 w 71"/>
              <a:gd name="T37" fmla="*/ 40 h 71"/>
              <a:gd name="T38" fmla="*/ 71 w 71"/>
              <a:gd name="T39" fmla="*/ 25 h 71"/>
              <a:gd name="T40" fmla="*/ 66 w 71"/>
              <a:gd name="T41" fmla="*/ 32 h 71"/>
              <a:gd name="T42" fmla="*/ 60 w 71"/>
              <a:gd name="T43" fmla="*/ 37 h 71"/>
              <a:gd name="T44" fmla="*/ 65 w 71"/>
              <a:gd name="T45" fmla="*/ 27 h 71"/>
              <a:gd name="T46" fmla="*/ 63 w 71"/>
              <a:gd name="T47" fmla="*/ 23 h 71"/>
              <a:gd name="T48" fmla="*/ 62 w 71"/>
              <a:gd name="T49" fmla="*/ 19 h 71"/>
              <a:gd name="T50" fmla="*/ 57 w 71"/>
              <a:gd name="T51" fmla="*/ 15 h 71"/>
              <a:gd name="T52" fmla="*/ 48 w 71"/>
              <a:gd name="T53" fmla="*/ 14 h 71"/>
              <a:gd name="T54" fmla="*/ 36 w 71"/>
              <a:gd name="T55" fmla="*/ 10 h 71"/>
              <a:gd name="T56" fmla="*/ 30 w 71"/>
              <a:gd name="T57" fmla="*/ 7 h 71"/>
              <a:gd name="T58" fmla="*/ 23 w 71"/>
              <a:gd name="T59" fmla="*/ 5 h 71"/>
              <a:gd name="T60" fmla="*/ 23 w 71"/>
              <a:gd name="T61" fmla="*/ 0 h 71"/>
              <a:gd name="T62" fmla="*/ 16 w 71"/>
              <a:gd name="T63" fmla="*/ 4 h 71"/>
              <a:gd name="T64" fmla="*/ 8 w 71"/>
              <a:gd name="T65" fmla="*/ 5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" h="71">
                <a:moveTo>
                  <a:pt x="8" y="5"/>
                </a:moveTo>
                <a:lnTo>
                  <a:pt x="8" y="15"/>
                </a:lnTo>
                <a:lnTo>
                  <a:pt x="3" y="16"/>
                </a:lnTo>
                <a:lnTo>
                  <a:pt x="0" y="22"/>
                </a:lnTo>
                <a:lnTo>
                  <a:pt x="3" y="25"/>
                </a:lnTo>
                <a:lnTo>
                  <a:pt x="0" y="37"/>
                </a:lnTo>
                <a:lnTo>
                  <a:pt x="11" y="40"/>
                </a:lnTo>
                <a:lnTo>
                  <a:pt x="13" y="44"/>
                </a:lnTo>
                <a:lnTo>
                  <a:pt x="23" y="51"/>
                </a:lnTo>
                <a:lnTo>
                  <a:pt x="23" y="55"/>
                </a:lnTo>
                <a:lnTo>
                  <a:pt x="25" y="59"/>
                </a:lnTo>
                <a:lnTo>
                  <a:pt x="23" y="62"/>
                </a:lnTo>
                <a:lnTo>
                  <a:pt x="26" y="68"/>
                </a:lnTo>
                <a:lnTo>
                  <a:pt x="31" y="71"/>
                </a:lnTo>
                <a:lnTo>
                  <a:pt x="66" y="70"/>
                </a:lnTo>
                <a:lnTo>
                  <a:pt x="66" y="65"/>
                </a:lnTo>
                <a:lnTo>
                  <a:pt x="65" y="56"/>
                </a:lnTo>
                <a:lnTo>
                  <a:pt x="66" y="50"/>
                </a:lnTo>
                <a:lnTo>
                  <a:pt x="66" y="40"/>
                </a:lnTo>
                <a:lnTo>
                  <a:pt x="71" y="25"/>
                </a:lnTo>
                <a:lnTo>
                  <a:pt x="66" y="32"/>
                </a:lnTo>
                <a:lnTo>
                  <a:pt x="60" y="37"/>
                </a:lnTo>
                <a:lnTo>
                  <a:pt x="65" y="27"/>
                </a:lnTo>
                <a:lnTo>
                  <a:pt x="63" y="23"/>
                </a:lnTo>
                <a:lnTo>
                  <a:pt x="62" y="19"/>
                </a:lnTo>
                <a:lnTo>
                  <a:pt x="57" y="15"/>
                </a:lnTo>
                <a:lnTo>
                  <a:pt x="48" y="14"/>
                </a:lnTo>
                <a:lnTo>
                  <a:pt x="36" y="10"/>
                </a:lnTo>
                <a:lnTo>
                  <a:pt x="30" y="7"/>
                </a:lnTo>
                <a:lnTo>
                  <a:pt x="23" y="5"/>
                </a:lnTo>
                <a:lnTo>
                  <a:pt x="23" y="0"/>
                </a:lnTo>
                <a:lnTo>
                  <a:pt x="16" y="4"/>
                </a:lnTo>
                <a:lnTo>
                  <a:pt x="8" y="5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42" name="Freeform 98"/>
          <p:cNvSpPr>
            <a:spLocks/>
          </p:cNvSpPr>
          <p:nvPr/>
        </p:nvSpPr>
        <p:spPr bwMode="auto">
          <a:xfrm>
            <a:off x="6137275" y="2814638"/>
            <a:ext cx="641350" cy="630237"/>
          </a:xfrm>
          <a:custGeom>
            <a:avLst/>
            <a:gdLst>
              <a:gd name="T0" fmla="*/ 23 w 63"/>
              <a:gd name="T1" fmla="*/ 0 h 55"/>
              <a:gd name="T2" fmla="*/ 20 w 63"/>
              <a:gd name="T3" fmla="*/ 7 h 55"/>
              <a:gd name="T4" fmla="*/ 20 w 63"/>
              <a:gd name="T5" fmla="*/ 15 h 55"/>
              <a:gd name="T6" fmla="*/ 17 w 63"/>
              <a:gd name="T7" fmla="*/ 20 h 55"/>
              <a:gd name="T8" fmla="*/ 11 w 63"/>
              <a:gd name="T9" fmla="*/ 20 h 55"/>
              <a:gd name="T10" fmla="*/ 11 w 63"/>
              <a:gd name="T11" fmla="*/ 28 h 55"/>
              <a:gd name="T12" fmla="*/ 6 w 63"/>
              <a:gd name="T13" fmla="*/ 28 h 55"/>
              <a:gd name="T14" fmla="*/ 6 w 63"/>
              <a:gd name="T15" fmla="*/ 34 h 55"/>
              <a:gd name="T16" fmla="*/ 0 w 63"/>
              <a:gd name="T17" fmla="*/ 37 h 55"/>
              <a:gd name="T18" fmla="*/ 2 w 63"/>
              <a:gd name="T19" fmla="*/ 42 h 55"/>
              <a:gd name="T20" fmla="*/ 8 w 63"/>
              <a:gd name="T21" fmla="*/ 49 h 55"/>
              <a:gd name="T22" fmla="*/ 11 w 63"/>
              <a:gd name="T23" fmla="*/ 50 h 55"/>
              <a:gd name="T24" fmla="*/ 17 w 63"/>
              <a:gd name="T25" fmla="*/ 55 h 55"/>
              <a:gd name="T26" fmla="*/ 22 w 63"/>
              <a:gd name="T27" fmla="*/ 52 h 55"/>
              <a:gd name="T28" fmla="*/ 26 w 63"/>
              <a:gd name="T29" fmla="*/ 50 h 55"/>
              <a:gd name="T30" fmla="*/ 33 w 63"/>
              <a:gd name="T31" fmla="*/ 48 h 55"/>
              <a:gd name="T32" fmla="*/ 33 w 63"/>
              <a:gd name="T33" fmla="*/ 45 h 55"/>
              <a:gd name="T34" fmla="*/ 39 w 63"/>
              <a:gd name="T35" fmla="*/ 30 h 55"/>
              <a:gd name="T36" fmla="*/ 44 w 63"/>
              <a:gd name="T37" fmla="*/ 30 h 55"/>
              <a:gd name="T38" fmla="*/ 46 w 63"/>
              <a:gd name="T39" fmla="*/ 23 h 55"/>
              <a:gd name="T40" fmla="*/ 48 w 63"/>
              <a:gd name="T41" fmla="*/ 23 h 55"/>
              <a:gd name="T42" fmla="*/ 54 w 63"/>
              <a:gd name="T43" fmla="*/ 18 h 55"/>
              <a:gd name="T44" fmla="*/ 61 w 63"/>
              <a:gd name="T45" fmla="*/ 16 h 55"/>
              <a:gd name="T46" fmla="*/ 63 w 63"/>
              <a:gd name="T47" fmla="*/ 13 h 55"/>
              <a:gd name="T48" fmla="*/ 60 w 63"/>
              <a:gd name="T49" fmla="*/ 10 h 55"/>
              <a:gd name="T50" fmla="*/ 55 w 63"/>
              <a:gd name="T51" fmla="*/ 10 h 55"/>
              <a:gd name="T52" fmla="*/ 50 w 63"/>
              <a:gd name="T53" fmla="*/ 11 h 55"/>
              <a:gd name="T54" fmla="*/ 46 w 63"/>
              <a:gd name="T55" fmla="*/ 13 h 55"/>
              <a:gd name="T56" fmla="*/ 39 w 63"/>
              <a:gd name="T57" fmla="*/ 19 h 55"/>
              <a:gd name="T58" fmla="*/ 39 w 63"/>
              <a:gd name="T59" fmla="*/ 10 h 55"/>
              <a:gd name="T60" fmla="*/ 25 w 63"/>
              <a:gd name="T61" fmla="*/ 12 h 55"/>
              <a:gd name="T62" fmla="*/ 23 w 63"/>
              <a:gd name="T63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3" h="55">
                <a:moveTo>
                  <a:pt x="23" y="0"/>
                </a:moveTo>
                <a:lnTo>
                  <a:pt x="20" y="7"/>
                </a:lnTo>
                <a:lnTo>
                  <a:pt x="20" y="15"/>
                </a:lnTo>
                <a:lnTo>
                  <a:pt x="17" y="20"/>
                </a:lnTo>
                <a:lnTo>
                  <a:pt x="11" y="20"/>
                </a:lnTo>
                <a:lnTo>
                  <a:pt x="11" y="28"/>
                </a:lnTo>
                <a:lnTo>
                  <a:pt x="6" y="28"/>
                </a:lnTo>
                <a:lnTo>
                  <a:pt x="6" y="34"/>
                </a:lnTo>
                <a:lnTo>
                  <a:pt x="0" y="37"/>
                </a:lnTo>
                <a:lnTo>
                  <a:pt x="2" y="42"/>
                </a:lnTo>
                <a:lnTo>
                  <a:pt x="8" y="49"/>
                </a:lnTo>
                <a:lnTo>
                  <a:pt x="11" y="50"/>
                </a:lnTo>
                <a:lnTo>
                  <a:pt x="17" y="55"/>
                </a:lnTo>
                <a:lnTo>
                  <a:pt x="22" y="52"/>
                </a:lnTo>
                <a:lnTo>
                  <a:pt x="26" y="50"/>
                </a:lnTo>
                <a:lnTo>
                  <a:pt x="33" y="48"/>
                </a:lnTo>
                <a:lnTo>
                  <a:pt x="33" y="45"/>
                </a:lnTo>
                <a:lnTo>
                  <a:pt x="39" y="30"/>
                </a:lnTo>
                <a:lnTo>
                  <a:pt x="44" y="30"/>
                </a:lnTo>
                <a:lnTo>
                  <a:pt x="46" y="23"/>
                </a:lnTo>
                <a:lnTo>
                  <a:pt x="48" y="23"/>
                </a:lnTo>
                <a:lnTo>
                  <a:pt x="54" y="18"/>
                </a:lnTo>
                <a:lnTo>
                  <a:pt x="61" y="16"/>
                </a:lnTo>
                <a:lnTo>
                  <a:pt x="63" y="13"/>
                </a:lnTo>
                <a:lnTo>
                  <a:pt x="60" y="10"/>
                </a:lnTo>
                <a:lnTo>
                  <a:pt x="55" y="10"/>
                </a:lnTo>
                <a:lnTo>
                  <a:pt x="50" y="11"/>
                </a:lnTo>
                <a:lnTo>
                  <a:pt x="46" y="13"/>
                </a:lnTo>
                <a:lnTo>
                  <a:pt x="39" y="19"/>
                </a:lnTo>
                <a:lnTo>
                  <a:pt x="39" y="10"/>
                </a:lnTo>
                <a:lnTo>
                  <a:pt x="25" y="12"/>
                </a:lnTo>
                <a:lnTo>
                  <a:pt x="23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43" name="Freeform 99"/>
          <p:cNvSpPr>
            <a:spLocks/>
          </p:cNvSpPr>
          <p:nvPr/>
        </p:nvSpPr>
        <p:spPr bwMode="auto">
          <a:xfrm>
            <a:off x="7124700" y="1762125"/>
            <a:ext cx="203200" cy="469900"/>
          </a:xfrm>
          <a:custGeom>
            <a:avLst/>
            <a:gdLst>
              <a:gd name="T0" fmla="*/ 0 w 20"/>
              <a:gd name="T1" fmla="*/ 4 h 41"/>
              <a:gd name="T2" fmla="*/ 0 w 20"/>
              <a:gd name="T3" fmla="*/ 15 h 41"/>
              <a:gd name="T4" fmla="*/ 6 w 20"/>
              <a:gd name="T5" fmla="*/ 27 h 41"/>
              <a:gd name="T6" fmla="*/ 9 w 20"/>
              <a:gd name="T7" fmla="*/ 41 h 41"/>
              <a:gd name="T8" fmla="*/ 18 w 20"/>
              <a:gd name="T9" fmla="*/ 38 h 41"/>
              <a:gd name="T10" fmla="*/ 13 w 20"/>
              <a:gd name="T11" fmla="*/ 26 h 41"/>
              <a:gd name="T12" fmla="*/ 18 w 20"/>
              <a:gd name="T13" fmla="*/ 12 h 41"/>
              <a:gd name="T14" fmla="*/ 20 w 20"/>
              <a:gd name="T15" fmla="*/ 9 h 41"/>
              <a:gd name="T16" fmla="*/ 20 w 20"/>
              <a:gd name="T17" fmla="*/ 0 h 41"/>
              <a:gd name="T18" fmla="*/ 0 w 20"/>
              <a:gd name="T19" fmla="*/ 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" h="41">
                <a:moveTo>
                  <a:pt x="0" y="4"/>
                </a:moveTo>
                <a:lnTo>
                  <a:pt x="0" y="15"/>
                </a:lnTo>
                <a:lnTo>
                  <a:pt x="6" y="27"/>
                </a:lnTo>
                <a:lnTo>
                  <a:pt x="9" y="41"/>
                </a:lnTo>
                <a:lnTo>
                  <a:pt x="18" y="38"/>
                </a:lnTo>
                <a:lnTo>
                  <a:pt x="13" y="26"/>
                </a:lnTo>
                <a:lnTo>
                  <a:pt x="18" y="12"/>
                </a:lnTo>
                <a:lnTo>
                  <a:pt x="20" y="9"/>
                </a:lnTo>
                <a:lnTo>
                  <a:pt x="20" y="0"/>
                </a:lnTo>
                <a:lnTo>
                  <a:pt x="0" y="4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44" name="Freeform 100"/>
          <p:cNvSpPr>
            <a:spLocks/>
          </p:cNvSpPr>
          <p:nvPr/>
        </p:nvSpPr>
        <p:spPr bwMode="auto">
          <a:xfrm>
            <a:off x="7388225" y="1235075"/>
            <a:ext cx="488950" cy="869950"/>
          </a:xfrm>
          <a:custGeom>
            <a:avLst/>
            <a:gdLst>
              <a:gd name="T0" fmla="*/ 0 w 48"/>
              <a:gd name="T1" fmla="*/ 39 h 76"/>
              <a:gd name="T2" fmla="*/ 7 w 48"/>
              <a:gd name="T3" fmla="*/ 68 h 76"/>
              <a:gd name="T4" fmla="*/ 13 w 48"/>
              <a:gd name="T5" fmla="*/ 73 h 76"/>
              <a:gd name="T6" fmla="*/ 13 w 48"/>
              <a:gd name="T7" fmla="*/ 76 h 76"/>
              <a:gd name="T8" fmla="*/ 16 w 48"/>
              <a:gd name="T9" fmla="*/ 67 h 76"/>
              <a:gd name="T10" fmla="*/ 21 w 48"/>
              <a:gd name="T11" fmla="*/ 57 h 76"/>
              <a:gd name="T12" fmla="*/ 26 w 48"/>
              <a:gd name="T13" fmla="*/ 52 h 76"/>
              <a:gd name="T14" fmla="*/ 29 w 48"/>
              <a:gd name="T15" fmla="*/ 44 h 76"/>
              <a:gd name="T16" fmla="*/ 32 w 48"/>
              <a:gd name="T17" fmla="*/ 45 h 76"/>
              <a:gd name="T18" fmla="*/ 36 w 48"/>
              <a:gd name="T19" fmla="*/ 43 h 76"/>
              <a:gd name="T20" fmla="*/ 40 w 48"/>
              <a:gd name="T21" fmla="*/ 44 h 76"/>
              <a:gd name="T22" fmla="*/ 48 w 48"/>
              <a:gd name="T23" fmla="*/ 36 h 76"/>
              <a:gd name="T24" fmla="*/ 44 w 48"/>
              <a:gd name="T25" fmla="*/ 30 h 76"/>
              <a:gd name="T26" fmla="*/ 41 w 48"/>
              <a:gd name="T27" fmla="*/ 30 h 76"/>
              <a:gd name="T28" fmla="*/ 40 w 48"/>
              <a:gd name="T29" fmla="*/ 24 h 76"/>
              <a:gd name="T30" fmla="*/ 34 w 48"/>
              <a:gd name="T31" fmla="*/ 26 h 76"/>
              <a:gd name="T32" fmla="*/ 26 w 48"/>
              <a:gd name="T33" fmla="*/ 1 h 76"/>
              <a:gd name="T34" fmla="*/ 21 w 48"/>
              <a:gd name="T35" fmla="*/ 0 h 76"/>
              <a:gd name="T36" fmla="*/ 15 w 48"/>
              <a:gd name="T37" fmla="*/ 3 h 76"/>
              <a:gd name="T38" fmla="*/ 10 w 48"/>
              <a:gd name="T39" fmla="*/ 2 h 76"/>
              <a:gd name="T40" fmla="*/ 2 w 48"/>
              <a:gd name="T41" fmla="*/ 24 h 76"/>
              <a:gd name="T42" fmla="*/ 2 w 48"/>
              <a:gd name="T43" fmla="*/ 33 h 76"/>
              <a:gd name="T44" fmla="*/ 0 w 48"/>
              <a:gd name="T45" fmla="*/ 39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8" h="76">
                <a:moveTo>
                  <a:pt x="0" y="39"/>
                </a:moveTo>
                <a:lnTo>
                  <a:pt x="7" y="68"/>
                </a:lnTo>
                <a:lnTo>
                  <a:pt x="13" y="73"/>
                </a:lnTo>
                <a:lnTo>
                  <a:pt x="13" y="76"/>
                </a:lnTo>
                <a:lnTo>
                  <a:pt x="16" y="67"/>
                </a:lnTo>
                <a:lnTo>
                  <a:pt x="21" y="57"/>
                </a:lnTo>
                <a:lnTo>
                  <a:pt x="26" y="52"/>
                </a:lnTo>
                <a:lnTo>
                  <a:pt x="29" y="44"/>
                </a:lnTo>
                <a:lnTo>
                  <a:pt x="32" y="45"/>
                </a:lnTo>
                <a:lnTo>
                  <a:pt x="36" y="43"/>
                </a:lnTo>
                <a:lnTo>
                  <a:pt x="40" y="44"/>
                </a:lnTo>
                <a:lnTo>
                  <a:pt x="48" y="36"/>
                </a:lnTo>
                <a:lnTo>
                  <a:pt x="44" y="30"/>
                </a:lnTo>
                <a:lnTo>
                  <a:pt x="41" y="30"/>
                </a:lnTo>
                <a:lnTo>
                  <a:pt x="40" y="24"/>
                </a:lnTo>
                <a:lnTo>
                  <a:pt x="34" y="26"/>
                </a:lnTo>
                <a:lnTo>
                  <a:pt x="26" y="1"/>
                </a:lnTo>
                <a:lnTo>
                  <a:pt x="21" y="0"/>
                </a:lnTo>
                <a:lnTo>
                  <a:pt x="15" y="3"/>
                </a:lnTo>
                <a:lnTo>
                  <a:pt x="10" y="2"/>
                </a:lnTo>
                <a:lnTo>
                  <a:pt x="2" y="24"/>
                </a:lnTo>
                <a:lnTo>
                  <a:pt x="2" y="33"/>
                </a:lnTo>
                <a:lnTo>
                  <a:pt x="0" y="39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45" name="Freeform 101"/>
          <p:cNvSpPr>
            <a:spLocks/>
          </p:cNvSpPr>
          <p:nvPr/>
        </p:nvSpPr>
        <p:spPr bwMode="auto">
          <a:xfrm>
            <a:off x="7388225" y="1235075"/>
            <a:ext cx="488950" cy="869950"/>
          </a:xfrm>
          <a:custGeom>
            <a:avLst/>
            <a:gdLst>
              <a:gd name="T0" fmla="*/ 0 w 48"/>
              <a:gd name="T1" fmla="*/ 39 h 76"/>
              <a:gd name="T2" fmla="*/ 7 w 48"/>
              <a:gd name="T3" fmla="*/ 68 h 76"/>
              <a:gd name="T4" fmla="*/ 13 w 48"/>
              <a:gd name="T5" fmla="*/ 73 h 76"/>
              <a:gd name="T6" fmla="*/ 13 w 48"/>
              <a:gd name="T7" fmla="*/ 76 h 76"/>
              <a:gd name="T8" fmla="*/ 16 w 48"/>
              <a:gd name="T9" fmla="*/ 67 h 76"/>
              <a:gd name="T10" fmla="*/ 21 w 48"/>
              <a:gd name="T11" fmla="*/ 57 h 76"/>
              <a:gd name="T12" fmla="*/ 26 w 48"/>
              <a:gd name="T13" fmla="*/ 52 h 76"/>
              <a:gd name="T14" fmla="*/ 29 w 48"/>
              <a:gd name="T15" fmla="*/ 44 h 76"/>
              <a:gd name="T16" fmla="*/ 32 w 48"/>
              <a:gd name="T17" fmla="*/ 45 h 76"/>
              <a:gd name="T18" fmla="*/ 36 w 48"/>
              <a:gd name="T19" fmla="*/ 43 h 76"/>
              <a:gd name="T20" fmla="*/ 40 w 48"/>
              <a:gd name="T21" fmla="*/ 44 h 76"/>
              <a:gd name="T22" fmla="*/ 48 w 48"/>
              <a:gd name="T23" fmla="*/ 36 h 76"/>
              <a:gd name="T24" fmla="*/ 44 w 48"/>
              <a:gd name="T25" fmla="*/ 30 h 76"/>
              <a:gd name="T26" fmla="*/ 41 w 48"/>
              <a:gd name="T27" fmla="*/ 30 h 76"/>
              <a:gd name="T28" fmla="*/ 40 w 48"/>
              <a:gd name="T29" fmla="*/ 24 h 76"/>
              <a:gd name="T30" fmla="*/ 34 w 48"/>
              <a:gd name="T31" fmla="*/ 26 h 76"/>
              <a:gd name="T32" fmla="*/ 26 w 48"/>
              <a:gd name="T33" fmla="*/ 1 h 76"/>
              <a:gd name="T34" fmla="*/ 21 w 48"/>
              <a:gd name="T35" fmla="*/ 0 h 76"/>
              <a:gd name="T36" fmla="*/ 15 w 48"/>
              <a:gd name="T37" fmla="*/ 3 h 76"/>
              <a:gd name="T38" fmla="*/ 10 w 48"/>
              <a:gd name="T39" fmla="*/ 2 h 76"/>
              <a:gd name="T40" fmla="*/ 2 w 48"/>
              <a:gd name="T41" fmla="*/ 24 h 76"/>
              <a:gd name="T42" fmla="*/ 2 w 48"/>
              <a:gd name="T43" fmla="*/ 33 h 76"/>
              <a:gd name="T44" fmla="*/ 0 w 48"/>
              <a:gd name="T45" fmla="*/ 39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8" h="76">
                <a:moveTo>
                  <a:pt x="0" y="39"/>
                </a:moveTo>
                <a:lnTo>
                  <a:pt x="7" y="68"/>
                </a:lnTo>
                <a:lnTo>
                  <a:pt x="13" y="73"/>
                </a:lnTo>
                <a:lnTo>
                  <a:pt x="13" y="76"/>
                </a:lnTo>
                <a:lnTo>
                  <a:pt x="16" y="67"/>
                </a:lnTo>
                <a:lnTo>
                  <a:pt x="21" y="57"/>
                </a:lnTo>
                <a:lnTo>
                  <a:pt x="26" y="52"/>
                </a:lnTo>
                <a:lnTo>
                  <a:pt x="29" y="44"/>
                </a:lnTo>
                <a:lnTo>
                  <a:pt x="32" y="45"/>
                </a:lnTo>
                <a:lnTo>
                  <a:pt x="36" y="43"/>
                </a:lnTo>
                <a:lnTo>
                  <a:pt x="40" y="44"/>
                </a:lnTo>
                <a:lnTo>
                  <a:pt x="48" y="36"/>
                </a:lnTo>
                <a:lnTo>
                  <a:pt x="44" y="30"/>
                </a:lnTo>
                <a:lnTo>
                  <a:pt x="41" y="30"/>
                </a:lnTo>
                <a:lnTo>
                  <a:pt x="40" y="24"/>
                </a:lnTo>
                <a:lnTo>
                  <a:pt x="34" y="26"/>
                </a:lnTo>
                <a:lnTo>
                  <a:pt x="26" y="1"/>
                </a:lnTo>
                <a:lnTo>
                  <a:pt x="21" y="0"/>
                </a:lnTo>
                <a:lnTo>
                  <a:pt x="15" y="3"/>
                </a:lnTo>
                <a:lnTo>
                  <a:pt x="10" y="2"/>
                </a:lnTo>
                <a:lnTo>
                  <a:pt x="2" y="24"/>
                </a:lnTo>
                <a:lnTo>
                  <a:pt x="2" y="33"/>
                </a:lnTo>
                <a:lnTo>
                  <a:pt x="0" y="39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46" name="Freeform 102"/>
          <p:cNvSpPr>
            <a:spLocks/>
          </p:cNvSpPr>
          <p:nvPr/>
        </p:nvSpPr>
        <p:spPr bwMode="auto">
          <a:xfrm>
            <a:off x="7388225" y="1235075"/>
            <a:ext cx="488950" cy="869950"/>
          </a:xfrm>
          <a:custGeom>
            <a:avLst/>
            <a:gdLst>
              <a:gd name="T0" fmla="*/ 0 w 48"/>
              <a:gd name="T1" fmla="*/ 39 h 76"/>
              <a:gd name="T2" fmla="*/ 7 w 48"/>
              <a:gd name="T3" fmla="*/ 68 h 76"/>
              <a:gd name="T4" fmla="*/ 13 w 48"/>
              <a:gd name="T5" fmla="*/ 73 h 76"/>
              <a:gd name="T6" fmla="*/ 13 w 48"/>
              <a:gd name="T7" fmla="*/ 76 h 76"/>
              <a:gd name="T8" fmla="*/ 16 w 48"/>
              <a:gd name="T9" fmla="*/ 67 h 76"/>
              <a:gd name="T10" fmla="*/ 21 w 48"/>
              <a:gd name="T11" fmla="*/ 57 h 76"/>
              <a:gd name="T12" fmla="*/ 26 w 48"/>
              <a:gd name="T13" fmla="*/ 52 h 76"/>
              <a:gd name="T14" fmla="*/ 29 w 48"/>
              <a:gd name="T15" fmla="*/ 44 h 76"/>
              <a:gd name="T16" fmla="*/ 32 w 48"/>
              <a:gd name="T17" fmla="*/ 45 h 76"/>
              <a:gd name="T18" fmla="*/ 36 w 48"/>
              <a:gd name="T19" fmla="*/ 43 h 76"/>
              <a:gd name="T20" fmla="*/ 40 w 48"/>
              <a:gd name="T21" fmla="*/ 44 h 76"/>
              <a:gd name="T22" fmla="*/ 48 w 48"/>
              <a:gd name="T23" fmla="*/ 36 h 76"/>
              <a:gd name="T24" fmla="*/ 44 w 48"/>
              <a:gd name="T25" fmla="*/ 30 h 76"/>
              <a:gd name="T26" fmla="*/ 41 w 48"/>
              <a:gd name="T27" fmla="*/ 30 h 76"/>
              <a:gd name="T28" fmla="*/ 40 w 48"/>
              <a:gd name="T29" fmla="*/ 24 h 76"/>
              <a:gd name="T30" fmla="*/ 34 w 48"/>
              <a:gd name="T31" fmla="*/ 26 h 76"/>
              <a:gd name="T32" fmla="*/ 26 w 48"/>
              <a:gd name="T33" fmla="*/ 1 h 76"/>
              <a:gd name="T34" fmla="*/ 21 w 48"/>
              <a:gd name="T35" fmla="*/ 0 h 76"/>
              <a:gd name="T36" fmla="*/ 15 w 48"/>
              <a:gd name="T37" fmla="*/ 3 h 76"/>
              <a:gd name="T38" fmla="*/ 10 w 48"/>
              <a:gd name="T39" fmla="*/ 2 h 76"/>
              <a:gd name="T40" fmla="*/ 2 w 48"/>
              <a:gd name="T41" fmla="*/ 24 h 76"/>
              <a:gd name="T42" fmla="*/ 2 w 48"/>
              <a:gd name="T43" fmla="*/ 33 h 76"/>
              <a:gd name="T44" fmla="*/ 0 w 48"/>
              <a:gd name="T45" fmla="*/ 39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8" h="76">
                <a:moveTo>
                  <a:pt x="0" y="39"/>
                </a:moveTo>
                <a:lnTo>
                  <a:pt x="7" y="68"/>
                </a:lnTo>
                <a:lnTo>
                  <a:pt x="13" y="73"/>
                </a:lnTo>
                <a:lnTo>
                  <a:pt x="13" y="76"/>
                </a:lnTo>
                <a:lnTo>
                  <a:pt x="16" y="67"/>
                </a:lnTo>
                <a:lnTo>
                  <a:pt x="21" y="57"/>
                </a:lnTo>
                <a:lnTo>
                  <a:pt x="26" y="52"/>
                </a:lnTo>
                <a:lnTo>
                  <a:pt x="29" y="44"/>
                </a:lnTo>
                <a:lnTo>
                  <a:pt x="32" y="45"/>
                </a:lnTo>
                <a:lnTo>
                  <a:pt x="36" y="43"/>
                </a:lnTo>
                <a:lnTo>
                  <a:pt x="40" y="44"/>
                </a:lnTo>
                <a:lnTo>
                  <a:pt x="48" y="36"/>
                </a:lnTo>
                <a:lnTo>
                  <a:pt x="44" y="30"/>
                </a:lnTo>
                <a:lnTo>
                  <a:pt x="41" y="30"/>
                </a:lnTo>
                <a:lnTo>
                  <a:pt x="40" y="24"/>
                </a:lnTo>
                <a:lnTo>
                  <a:pt x="34" y="26"/>
                </a:lnTo>
                <a:lnTo>
                  <a:pt x="26" y="1"/>
                </a:lnTo>
                <a:lnTo>
                  <a:pt x="21" y="0"/>
                </a:lnTo>
                <a:lnTo>
                  <a:pt x="15" y="3"/>
                </a:lnTo>
                <a:lnTo>
                  <a:pt x="10" y="2"/>
                </a:lnTo>
                <a:lnTo>
                  <a:pt x="2" y="24"/>
                </a:lnTo>
                <a:lnTo>
                  <a:pt x="2" y="33"/>
                </a:lnTo>
                <a:lnTo>
                  <a:pt x="0" y="39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47" name="Freeform 103"/>
          <p:cNvSpPr>
            <a:spLocks/>
          </p:cNvSpPr>
          <p:nvPr/>
        </p:nvSpPr>
        <p:spPr bwMode="auto">
          <a:xfrm>
            <a:off x="1609725" y="1120775"/>
            <a:ext cx="835025" cy="1397000"/>
          </a:xfrm>
          <a:custGeom>
            <a:avLst/>
            <a:gdLst>
              <a:gd name="T0" fmla="*/ 28 w 82"/>
              <a:gd name="T1" fmla="*/ 0 h 122"/>
              <a:gd name="T2" fmla="*/ 17 w 82"/>
              <a:gd name="T3" fmla="*/ 46 h 122"/>
              <a:gd name="T4" fmla="*/ 17 w 82"/>
              <a:gd name="T5" fmla="*/ 49 h 122"/>
              <a:gd name="T6" fmla="*/ 20 w 82"/>
              <a:gd name="T7" fmla="*/ 53 h 122"/>
              <a:gd name="T8" fmla="*/ 17 w 82"/>
              <a:gd name="T9" fmla="*/ 57 h 122"/>
              <a:gd name="T10" fmla="*/ 13 w 82"/>
              <a:gd name="T11" fmla="*/ 64 h 122"/>
              <a:gd name="T12" fmla="*/ 10 w 82"/>
              <a:gd name="T13" fmla="*/ 68 h 122"/>
              <a:gd name="T14" fmla="*/ 8 w 82"/>
              <a:gd name="T15" fmla="*/ 72 h 122"/>
              <a:gd name="T16" fmla="*/ 10 w 82"/>
              <a:gd name="T17" fmla="*/ 76 h 122"/>
              <a:gd name="T18" fmla="*/ 8 w 82"/>
              <a:gd name="T19" fmla="*/ 80 h 122"/>
              <a:gd name="T20" fmla="*/ 0 w 82"/>
              <a:gd name="T21" fmla="*/ 108 h 122"/>
              <a:gd name="T22" fmla="*/ 39 w 82"/>
              <a:gd name="T23" fmla="*/ 117 h 122"/>
              <a:gd name="T24" fmla="*/ 76 w 82"/>
              <a:gd name="T25" fmla="*/ 122 h 122"/>
              <a:gd name="T26" fmla="*/ 82 w 82"/>
              <a:gd name="T27" fmla="*/ 82 h 122"/>
              <a:gd name="T28" fmla="*/ 78 w 82"/>
              <a:gd name="T29" fmla="*/ 79 h 122"/>
              <a:gd name="T30" fmla="*/ 76 w 82"/>
              <a:gd name="T31" fmla="*/ 81 h 122"/>
              <a:gd name="T32" fmla="*/ 67 w 82"/>
              <a:gd name="T33" fmla="*/ 80 h 122"/>
              <a:gd name="T34" fmla="*/ 60 w 82"/>
              <a:gd name="T35" fmla="*/ 81 h 122"/>
              <a:gd name="T36" fmla="*/ 56 w 82"/>
              <a:gd name="T37" fmla="*/ 73 h 122"/>
              <a:gd name="T38" fmla="*/ 55 w 82"/>
              <a:gd name="T39" fmla="*/ 73 h 122"/>
              <a:gd name="T40" fmla="*/ 55 w 82"/>
              <a:gd name="T41" fmla="*/ 69 h 122"/>
              <a:gd name="T42" fmla="*/ 51 w 82"/>
              <a:gd name="T43" fmla="*/ 60 h 122"/>
              <a:gd name="T44" fmla="*/ 44 w 82"/>
              <a:gd name="T45" fmla="*/ 61 h 122"/>
              <a:gd name="T46" fmla="*/ 49 w 82"/>
              <a:gd name="T47" fmla="*/ 43 h 122"/>
              <a:gd name="T48" fmla="*/ 37 w 82"/>
              <a:gd name="T49" fmla="*/ 28 h 122"/>
              <a:gd name="T50" fmla="*/ 36 w 82"/>
              <a:gd name="T51" fmla="*/ 19 h 122"/>
              <a:gd name="T52" fmla="*/ 39 w 82"/>
              <a:gd name="T53" fmla="*/ 3 h 122"/>
              <a:gd name="T54" fmla="*/ 28 w 82"/>
              <a:gd name="T55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2" h="122">
                <a:moveTo>
                  <a:pt x="28" y="0"/>
                </a:moveTo>
                <a:lnTo>
                  <a:pt x="17" y="46"/>
                </a:lnTo>
                <a:lnTo>
                  <a:pt x="17" y="49"/>
                </a:lnTo>
                <a:lnTo>
                  <a:pt x="20" y="53"/>
                </a:lnTo>
                <a:lnTo>
                  <a:pt x="17" y="57"/>
                </a:lnTo>
                <a:lnTo>
                  <a:pt x="13" y="64"/>
                </a:lnTo>
                <a:lnTo>
                  <a:pt x="10" y="68"/>
                </a:lnTo>
                <a:lnTo>
                  <a:pt x="8" y="72"/>
                </a:lnTo>
                <a:lnTo>
                  <a:pt x="10" y="76"/>
                </a:lnTo>
                <a:lnTo>
                  <a:pt x="8" y="80"/>
                </a:lnTo>
                <a:lnTo>
                  <a:pt x="0" y="108"/>
                </a:lnTo>
                <a:lnTo>
                  <a:pt x="39" y="117"/>
                </a:lnTo>
                <a:lnTo>
                  <a:pt x="76" y="122"/>
                </a:lnTo>
                <a:lnTo>
                  <a:pt x="82" y="82"/>
                </a:lnTo>
                <a:lnTo>
                  <a:pt x="78" y="79"/>
                </a:lnTo>
                <a:lnTo>
                  <a:pt x="76" y="81"/>
                </a:lnTo>
                <a:lnTo>
                  <a:pt x="67" y="80"/>
                </a:lnTo>
                <a:lnTo>
                  <a:pt x="60" y="81"/>
                </a:lnTo>
                <a:lnTo>
                  <a:pt x="56" y="73"/>
                </a:lnTo>
                <a:lnTo>
                  <a:pt x="55" y="73"/>
                </a:lnTo>
                <a:lnTo>
                  <a:pt x="55" y="69"/>
                </a:lnTo>
                <a:lnTo>
                  <a:pt x="51" y="60"/>
                </a:lnTo>
                <a:lnTo>
                  <a:pt x="44" y="61"/>
                </a:lnTo>
                <a:lnTo>
                  <a:pt x="49" y="43"/>
                </a:lnTo>
                <a:lnTo>
                  <a:pt x="37" y="28"/>
                </a:lnTo>
                <a:lnTo>
                  <a:pt x="36" y="19"/>
                </a:lnTo>
                <a:lnTo>
                  <a:pt x="39" y="3"/>
                </a:lnTo>
                <a:lnTo>
                  <a:pt x="28" y="0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48" name="Freeform 104"/>
          <p:cNvSpPr>
            <a:spLocks/>
          </p:cNvSpPr>
          <p:nvPr/>
        </p:nvSpPr>
        <p:spPr bwMode="auto">
          <a:xfrm>
            <a:off x="1609725" y="1120775"/>
            <a:ext cx="835025" cy="1397000"/>
          </a:xfrm>
          <a:custGeom>
            <a:avLst/>
            <a:gdLst>
              <a:gd name="T0" fmla="*/ 28 w 82"/>
              <a:gd name="T1" fmla="*/ 0 h 122"/>
              <a:gd name="T2" fmla="*/ 17 w 82"/>
              <a:gd name="T3" fmla="*/ 46 h 122"/>
              <a:gd name="T4" fmla="*/ 17 w 82"/>
              <a:gd name="T5" fmla="*/ 49 h 122"/>
              <a:gd name="T6" fmla="*/ 20 w 82"/>
              <a:gd name="T7" fmla="*/ 53 h 122"/>
              <a:gd name="T8" fmla="*/ 17 w 82"/>
              <a:gd name="T9" fmla="*/ 57 h 122"/>
              <a:gd name="T10" fmla="*/ 13 w 82"/>
              <a:gd name="T11" fmla="*/ 64 h 122"/>
              <a:gd name="T12" fmla="*/ 10 w 82"/>
              <a:gd name="T13" fmla="*/ 68 h 122"/>
              <a:gd name="T14" fmla="*/ 8 w 82"/>
              <a:gd name="T15" fmla="*/ 72 h 122"/>
              <a:gd name="T16" fmla="*/ 10 w 82"/>
              <a:gd name="T17" fmla="*/ 76 h 122"/>
              <a:gd name="T18" fmla="*/ 8 w 82"/>
              <a:gd name="T19" fmla="*/ 80 h 122"/>
              <a:gd name="T20" fmla="*/ 0 w 82"/>
              <a:gd name="T21" fmla="*/ 108 h 122"/>
              <a:gd name="T22" fmla="*/ 39 w 82"/>
              <a:gd name="T23" fmla="*/ 117 h 122"/>
              <a:gd name="T24" fmla="*/ 76 w 82"/>
              <a:gd name="T25" fmla="*/ 122 h 122"/>
              <a:gd name="T26" fmla="*/ 82 w 82"/>
              <a:gd name="T27" fmla="*/ 82 h 122"/>
              <a:gd name="T28" fmla="*/ 78 w 82"/>
              <a:gd name="T29" fmla="*/ 79 h 122"/>
              <a:gd name="T30" fmla="*/ 76 w 82"/>
              <a:gd name="T31" fmla="*/ 81 h 122"/>
              <a:gd name="T32" fmla="*/ 67 w 82"/>
              <a:gd name="T33" fmla="*/ 80 h 122"/>
              <a:gd name="T34" fmla="*/ 60 w 82"/>
              <a:gd name="T35" fmla="*/ 81 h 122"/>
              <a:gd name="T36" fmla="*/ 56 w 82"/>
              <a:gd name="T37" fmla="*/ 73 h 122"/>
              <a:gd name="T38" fmla="*/ 55 w 82"/>
              <a:gd name="T39" fmla="*/ 73 h 122"/>
              <a:gd name="T40" fmla="*/ 55 w 82"/>
              <a:gd name="T41" fmla="*/ 69 h 122"/>
              <a:gd name="T42" fmla="*/ 51 w 82"/>
              <a:gd name="T43" fmla="*/ 60 h 122"/>
              <a:gd name="T44" fmla="*/ 44 w 82"/>
              <a:gd name="T45" fmla="*/ 61 h 122"/>
              <a:gd name="T46" fmla="*/ 49 w 82"/>
              <a:gd name="T47" fmla="*/ 43 h 122"/>
              <a:gd name="T48" fmla="*/ 37 w 82"/>
              <a:gd name="T49" fmla="*/ 28 h 122"/>
              <a:gd name="T50" fmla="*/ 36 w 82"/>
              <a:gd name="T51" fmla="*/ 19 h 122"/>
              <a:gd name="T52" fmla="*/ 39 w 82"/>
              <a:gd name="T53" fmla="*/ 3 h 122"/>
              <a:gd name="T54" fmla="*/ 28 w 82"/>
              <a:gd name="T55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2" h="122">
                <a:moveTo>
                  <a:pt x="28" y="0"/>
                </a:moveTo>
                <a:lnTo>
                  <a:pt x="17" y="46"/>
                </a:lnTo>
                <a:lnTo>
                  <a:pt x="17" y="49"/>
                </a:lnTo>
                <a:lnTo>
                  <a:pt x="20" y="53"/>
                </a:lnTo>
                <a:lnTo>
                  <a:pt x="17" y="57"/>
                </a:lnTo>
                <a:lnTo>
                  <a:pt x="13" y="64"/>
                </a:lnTo>
                <a:lnTo>
                  <a:pt x="10" y="68"/>
                </a:lnTo>
                <a:lnTo>
                  <a:pt x="8" y="72"/>
                </a:lnTo>
                <a:lnTo>
                  <a:pt x="10" y="76"/>
                </a:lnTo>
                <a:lnTo>
                  <a:pt x="8" y="80"/>
                </a:lnTo>
                <a:lnTo>
                  <a:pt x="0" y="108"/>
                </a:lnTo>
                <a:lnTo>
                  <a:pt x="39" y="117"/>
                </a:lnTo>
                <a:lnTo>
                  <a:pt x="76" y="122"/>
                </a:lnTo>
                <a:lnTo>
                  <a:pt x="82" y="82"/>
                </a:lnTo>
                <a:lnTo>
                  <a:pt x="78" y="79"/>
                </a:lnTo>
                <a:lnTo>
                  <a:pt x="76" y="81"/>
                </a:lnTo>
                <a:lnTo>
                  <a:pt x="67" y="80"/>
                </a:lnTo>
                <a:lnTo>
                  <a:pt x="60" y="81"/>
                </a:lnTo>
                <a:lnTo>
                  <a:pt x="56" y="73"/>
                </a:lnTo>
                <a:lnTo>
                  <a:pt x="55" y="73"/>
                </a:lnTo>
                <a:lnTo>
                  <a:pt x="55" y="69"/>
                </a:lnTo>
                <a:lnTo>
                  <a:pt x="51" y="60"/>
                </a:lnTo>
                <a:lnTo>
                  <a:pt x="44" y="61"/>
                </a:lnTo>
                <a:lnTo>
                  <a:pt x="49" y="43"/>
                </a:lnTo>
                <a:lnTo>
                  <a:pt x="37" y="28"/>
                </a:lnTo>
                <a:lnTo>
                  <a:pt x="36" y="19"/>
                </a:lnTo>
                <a:lnTo>
                  <a:pt x="39" y="3"/>
                </a:lnTo>
                <a:lnTo>
                  <a:pt x="28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49" name="Freeform 105"/>
          <p:cNvSpPr>
            <a:spLocks/>
          </p:cNvSpPr>
          <p:nvPr/>
        </p:nvSpPr>
        <p:spPr bwMode="auto">
          <a:xfrm>
            <a:off x="1976438" y="1155700"/>
            <a:ext cx="1404937" cy="927100"/>
          </a:xfrm>
          <a:custGeom>
            <a:avLst/>
            <a:gdLst>
              <a:gd name="T0" fmla="*/ 3 w 138"/>
              <a:gd name="T1" fmla="*/ 0 h 81"/>
              <a:gd name="T2" fmla="*/ 0 w 138"/>
              <a:gd name="T3" fmla="*/ 16 h 81"/>
              <a:gd name="T4" fmla="*/ 1 w 138"/>
              <a:gd name="T5" fmla="*/ 25 h 81"/>
              <a:gd name="T6" fmla="*/ 13 w 138"/>
              <a:gd name="T7" fmla="*/ 40 h 81"/>
              <a:gd name="T8" fmla="*/ 8 w 138"/>
              <a:gd name="T9" fmla="*/ 58 h 81"/>
              <a:gd name="T10" fmla="*/ 15 w 138"/>
              <a:gd name="T11" fmla="*/ 57 h 81"/>
              <a:gd name="T12" fmla="*/ 19 w 138"/>
              <a:gd name="T13" fmla="*/ 66 h 81"/>
              <a:gd name="T14" fmla="*/ 19 w 138"/>
              <a:gd name="T15" fmla="*/ 70 h 81"/>
              <a:gd name="T16" fmla="*/ 20 w 138"/>
              <a:gd name="T17" fmla="*/ 70 h 81"/>
              <a:gd name="T18" fmla="*/ 24 w 138"/>
              <a:gd name="T19" fmla="*/ 78 h 81"/>
              <a:gd name="T20" fmla="*/ 31 w 138"/>
              <a:gd name="T21" fmla="*/ 77 h 81"/>
              <a:gd name="T22" fmla="*/ 40 w 138"/>
              <a:gd name="T23" fmla="*/ 78 h 81"/>
              <a:gd name="T24" fmla="*/ 42 w 138"/>
              <a:gd name="T25" fmla="*/ 76 h 81"/>
              <a:gd name="T26" fmla="*/ 46 w 138"/>
              <a:gd name="T27" fmla="*/ 79 h 81"/>
              <a:gd name="T28" fmla="*/ 48 w 138"/>
              <a:gd name="T29" fmla="*/ 73 h 81"/>
              <a:gd name="T30" fmla="*/ 133 w 138"/>
              <a:gd name="T31" fmla="*/ 81 h 81"/>
              <a:gd name="T32" fmla="*/ 135 w 138"/>
              <a:gd name="T33" fmla="*/ 68 h 81"/>
              <a:gd name="T34" fmla="*/ 138 w 138"/>
              <a:gd name="T35" fmla="*/ 19 h 81"/>
              <a:gd name="T36" fmla="*/ 3 w 138"/>
              <a:gd name="T3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38" h="81">
                <a:moveTo>
                  <a:pt x="3" y="0"/>
                </a:moveTo>
                <a:lnTo>
                  <a:pt x="0" y="16"/>
                </a:lnTo>
                <a:lnTo>
                  <a:pt x="1" y="25"/>
                </a:lnTo>
                <a:lnTo>
                  <a:pt x="13" y="40"/>
                </a:lnTo>
                <a:lnTo>
                  <a:pt x="8" y="58"/>
                </a:lnTo>
                <a:lnTo>
                  <a:pt x="15" y="57"/>
                </a:lnTo>
                <a:lnTo>
                  <a:pt x="19" y="66"/>
                </a:lnTo>
                <a:lnTo>
                  <a:pt x="19" y="70"/>
                </a:lnTo>
                <a:lnTo>
                  <a:pt x="20" y="70"/>
                </a:lnTo>
                <a:lnTo>
                  <a:pt x="24" y="78"/>
                </a:lnTo>
                <a:lnTo>
                  <a:pt x="31" y="77"/>
                </a:lnTo>
                <a:lnTo>
                  <a:pt x="40" y="78"/>
                </a:lnTo>
                <a:lnTo>
                  <a:pt x="42" y="76"/>
                </a:lnTo>
                <a:lnTo>
                  <a:pt x="46" y="79"/>
                </a:lnTo>
                <a:lnTo>
                  <a:pt x="48" y="73"/>
                </a:lnTo>
                <a:lnTo>
                  <a:pt x="133" y="81"/>
                </a:lnTo>
                <a:lnTo>
                  <a:pt x="135" y="68"/>
                </a:lnTo>
                <a:lnTo>
                  <a:pt x="138" y="19"/>
                </a:lnTo>
                <a:lnTo>
                  <a:pt x="3" y="0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50" name="Freeform 106"/>
          <p:cNvSpPr>
            <a:spLocks/>
          </p:cNvSpPr>
          <p:nvPr/>
        </p:nvSpPr>
        <p:spPr bwMode="auto">
          <a:xfrm>
            <a:off x="1976438" y="1155700"/>
            <a:ext cx="1404937" cy="927100"/>
          </a:xfrm>
          <a:custGeom>
            <a:avLst/>
            <a:gdLst>
              <a:gd name="T0" fmla="*/ 3 w 138"/>
              <a:gd name="T1" fmla="*/ 0 h 81"/>
              <a:gd name="T2" fmla="*/ 0 w 138"/>
              <a:gd name="T3" fmla="*/ 16 h 81"/>
              <a:gd name="T4" fmla="*/ 1 w 138"/>
              <a:gd name="T5" fmla="*/ 25 h 81"/>
              <a:gd name="T6" fmla="*/ 13 w 138"/>
              <a:gd name="T7" fmla="*/ 40 h 81"/>
              <a:gd name="T8" fmla="*/ 8 w 138"/>
              <a:gd name="T9" fmla="*/ 58 h 81"/>
              <a:gd name="T10" fmla="*/ 15 w 138"/>
              <a:gd name="T11" fmla="*/ 57 h 81"/>
              <a:gd name="T12" fmla="*/ 19 w 138"/>
              <a:gd name="T13" fmla="*/ 66 h 81"/>
              <a:gd name="T14" fmla="*/ 19 w 138"/>
              <a:gd name="T15" fmla="*/ 70 h 81"/>
              <a:gd name="T16" fmla="*/ 20 w 138"/>
              <a:gd name="T17" fmla="*/ 70 h 81"/>
              <a:gd name="T18" fmla="*/ 24 w 138"/>
              <a:gd name="T19" fmla="*/ 78 h 81"/>
              <a:gd name="T20" fmla="*/ 31 w 138"/>
              <a:gd name="T21" fmla="*/ 77 h 81"/>
              <a:gd name="T22" fmla="*/ 40 w 138"/>
              <a:gd name="T23" fmla="*/ 78 h 81"/>
              <a:gd name="T24" fmla="*/ 42 w 138"/>
              <a:gd name="T25" fmla="*/ 76 h 81"/>
              <a:gd name="T26" fmla="*/ 46 w 138"/>
              <a:gd name="T27" fmla="*/ 79 h 81"/>
              <a:gd name="T28" fmla="*/ 48 w 138"/>
              <a:gd name="T29" fmla="*/ 73 h 81"/>
              <a:gd name="T30" fmla="*/ 133 w 138"/>
              <a:gd name="T31" fmla="*/ 81 h 81"/>
              <a:gd name="T32" fmla="*/ 135 w 138"/>
              <a:gd name="T33" fmla="*/ 68 h 81"/>
              <a:gd name="T34" fmla="*/ 138 w 138"/>
              <a:gd name="T35" fmla="*/ 19 h 81"/>
              <a:gd name="T36" fmla="*/ 3 w 138"/>
              <a:gd name="T3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38" h="81">
                <a:moveTo>
                  <a:pt x="3" y="0"/>
                </a:moveTo>
                <a:lnTo>
                  <a:pt x="0" y="16"/>
                </a:lnTo>
                <a:lnTo>
                  <a:pt x="1" y="25"/>
                </a:lnTo>
                <a:lnTo>
                  <a:pt x="13" y="40"/>
                </a:lnTo>
                <a:lnTo>
                  <a:pt x="8" y="58"/>
                </a:lnTo>
                <a:lnTo>
                  <a:pt x="15" y="57"/>
                </a:lnTo>
                <a:lnTo>
                  <a:pt x="19" y="66"/>
                </a:lnTo>
                <a:lnTo>
                  <a:pt x="19" y="70"/>
                </a:lnTo>
                <a:lnTo>
                  <a:pt x="20" y="70"/>
                </a:lnTo>
                <a:lnTo>
                  <a:pt x="24" y="78"/>
                </a:lnTo>
                <a:lnTo>
                  <a:pt x="31" y="77"/>
                </a:lnTo>
                <a:lnTo>
                  <a:pt x="40" y="78"/>
                </a:lnTo>
                <a:lnTo>
                  <a:pt x="42" y="76"/>
                </a:lnTo>
                <a:lnTo>
                  <a:pt x="46" y="79"/>
                </a:lnTo>
                <a:lnTo>
                  <a:pt x="48" y="73"/>
                </a:lnTo>
                <a:lnTo>
                  <a:pt x="133" y="81"/>
                </a:lnTo>
                <a:lnTo>
                  <a:pt x="135" y="68"/>
                </a:lnTo>
                <a:lnTo>
                  <a:pt x="138" y="19"/>
                </a:lnTo>
                <a:lnTo>
                  <a:pt x="3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51" name="Freeform 107"/>
          <p:cNvSpPr>
            <a:spLocks/>
          </p:cNvSpPr>
          <p:nvPr/>
        </p:nvSpPr>
        <p:spPr bwMode="auto">
          <a:xfrm>
            <a:off x="2363788" y="1990725"/>
            <a:ext cx="965200" cy="823913"/>
          </a:xfrm>
          <a:custGeom>
            <a:avLst/>
            <a:gdLst>
              <a:gd name="T0" fmla="*/ 95 w 95"/>
              <a:gd name="T1" fmla="*/ 8 h 72"/>
              <a:gd name="T2" fmla="*/ 10 w 95"/>
              <a:gd name="T3" fmla="*/ 0 h 72"/>
              <a:gd name="T4" fmla="*/ 8 w 95"/>
              <a:gd name="T5" fmla="*/ 6 h 72"/>
              <a:gd name="T6" fmla="*/ 2 w 95"/>
              <a:gd name="T7" fmla="*/ 46 h 72"/>
              <a:gd name="T8" fmla="*/ 0 w 95"/>
              <a:gd name="T9" fmla="*/ 62 h 72"/>
              <a:gd name="T10" fmla="*/ 26 w 95"/>
              <a:gd name="T11" fmla="*/ 67 h 72"/>
              <a:gd name="T12" fmla="*/ 89 w 95"/>
              <a:gd name="T13" fmla="*/ 72 h 72"/>
              <a:gd name="T14" fmla="*/ 93 w 95"/>
              <a:gd name="T15" fmla="*/ 41 h 72"/>
              <a:gd name="T16" fmla="*/ 95 w 95"/>
              <a:gd name="T17" fmla="*/ 8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" h="72">
                <a:moveTo>
                  <a:pt x="95" y="8"/>
                </a:moveTo>
                <a:lnTo>
                  <a:pt x="10" y="0"/>
                </a:lnTo>
                <a:lnTo>
                  <a:pt x="8" y="6"/>
                </a:lnTo>
                <a:lnTo>
                  <a:pt x="2" y="46"/>
                </a:lnTo>
                <a:lnTo>
                  <a:pt x="0" y="62"/>
                </a:lnTo>
                <a:lnTo>
                  <a:pt x="26" y="67"/>
                </a:lnTo>
                <a:lnTo>
                  <a:pt x="89" y="72"/>
                </a:lnTo>
                <a:lnTo>
                  <a:pt x="93" y="41"/>
                </a:lnTo>
                <a:lnTo>
                  <a:pt x="95" y="8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52" name="Freeform 108"/>
          <p:cNvSpPr>
            <a:spLocks/>
          </p:cNvSpPr>
          <p:nvPr/>
        </p:nvSpPr>
        <p:spPr bwMode="auto">
          <a:xfrm>
            <a:off x="2363788" y="1990725"/>
            <a:ext cx="965200" cy="823913"/>
          </a:xfrm>
          <a:custGeom>
            <a:avLst/>
            <a:gdLst>
              <a:gd name="T0" fmla="*/ 95 w 95"/>
              <a:gd name="T1" fmla="*/ 8 h 72"/>
              <a:gd name="T2" fmla="*/ 10 w 95"/>
              <a:gd name="T3" fmla="*/ 0 h 72"/>
              <a:gd name="T4" fmla="*/ 8 w 95"/>
              <a:gd name="T5" fmla="*/ 6 h 72"/>
              <a:gd name="T6" fmla="*/ 2 w 95"/>
              <a:gd name="T7" fmla="*/ 46 h 72"/>
              <a:gd name="T8" fmla="*/ 0 w 95"/>
              <a:gd name="T9" fmla="*/ 62 h 72"/>
              <a:gd name="T10" fmla="*/ 26 w 95"/>
              <a:gd name="T11" fmla="*/ 67 h 72"/>
              <a:gd name="T12" fmla="*/ 89 w 95"/>
              <a:gd name="T13" fmla="*/ 72 h 72"/>
              <a:gd name="T14" fmla="*/ 93 w 95"/>
              <a:gd name="T15" fmla="*/ 41 h 72"/>
              <a:gd name="T16" fmla="*/ 95 w 95"/>
              <a:gd name="T17" fmla="*/ 8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" h="72">
                <a:moveTo>
                  <a:pt x="95" y="8"/>
                </a:moveTo>
                <a:lnTo>
                  <a:pt x="10" y="0"/>
                </a:lnTo>
                <a:lnTo>
                  <a:pt x="8" y="6"/>
                </a:lnTo>
                <a:lnTo>
                  <a:pt x="2" y="46"/>
                </a:lnTo>
                <a:lnTo>
                  <a:pt x="0" y="62"/>
                </a:lnTo>
                <a:lnTo>
                  <a:pt x="26" y="67"/>
                </a:lnTo>
                <a:lnTo>
                  <a:pt x="89" y="72"/>
                </a:lnTo>
                <a:lnTo>
                  <a:pt x="93" y="41"/>
                </a:lnTo>
                <a:lnTo>
                  <a:pt x="95" y="8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53" name="Freeform 109"/>
          <p:cNvSpPr>
            <a:spLocks/>
          </p:cNvSpPr>
          <p:nvPr/>
        </p:nvSpPr>
        <p:spPr bwMode="auto">
          <a:xfrm>
            <a:off x="3349625" y="1373188"/>
            <a:ext cx="885825" cy="617537"/>
          </a:xfrm>
          <a:custGeom>
            <a:avLst/>
            <a:gdLst>
              <a:gd name="T0" fmla="*/ 3 w 87"/>
              <a:gd name="T1" fmla="*/ 0 h 54"/>
              <a:gd name="T2" fmla="*/ 0 w 87"/>
              <a:gd name="T3" fmla="*/ 49 h 54"/>
              <a:gd name="T4" fmla="*/ 87 w 87"/>
              <a:gd name="T5" fmla="*/ 54 h 54"/>
              <a:gd name="T6" fmla="*/ 87 w 87"/>
              <a:gd name="T7" fmla="*/ 45 h 54"/>
              <a:gd name="T8" fmla="*/ 85 w 87"/>
              <a:gd name="T9" fmla="*/ 39 h 54"/>
              <a:gd name="T10" fmla="*/ 85 w 87"/>
              <a:gd name="T11" fmla="*/ 22 h 54"/>
              <a:gd name="T12" fmla="*/ 82 w 87"/>
              <a:gd name="T13" fmla="*/ 4 h 54"/>
              <a:gd name="T14" fmla="*/ 3 w 87"/>
              <a:gd name="T1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7" h="54">
                <a:moveTo>
                  <a:pt x="3" y="0"/>
                </a:moveTo>
                <a:lnTo>
                  <a:pt x="0" y="49"/>
                </a:lnTo>
                <a:lnTo>
                  <a:pt x="87" y="54"/>
                </a:lnTo>
                <a:lnTo>
                  <a:pt x="87" y="45"/>
                </a:lnTo>
                <a:lnTo>
                  <a:pt x="85" y="39"/>
                </a:lnTo>
                <a:lnTo>
                  <a:pt x="85" y="22"/>
                </a:lnTo>
                <a:lnTo>
                  <a:pt x="82" y="4"/>
                </a:lnTo>
                <a:lnTo>
                  <a:pt x="3" y="0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54" name="Freeform 110"/>
          <p:cNvSpPr>
            <a:spLocks/>
          </p:cNvSpPr>
          <p:nvPr/>
        </p:nvSpPr>
        <p:spPr bwMode="auto">
          <a:xfrm>
            <a:off x="3349625" y="1373188"/>
            <a:ext cx="885825" cy="617537"/>
          </a:xfrm>
          <a:custGeom>
            <a:avLst/>
            <a:gdLst>
              <a:gd name="T0" fmla="*/ 3 w 87"/>
              <a:gd name="T1" fmla="*/ 0 h 54"/>
              <a:gd name="T2" fmla="*/ 0 w 87"/>
              <a:gd name="T3" fmla="*/ 49 h 54"/>
              <a:gd name="T4" fmla="*/ 87 w 87"/>
              <a:gd name="T5" fmla="*/ 54 h 54"/>
              <a:gd name="T6" fmla="*/ 87 w 87"/>
              <a:gd name="T7" fmla="*/ 45 h 54"/>
              <a:gd name="T8" fmla="*/ 85 w 87"/>
              <a:gd name="T9" fmla="*/ 39 h 54"/>
              <a:gd name="T10" fmla="*/ 85 w 87"/>
              <a:gd name="T11" fmla="*/ 22 h 54"/>
              <a:gd name="T12" fmla="*/ 82 w 87"/>
              <a:gd name="T13" fmla="*/ 4 h 54"/>
              <a:gd name="T14" fmla="*/ 3 w 87"/>
              <a:gd name="T1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7" h="54">
                <a:moveTo>
                  <a:pt x="3" y="0"/>
                </a:moveTo>
                <a:lnTo>
                  <a:pt x="0" y="49"/>
                </a:lnTo>
                <a:lnTo>
                  <a:pt x="87" y="54"/>
                </a:lnTo>
                <a:lnTo>
                  <a:pt x="87" y="45"/>
                </a:lnTo>
                <a:lnTo>
                  <a:pt x="85" y="39"/>
                </a:lnTo>
                <a:lnTo>
                  <a:pt x="85" y="22"/>
                </a:lnTo>
                <a:lnTo>
                  <a:pt x="82" y="4"/>
                </a:lnTo>
                <a:lnTo>
                  <a:pt x="3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55" name="Freeform 111"/>
          <p:cNvSpPr>
            <a:spLocks/>
          </p:cNvSpPr>
          <p:nvPr/>
        </p:nvSpPr>
        <p:spPr bwMode="auto">
          <a:xfrm>
            <a:off x="3308350" y="1933575"/>
            <a:ext cx="966788" cy="674688"/>
          </a:xfrm>
          <a:custGeom>
            <a:avLst/>
            <a:gdLst>
              <a:gd name="T0" fmla="*/ 91 w 95"/>
              <a:gd name="T1" fmla="*/ 5 h 59"/>
              <a:gd name="T2" fmla="*/ 4 w 95"/>
              <a:gd name="T3" fmla="*/ 0 h 59"/>
              <a:gd name="T4" fmla="*/ 2 w 95"/>
              <a:gd name="T5" fmla="*/ 13 h 59"/>
              <a:gd name="T6" fmla="*/ 0 w 95"/>
              <a:gd name="T7" fmla="*/ 46 h 59"/>
              <a:gd name="T8" fmla="*/ 70 w 95"/>
              <a:gd name="T9" fmla="*/ 51 h 59"/>
              <a:gd name="T10" fmla="*/ 76 w 95"/>
              <a:gd name="T11" fmla="*/ 56 h 59"/>
              <a:gd name="T12" fmla="*/ 85 w 95"/>
              <a:gd name="T13" fmla="*/ 53 h 59"/>
              <a:gd name="T14" fmla="*/ 94 w 95"/>
              <a:gd name="T15" fmla="*/ 59 h 59"/>
              <a:gd name="T16" fmla="*/ 94 w 95"/>
              <a:gd name="T17" fmla="*/ 55 h 59"/>
              <a:gd name="T18" fmla="*/ 95 w 95"/>
              <a:gd name="T19" fmla="*/ 47 h 59"/>
              <a:gd name="T20" fmla="*/ 93 w 95"/>
              <a:gd name="T21" fmla="*/ 42 h 59"/>
              <a:gd name="T22" fmla="*/ 95 w 95"/>
              <a:gd name="T23" fmla="*/ 42 h 59"/>
              <a:gd name="T24" fmla="*/ 94 w 95"/>
              <a:gd name="T25" fmla="*/ 14 h 59"/>
              <a:gd name="T26" fmla="*/ 89 w 95"/>
              <a:gd name="T27" fmla="*/ 9 h 59"/>
              <a:gd name="T28" fmla="*/ 91 w 95"/>
              <a:gd name="T29" fmla="*/ 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5" h="59">
                <a:moveTo>
                  <a:pt x="91" y="5"/>
                </a:moveTo>
                <a:lnTo>
                  <a:pt x="4" y="0"/>
                </a:lnTo>
                <a:lnTo>
                  <a:pt x="2" y="13"/>
                </a:lnTo>
                <a:lnTo>
                  <a:pt x="0" y="46"/>
                </a:lnTo>
                <a:lnTo>
                  <a:pt x="70" y="51"/>
                </a:lnTo>
                <a:lnTo>
                  <a:pt x="76" y="56"/>
                </a:lnTo>
                <a:lnTo>
                  <a:pt x="85" y="53"/>
                </a:lnTo>
                <a:lnTo>
                  <a:pt x="94" y="59"/>
                </a:lnTo>
                <a:lnTo>
                  <a:pt x="94" y="55"/>
                </a:lnTo>
                <a:lnTo>
                  <a:pt x="95" y="47"/>
                </a:lnTo>
                <a:lnTo>
                  <a:pt x="93" y="42"/>
                </a:lnTo>
                <a:lnTo>
                  <a:pt x="95" y="42"/>
                </a:lnTo>
                <a:lnTo>
                  <a:pt x="94" y="14"/>
                </a:lnTo>
                <a:lnTo>
                  <a:pt x="89" y="9"/>
                </a:lnTo>
                <a:lnTo>
                  <a:pt x="91" y="5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56" name="Freeform 112"/>
          <p:cNvSpPr>
            <a:spLocks/>
          </p:cNvSpPr>
          <p:nvPr/>
        </p:nvSpPr>
        <p:spPr bwMode="auto">
          <a:xfrm>
            <a:off x="3308350" y="1933575"/>
            <a:ext cx="966788" cy="674688"/>
          </a:xfrm>
          <a:custGeom>
            <a:avLst/>
            <a:gdLst>
              <a:gd name="T0" fmla="*/ 91 w 95"/>
              <a:gd name="T1" fmla="*/ 5 h 59"/>
              <a:gd name="T2" fmla="*/ 4 w 95"/>
              <a:gd name="T3" fmla="*/ 0 h 59"/>
              <a:gd name="T4" fmla="*/ 2 w 95"/>
              <a:gd name="T5" fmla="*/ 13 h 59"/>
              <a:gd name="T6" fmla="*/ 0 w 95"/>
              <a:gd name="T7" fmla="*/ 46 h 59"/>
              <a:gd name="T8" fmla="*/ 70 w 95"/>
              <a:gd name="T9" fmla="*/ 51 h 59"/>
              <a:gd name="T10" fmla="*/ 76 w 95"/>
              <a:gd name="T11" fmla="*/ 56 h 59"/>
              <a:gd name="T12" fmla="*/ 85 w 95"/>
              <a:gd name="T13" fmla="*/ 53 h 59"/>
              <a:gd name="T14" fmla="*/ 94 w 95"/>
              <a:gd name="T15" fmla="*/ 59 h 59"/>
              <a:gd name="T16" fmla="*/ 94 w 95"/>
              <a:gd name="T17" fmla="*/ 55 h 59"/>
              <a:gd name="T18" fmla="*/ 95 w 95"/>
              <a:gd name="T19" fmla="*/ 47 h 59"/>
              <a:gd name="T20" fmla="*/ 93 w 95"/>
              <a:gd name="T21" fmla="*/ 42 h 59"/>
              <a:gd name="T22" fmla="*/ 95 w 95"/>
              <a:gd name="T23" fmla="*/ 42 h 59"/>
              <a:gd name="T24" fmla="*/ 94 w 95"/>
              <a:gd name="T25" fmla="*/ 14 h 59"/>
              <a:gd name="T26" fmla="*/ 89 w 95"/>
              <a:gd name="T27" fmla="*/ 9 h 59"/>
              <a:gd name="T28" fmla="*/ 91 w 95"/>
              <a:gd name="T29" fmla="*/ 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5" h="59">
                <a:moveTo>
                  <a:pt x="91" y="5"/>
                </a:moveTo>
                <a:lnTo>
                  <a:pt x="4" y="0"/>
                </a:lnTo>
                <a:lnTo>
                  <a:pt x="2" y="13"/>
                </a:lnTo>
                <a:lnTo>
                  <a:pt x="0" y="46"/>
                </a:lnTo>
                <a:lnTo>
                  <a:pt x="70" y="51"/>
                </a:lnTo>
                <a:lnTo>
                  <a:pt x="76" y="56"/>
                </a:lnTo>
                <a:lnTo>
                  <a:pt x="85" y="53"/>
                </a:lnTo>
                <a:lnTo>
                  <a:pt x="94" y="59"/>
                </a:lnTo>
                <a:lnTo>
                  <a:pt x="94" y="55"/>
                </a:lnTo>
                <a:lnTo>
                  <a:pt x="95" y="47"/>
                </a:lnTo>
                <a:lnTo>
                  <a:pt x="93" y="42"/>
                </a:lnTo>
                <a:lnTo>
                  <a:pt x="95" y="42"/>
                </a:lnTo>
                <a:lnTo>
                  <a:pt x="94" y="14"/>
                </a:lnTo>
                <a:lnTo>
                  <a:pt x="89" y="9"/>
                </a:lnTo>
                <a:lnTo>
                  <a:pt x="91" y="5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57" name="Freeform 113"/>
          <p:cNvSpPr>
            <a:spLocks/>
          </p:cNvSpPr>
          <p:nvPr/>
        </p:nvSpPr>
        <p:spPr bwMode="auto">
          <a:xfrm>
            <a:off x="3268663" y="2460625"/>
            <a:ext cx="1139825" cy="617538"/>
          </a:xfrm>
          <a:custGeom>
            <a:avLst/>
            <a:gdLst>
              <a:gd name="T0" fmla="*/ 98 w 112"/>
              <a:gd name="T1" fmla="*/ 13 h 54"/>
              <a:gd name="T2" fmla="*/ 89 w 112"/>
              <a:gd name="T3" fmla="*/ 7 h 54"/>
              <a:gd name="T4" fmla="*/ 80 w 112"/>
              <a:gd name="T5" fmla="*/ 10 h 54"/>
              <a:gd name="T6" fmla="*/ 74 w 112"/>
              <a:gd name="T7" fmla="*/ 5 h 54"/>
              <a:gd name="T8" fmla="*/ 4 w 112"/>
              <a:gd name="T9" fmla="*/ 0 h 54"/>
              <a:gd name="T10" fmla="*/ 0 w 112"/>
              <a:gd name="T11" fmla="*/ 31 h 54"/>
              <a:gd name="T12" fmla="*/ 24 w 112"/>
              <a:gd name="T13" fmla="*/ 35 h 54"/>
              <a:gd name="T14" fmla="*/ 24 w 112"/>
              <a:gd name="T15" fmla="*/ 51 h 54"/>
              <a:gd name="T16" fmla="*/ 112 w 112"/>
              <a:gd name="T17" fmla="*/ 54 h 54"/>
              <a:gd name="T18" fmla="*/ 109 w 112"/>
              <a:gd name="T19" fmla="*/ 50 h 54"/>
              <a:gd name="T20" fmla="*/ 107 w 112"/>
              <a:gd name="T21" fmla="*/ 43 h 54"/>
              <a:gd name="T22" fmla="*/ 106 w 112"/>
              <a:gd name="T23" fmla="*/ 39 h 54"/>
              <a:gd name="T24" fmla="*/ 106 w 112"/>
              <a:gd name="T25" fmla="*/ 32 h 54"/>
              <a:gd name="T26" fmla="*/ 103 w 112"/>
              <a:gd name="T27" fmla="*/ 27 h 54"/>
              <a:gd name="T28" fmla="*/ 99 w 112"/>
              <a:gd name="T29" fmla="*/ 19 h 54"/>
              <a:gd name="T30" fmla="*/ 98 w 112"/>
              <a:gd name="T31" fmla="*/ 1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2" h="54">
                <a:moveTo>
                  <a:pt x="98" y="13"/>
                </a:moveTo>
                <a:lnTo>
                  <a:pt x="89" y="7"/>
                </a:lnTo>
                <a:lnTo>
                  <a:pt x="80" y="10"/>
                </a:lnTo>
                <a:lnTo>
                  <a:pt x="74" y="5"/>
                </a:lnTo>
                <a:lnTo>
                  <a:pt x="4" y="0"/>
                </a:lnTo>
                <a:lnTo>
                  <a:pt x="0" y="31"/>
                </a:lnTo>
                <a:lnTo>
                  <a:pt x="24" y="35"/>
                </a:lnTo>
                <a:lnTo>
                  <a:pt x="24" y="51"/>
                </a:lnTo>
                <a:lnTo>
                  <a:pt x="112" y="54"/>
                </a:lnTo>
                <a:lnTo>
                  <a:pt x="109" y="50"/>
                </a:lnTo>
                <a:lnTo>
                  <a:pt x="107" y="43"/>
                </a:lnTo>
                <a:lnTo>
                  <a:pt x="106" y="39"/>
                </a:lnTo>
                <a:lnTo>
                  <a:pt x="106" y="32"/>
                </a:lnTo>
                <a:lnTo>
                  <a:pt x="103" y="27"/>
                </a:lnTo>
                <a:lnTo>
                  <a:pt x="99" y="19"/>
                </a:lnTo>
                <a:lnTo>
                  <a:pt x="98" y="13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58" name="Freeform 114"/>
          <p:cNvSpPr>
            <a:spLocks/>
          </p:cNvSpPr>
          <p:nvPr/>
        </p:nvSpPr>
        <p:spPr bwMode="auto">
          <a:xfrm>
            <a:off x="3268663" y="2460625"/>
            <a:ext cx="1139825" cy="617538"/>
          </a:xfrm>
          <a:custGeom>
            <a:avLst/>
            <a:gdLst>
              <a:gd name="T0" fmla="*/ 98 w 112"/>
              <a:gd name="T1" fmla="*/ 13 h 54"/>
              <a:gd name="T2" fmla="*/ 89 w 112"/>
              <a:gd name="T3" fmla="*/ 7 h 54"/>
              <a:gd name="T4" fmla="*/ 80 w 112"/>
              <a:gd name="T5" fmla="*/ 10 h 54"/>
              <a:gd name="T6" fmla="*/ 74 w 112"/>
              <a:gd name="T7" fmla="*/ 5 h 54"/>
              <a:gd name="T8" fmla="*/ 4 w 112"/>
              <a:gd name="T9" fmla="*/ 0 h 54"/>
              <a:gd name="T10" fmla="*/ 0 w 112"/>
              <a:gd name="T11" fmla="*/ 31 h 54"/>
              <a:gd name="T12" fmla="*/ 24 w 112"/>
              <a:gd name="T13" fmla="*/ 35 h 54"/>
              <a:gd name="T14" fmla="*/ 24 w 112"/>
              <a:gd name="T15" fmla="*/ 51 h 54"/>
              <a:gd name="T16" fmla="*/ 112 w 112"/>
              <a:gd name="T17" fmla="*/ 54 h 54"/>
              <a:gd name="T18" fmla="*/ 109 w 112"/>
              <a:gd name="T19" fmla="*/ 50 h 54"/>
              <a:gd name="T20" fmla="*/ 107 w 112"/>
              <a:gd name="T21" fmla="*/ 43 h 54"/>
              <a:gd name="T22" fmla="*/ 106 w 112"/>
              <a:gd name="T23" fmla="*/ 39 h 54"/>
              <a:gd name="T24" fmla="*/ 106 w 112"/>
              <a:gd name="T25" fmla="*/ 32 h 54"/>
              <a:gd name="T26" fmla="*/ 103 w 112"/>
              <a:gd name="T27" fmla="*/ 27 h 54"/>
              <a:gd name="T28" fmla="*/ 99 w 112"/>
              <a:gd name="T29" fmla="*/ 19 h 54"/>
              <a:gd name="T30" fmla="*/ 98 w 112"/>
              <a:gd name="T31" fmla="*/ 1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2" h="54">
                <a:moveTo>
                  <a:pt x="98" y="13"/>
                </a:moveTo>
                <a:lnTo>
                  <a:pt x="89" y="7"/>
                </a:lnTo>
                <a:lnTo>
                  <a:pt x="80" y="10"/>
                </a:lnTo>
                <a:lnTo>
                  <a:pt x="74" y="5"/>
                </a:lnTo>
                <a:lnTo>
                  <a:pt x="4" y="0"/>
                </a:lnTo>
                <a:lnTo>
                  <a:pt x="0" y="31"/>
                </a:lnTo>
                <a:lnTo>
                  <a:pt x="24" y="35"/>
                </a:lnTo>
                <a:lnTo>
                  <a:pt x="24" y="51"/>
                </a:lnTo>
                <a:lnTo>
                  <a:pt x="112" y="54"/>
                </a:lnTo>
                <a:lnTo>
                  <a:pt x="109" y="50"/>
                </a:lnTo>
                <a:lnTo>
                  <a:pt x="107" y="43"/>
                </a:lnTo>
                <a:lnTo>
                  <a:pt x="106" y="39"/>
                </a:lnTo>
                <a:lnTo>
                  <a:pt x="106" y="32"/>
                </a:lnTo>
                <a:lnTo>
                  <a:pt x="103" y="27"/>
                </a:lnTo>
                <a:lnTo>
                  <a:pt x="99" y="19"/>
                </a:lnTo>
                <a:lnTo>
                  <a:pt x="98" y="13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59" name="Freeform 115"/>
          <p:cNvSpPr>
            <a:spLocks/>
          </p:cNvSpPr>
          <p:nvPr/>
        </p:nvSpPr>
        <p:spPr bwMode="auto">
          <a:xfrm>
            <a:off x="3492500" y="3043238"/>
            <a:ext cx="1008063" cy="595312"/>
          </a:xfrm>
          <a:custGeom>
            <a:avLst/>
            <a:gdLst>
              <a:gd name="T0" fmla="*/ 90 w 99"/>
              <a:gd name="T1" fmla="*/ 3 h 52"/>
              <a:gd name="T2" fmla="*/ 2 w 99"/>
              <a:gd name="T3" fmla="*/ 0 h 52"/>
              <a:gd name="T4" fmla="*/ 0 w 99"/>
              <a:gd name="T5" fmla="*/ 48 h 52"/>
              <a:gd name="T6" fmla="*/ 99 w 99"/>
              <a:gd name="T7" fmla="*/ 52 h 52"/>
              <a:gd name="T8" fmla="*/ 99 w 99"/>
              <a:gd name="T9" fmla="*/ 17 h 52"/>
              <a:gd name="T10" fmla="*/ 94 w 99"/>
              <a:gd name="T11" fmla="*/ 14 h 52"/>
              <a:gd name="T12" fmla="*/ 94 w 99"/>
              <a:gd name="T13" fmla="*/ 10 h 52"/>
              <a:gd name="T14" fmla="*/ 98 w 99"/>
              <a:gd name="T15" fmla="*/ 6 h 52"/>
              <a:gd name="T16" fmla="*/ 94 w 99"/>
              <a:gd name="T17" fmla="*/ 5 h 52"/>
              <a:gd name="T18" fmla="*/ 90 w 99"/>
              <a:gd name="T19" fmla="*/ 3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9" h="52">
                <a:moveTo>
                  <a:pt x="90" y="3"/>
                </a:moveTo>
                <a:lnTo>
                  <a:pt x="2" y="0"/>
                </a:lnTo>
                <a:lnTo>
                  <a:pt x="0" y="48"/>
                </a:lnTo>
                <a:lnTo>
                  <a:pt x="99" y="52"/>
                </a:lnTo>
                <a:lnTo>
                  <a:pt x="99" y="17"/>
                </a:lnTo>
                <a:lnTo>
                  <a:pt x="94" y="14"/>
                </a:lnTo>
                <a:lnTo>
                  <a:pt x="94" y="10"/>
                </a:lnTo>
                <a:lnTo>
                  <a:pt x="98" y="6"/>
                </a:lnTo>
                <a:lnTo>
                  <a:pt x="94" y="5"/>
                </a:lnTo>
                <a:lnTo>
                  <a:pt x="90" y="3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60" name="Freeform 116"/>
          <p:cNvSpPr>
            <a:spLocks/>
          </p:cNvSpPr>
          <p:nvPr/>
        </p:nvSpPr>
        <p:spPr bwMode="auto">
          <a:xfrm>
            <a:off x="3492500" y="3043238"/>
            <a:ext cx="1008063" cy="595312"/>
          </a:xfrm>
          <a:custGeom>
            <a:avLst/>
            <a:gdLst>
              <a:gd name="T0" fmla="*/ 90 w 99"/>
              <a:gd name="T1" fmla="*/ 3 h 52"/>
              <a:gd name="T2" fmla="*/ 2 w 99"/>
              <a:gd name="T3" fmla="*/ 0 h 52"/>
              <a:gd name="T4" fmla="*/ 0 w 99"/>
              <a:gd name="T5" fmla="*/ 48 h 52"/>
              <a:gd name="T6" fmla="*/ 99 w 99"/>
              <a:gd name="T7" fmla="*/ 52 h 52"/>
              <a:gd name="T8" fmla="*/ 99 w 99"/>
              <a:gd name="T9" fmla="*/ 17 h 52"/>
              <a:gd name="T10" fmla="*/ 94 w 99"/>
              <a:gd name="T11" fmla="*/ 14 h 52"/>
              <a:gd name="T12" fmla="*/ 94 w 99"/>
              <a:gd name="T13" fmla="*/ 10 h 52"/>
              <a:gd name="T14" fmla="*/ 98 w 99"/>
              <a:gd name="T15" fmla="*/ 6 h 52"/>
              <a:gd name="T16" fmla="*/ 94 w 99"/>
              <a:gd name="T17" fmla="*/ 5 h 52"/>
              <a:gd name="T18" fmla="*/ 90 w 99"/>
              <a:gd name="T19" fmla="*/ 3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9" h="52">
                <a:moveTo>
                  <a:pt x="90" y="3"/>
                </a:moveTo>
                <a:lnTo>
                  <a:pt x="2" y="0"/>
                </a:lnTo>
                <a:lnTo>
                  <a:pt x="0" y="48"/>
                </a:lnTo>
                <a:lnTo>
                  <a:pt x="99" y="52"/>
                </a:lnTo>
                <a:lnTo>
                  <a:pt x="99" y="17"/>
                </a:lnTo>
                <a:lnTo>
                  <a:pt x="94" y="14"/>
                </a:lnTo>
                <a:lnTo>
                  <a:pt x="94" y="10"/>
                </a:lnTo>
                <a:lnTo>
                  <a:pt x="98" y="6"/>
                </a:lnTo>
                <a:lnTo>
                  <a:pt x="94" y="5"/>
                </a:lnTo>
                <a:lnTo>
                  <a:pt x="90" y="3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61" name="Freeform 117"/>
          <p:cNvSpPr>
            <a:spLocks/>
          </p:cNvSpPr>
          <p:nvPr/>
        </p:nvSpPr>
        <p:spPr bwMode="auto">
          <a:xfrm>
            <a:off x="3349625" y="3581400"/>
            <a:ext cx="1179513" cy="676275"/>
          </a:xfrm>
          <a:custGeom>
            <a:avLst/>
            <a:gdLst>
              <a:gd name="T0" fmla="*/ 113 w 116"/>
              <a:gd name="T1" fmla="*/ 5 h 59"/>
              <a:gd name="T2" fmla="*/ 14 w 116"/>
              <a:gd name="T3" fmla="*/ 1 h 59"/>
              <a:gd name="T4" fmla="*/ 0 w 116"/>
              <a:gd name="T5" fmla="*/ 0 h 59"/>
              <a:gd name="T6" fmla="*/ 0 w 116"/>
              <a:gd name="T7" fmla="*/ 9 h 59"/>
              <a:gd name="T8" fmla="*/ 41 w 116"/>
              <a:gd name="T9" fmla="*/ 11 h 59"/>
              <a:gd name="T10" fmla="*/ 40 w 116"/>
              <a:gd name="T11" fmla="*/ 41 h 59"/>
              <a:gd name="T12" fmla="*/ 47 w 116"/>
              <a:gd name="T13" fmla="*/ 44 h 59"/>
              <a:gd name="T14" fmla="*/ 59 w 116"/>
              <a:gd name="T15" fmla="*/ 52 h 59"/>
              <a:gd name="T16" fmla="*/ 64 w 116"/>
              <a:gd name="T17" fmla="*/ 50 h 59"/>
              <a:gd name="T18" fmla="*/ 69 w 116"/>
              <a:gd name="T19" fmla="*/ 54 h 59"/>
              <a:gd name="T20" fmla="*/ 81 w 116"/>
              <a:gd name="T21" fmla="*/ 56 h 59"/>
              <a:gd name="T22" fmla="*/ 82 w 116"/>
              <a:gd name="T23" fmla="*/ 54 h 59"/>
              <a:gd name="T24" fmla="*/ 98 w 116"/>
              <a:gd name="T25" fmla="*/ 54 h 59"/>
              <a:gd name="T26" fmla="*/ 107 w 116"/>
              <a:gd name="T27" fmla="*/ 53 h 59"/>
              <a:gd name="T28" fmla="*/ 116 w 116"/>
              <a:gd name="T29" fmla="*/ 59 h 59"/>
              <a:gd name="T30" fmla="*/ 116 w 116"/>
              <a:gd name="T31" fmla="*/ 30 h 59"/>
              <a:gd name="T32" fmla="*/ 113 w 116"/>
              <a:gd name="T33" fmla="*/ 13 h 59"/>
              <a:gd name="T34" fmla="*/ 113 w 116"/>
              <a:gd name="T35" fmla="*/ 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" h="59">
                <a:moveTo>
                  <a:pt x="113" y="5"/>
                </a:moveTo>
                <a:lnTo>
                  <a:pt x="14" y="1"/>
                </a:lnTo>
                <a:lnTo>
                  <a:pt x="0" y="0"/>
                </a:lnTo>
                <a:lnTo>
                  <a:pt x="0" y="9"/>
                </a:lnTo>
                <a:lnTo>
                  <a:pt x="41" y="11"/>
                </a:lnTo>
                <a:lnTo>
                  <a:pt x="40" y="41"/>
                </a:lnTo>
                <a:lnTo>
                  <a:pt x="47" y="44"/>
                </a:lnTo>
                <a:lnTo>
                  <a:pt x="59" y="52"/>
                </a:lnTo>
                <a:lnTo>
                  <a:pt x="64" y="50"/>
                </a:lnTo>
                <a:lnTo>
                  <a:pt x="69" y="54"/>
                </a:lnTo>
                <a:lnTo>
                  <a:pt x="81" y="56"/>
                </a:lnTo>
                <a:lnTo>
                  <a:pt x="82" y="54"/>
                </a:lnTo>
                <a:lnTo>
                  <a:pt x="98" y="54"/>
                </a:lnTo>
                <a:lnTo>
                  <a:pt x="107" y="53"/>
                </a:lnTo>
                <a:lnTo>
                  <a:pt x="116" y="59"/>
                </a:lnTo>
                <a:lnTo>
                  <a:pt x="116" y="30"/>
                </a:lnTo>
                <a:lnTo>
                  <a:pt x="113" y="13"/>
                </a:lnTo>
                <a:lnTo>
                  <a:pt x="113" y="5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62" name="Freeform 118"/>
          <p:cNvSpPr>
            <a:spLocks/>
          </p:cNvSpPr>
          <p:nvPr/>
        </p:nvSpPr>
        <p:spPr bwMode="auto">
          <a:xfrm>
            <a:off x="3349625" y="3581400"/>
            <a:ext cx="1179513" cy="676275"/>
          </a:xfrm>
          <a:custGeom>
            <a:avLst/>
            <a:gdLst>
              <a:gd name="T0" fmla="*/ 113 w 116"/>
              <a:gd name="T1" fmla="*/ 5 h 59"/>
              <a:gd name="T2" fmla="*/ 14 w 116"/>
              <a:gd name="T3" fmla="*/ 1 h 59"/>
              <a:gd name="T4" fmla="*/ 0 w 116"/>
              <a:gd name="T5" fmla="*/ 0 h 59"/>
              <a:gd name="T6" fmla="*/ 0 w 116"/>
              <a:gd name="T7" fmla="*/ 9 h 59"/>
              <a:gd name="T8" fmla="*/ 41 w 116"/>
              <a:gd name="T9" fmla="*/ 11 h 59"/>
              <a:gd name="T10" fmla="*/ 40 w 116"/>
              <a:gd name="T11" fmla="*/ 41 h 59"/>
              <a:gd name="T12" fmla="*/ 47 w 116"/>
              <a:gd name="T13" fmla="*/ 44 h 59"/>
              <a:gd name="T14" fmla="*/ 59 w 116"/>
              <a:gd name="T15" fmla="*/ 52 h 59"/>
              <a:gd name="T16" fmla="*/ 64 w 116"/>
              <a:gd name="T17" fmla="*/ 50 h 59"/>
              <a:gd name="T18" fmla="*/ 69 w 116"/>
              <a:gd name="T19" fmla="*/ 54 h 59"/>
              <a:gd name="T20" fmla="*/ 81 w 116"/>
              <a:gd name="T21" fmla="*/ 56 h 59"/>
              <a:gd name="T22" fmla="*/ 82 w 116"/>
              <a:gd name="T23" fmla="*/ 54 h 59"/>
              <a:gd name="T24" fmla="*/ 98 w 116"/>
              <a:gd name="T25" fmla="*/ 54 h 59"/>
              <a:gd name="T26" fmla="*/ 107 w 116"/>
              <a:gd name="T27" fmla="*/ 53 h 59"/>
              <a:gd name="T28" fmla="*/ 116 w 116"/>
              <a:gd name="T29" fmla="*/ 59 h 59"/>
              <a:gd name="T30" fmla="*/ 116 w 116"/>
              <a:gd name="T31" fmla="*/ 30 h 59"/>
              <a:gd name="T32" fmla="*/ 113 w 116"/>
              <a:gd name="T33" fmla="*/ 13 h 59"/>
              <a:gd name="T34" fmla="*/ 113 w 116"/>
              <a:gd name="T35" fmla="*/ 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" h="59">
                <a:moveTo>
                  <a:pt x="113" y="5"/>
                </a:moveTo>
                <a:lnTo>
                  <a:pt x="14" y="1"/>
                </a:lnTo>
                <a:lnTo>
                  <a:pt x="0" y="0"/>
                </a:lnTo>
                <a:lnTo>
                  <a:pt x="0" y="9"/>
                </a:lnTo>
                <a:lnTo>
                  <a:pt x="41" y="11"/>
                </a:lnTo>
                <a:lnTo>
                  <a:pt x="40" y="41"/>
                </a:lnTo>
                <a:lnTo>
                  <a:pt x="47" y="44"/>
                </a:lnTo>
                <a:lnTo>
                  <a:pt x="59" y="52"/>
                </a:lnTo>
                <a:lnTo>
                  <a:pt x="64" y="50"/>
                </a:lnTo>
                <a:lnTo>
                  <a:pt x="69" y="54"/>
                </a:lnTo>
                <a:lnTo>
                  <a:pt x="81" y="56"/>
                </a:lnTo>
                <a:lnTo>
                  <a:pt x="82" y="54"/>
                </a:lnTo>
                <a:lnTo>
                  <a:pt x="98" y="54"/>
                </a:lnTo>
                <a:lnTo>
                  <a:pt x="107" y="53"/>
                </a:lnTo>
                <a:lnTo>
                  <a:pt x="116" y="59"/>
                </a:lnTo>
                <a:lnTo>
                  <a:pt x="116" y="30"/>
                </a:lnTo>
                <a:lnTo>
                  <a:pt x="113" y="13"/>
                </a:lnTo>
                <a:lnTo>
                  <a:pt x="113" y="5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63" name="Freeform 119"/>
          <p:cNvSpPr>
            <a:spLocks/>
          </p:cNvSpPr>
          <p:nvPr/>
        </p:nvSpPr>
        <p:spPr bwMode="auto">
          <a:xfrm>
            <a:off x="4184650" y="1349375"/>
            <a:ext cx="895350" cy="1065213"/>
          </a:xfrm>
          <a:custGeom>
            <a:avLst/>
            <a:gdLst>
              <a:gd name="T0" fmla="*/ 0 w 88"/>
              <a:gd name="T1" fmla="*/ 6 h 93"/>
              <a:gd name="T2" fmla="*/ 3 w 88"/>
              <a:gd name="T3" fmla="*/ 24 h 93"/>
              <a:gd name="T4" fmla="*/ 3 w 88"/>
              <a:gd name="T5" fmla="*/ 41 h 93"/>
              <a:gd name="T6" fmla="*/ 5 w 88"/>
              <a:gd name="T7" fmla="*/ 47 h 93"/>
              <a:gd name="T8" fmla="*/ 5 w 88"/>
              <a:gd name="T9" fmla="*/ 56 h 93"/>
              <a:gd name="T10" fmla="*/ 3 w 88"/>
              <a:gd name="T11" fmla="*/ 60 h 93"/>
              <a:gd name="T12" fmla="*/ 8 w 88"/>
              <a:gd name="T13" fmla="*/ 65 h 93"/>
              <a:gd name="T14" fmla="*/ 9 w 88"/>
              <a:gd name="T15" fmla="*/ 93 h 93"/>
              <a:gd name="T16" fmla="*/ 74 w 88"/>
              <a:gd name="T17" fmla="*/ 92 h 93"/>
              <a:gd name="T18" fmla="*/ 74 w 88"/>
              <a:gd name="T19" fmla="*/ 88 h 93"/>
              <a:gd name="T20" fmla="*/ 64 w 88"/>
              <a:gd name="T21" fmla="*/ 81 h 93"/>
              <a:gd name="T22" fmla="*/ 62 w 88"/>
              <a:gd name="T23" fmla="*/ 77 h 93"/>
              <a:gd name="T24" fmla="*/ 51 w 88"/>
              <a:gd name="T25" fmla="*/ 74 h 93"/>
              <a:gd name="T26" fmla="*/ 54 w 88"/>
              <a:gd name="T27" fmla="*/ 62 h 93"/>
              <a:gd name="T28" fmla="*/ 51 w 88"/>
              <a:gd name="T29" fmla="*/ 59 h 93"/>
              <a:gd name="T30" fmla="*/ 54 w 88"/>
              <a:gd name="T31" fmla="*/ 53 h 93"/>
              <a:gd name="T32" fmla="*/ 59 w 88"/>
              <a:gd name="T33" fmla="*/ 52 h 93"/>
              <a:gd name="T34" fmla="*/ 59 w 88"/>
              <a:gd name="T35" fmla="*/ 42 h 93"/>
              <a:gd name="T36" fmla="*/ 62 w 88"/>
              <a:gd name="T37" fmla="*/ 37 h 93"/>
              <a:gd name="T38" fmla="*/ 72 w 88"/>
              <a:gd name="T39" fmla="*/ 29 h 93"/>
              <a:gd name="T40" fmla="*/ 77 w 88"/>
              <a:gd name="T41" fmla="*/ 24 h 93"/>
              <a:gd name="T42" fmla="*/ 88 w 88"/>
              <a:gd name="T43" fmla="*/ 20 h 93"/>
              <a:gd name="T44" fmla="*/ 82 w 88"/>
              <a:gd name="T45" fmla="*/ 19 h 93"/>
              <a:gd name="T46" fmla="*/ 74 w 88"/>
              <a:gd name="T47" fmla="*/ 19 h 93"/>
              <a:gd name="T48" fmla="*/ 73 w 88"/>
              <a:gd name="T49" fmla="*/ 17 h 93"/>
              <a:gd name="T50" fmla="*/ 67 w 88"/>
              <a:gd name="T51" fmla="*/ 21 h 93"/>
              <a:gd name="T52" fmla="*/ 59 w 88"/>
              <a:gd name="T53" fmla="*/ 16 h 93"/>
              <a:gd name="T54" fmla="*/ 56 w 88"/>
              <a:gd name="T55" fmla="*/ 19 h 93"/>
              <a:gd name="T56" fmla="*/ 51 w 88"/>
              <a:gd name="T57" fmla="*/ 12 h 93"/>
              <a:gd name="T58" fmla="*/ 41 w 88"/>
              <a:gd name="T59" fmla="*/ 16 h 93"/>
              <a:gd name="T60" fmla="*/ 31 w 88"/>
              <a:gd name="T61" fmla="*/ 12 h 93"/>
              <a:gd name="T62" fmla="*/ 29 w 88"/>
              <a:gd name="T63" fmla="*/ 0 h 93"/>
              <a:gd name="T64" fmla="*/ 24 w 88"/>
              <a:gd name="T65" fmla="*/ 0 h 93"/>
              <a:gd name="T66" fmla="*/ 24 w 88"/>
              <a:gd name="T67" fmla="*/ 6 h 93"/>
              <a:gd name="T68" fmla="*/ 0 w 88"/>
              <a:gd name="T69" fmla="*/ 6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8" h="93">
                <a:moveTo>
                  <a:pt x="0" y="6"/>
                </a:moveTo>
                <a:lnTo>
                  <a:pt x="3" y="24"/>
                </a:lnTo>
                <a:lnTo>
                  <a:pt x="3" y="41"/>
                </a:lnTo>
                <a:lnTo>
                  <a:pt x="5" y="47"/>
                </a:lnTo>
                <a:lnTo>
                  <a:pt x="5" y="56"/>
                </a:lnTo>
                <a:lnTo>
                  <a:pt x="3" y="60"/>
                </a:lnTo>
                <a:lnTo>
                  <a:pt x="8" y="65"/>
                </a:lnTo>
                <a:lnTo>
                  <a:pt x="9" y="93"/>
                </a:lnTo>
                <a:lnTo>
                  <a:pt x="74" y="92"/>
                </a:lnTo>
                <a:lnTo>
                  <a:pt x="74" y="88"/>
                </a:lnTo>
                <a:lnTo>
                  <a:pt x="64" y="81"/>
                </a:lnTo>
                <a:lnTo>
                  <a:pt x="62" y="77"/>
                </a:lnTo>
                <a:lnTo>
                  <a:pt x="51" y="74"/>
                </a:lnTo>
                <a:lnTo>
                  <a:pt x="54" y="62"/>
                </a:lnTo>
                <a:lnTo>
                  <a:pt x="51" y="59"/>
                </a:lnTo>
                <a:lnTo>
                  <a:pt x="54" y="53"/>
                </a:lnTo>
                <a:lnTo>
                  <a:pt x="59" y="52"/>
                </a:lnTo>
                <a:lnTo>
                  <a:pt x="59" y="42"/>
                </a:lnTo>
                <a:lnTo>
                  <a:pt x="62" y="37"/>
                </a:lnTo>
                <a:lnTo>
                  <a:pt x="72" y="29"/>
                </a:lnTo>
                <a:lnTo>
                  <a:pt x="77" y="24"/>
                </a:lnTo>
                <a:lnTo>
                  <a:pt x="88" y="20"/>
                </a:lnTo>
                <a:lnTo>
                  <a:pt x="82" y="19"/>
                </a:lnTo>
                <a:lnTo>
                  <a:pt x="74" y="19"/>
                </a:lnTo>
                <a:lnTo>
                  <a:pt x="73" y="17"/>
                </a:lnTo>
                <a:lnTo>
                  <a:pt x="67" y="21"/>
                </a:lnTo>
                <a:lnTo>
                  <a:pt x="59" y="16"/>
                </a:lnTo>
                <a:lnTo>
                  <a:pt x="56" y="19"/>
                </a:lnTo>
                <a:lnTo>
                  <a:pt x="51" y="12"/>
                </a:lnTo>
                <a:lnTo>
                  <a:pt x="41" y="16"/>
                </a:lnTo>
                <a:lnTo>
                  <a:pt x="31" y="12"/>
                </a:lnTo>
                <a:lnTo>
                  <a:pt x="29" y="0"/>
                </a:lnTo>
                <a:lnTo>
                  <a:pt x="24" y="0"/>
                </a:lnTo>
                <a:lnTo>
                  <a:pt x="24" y="6"/>
                </a:lnTo>
                <a:lnTo>
                  <a:pt x="0" y="6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64" name="Freeform 120"/>
          <p:cNvSpPr>
            <a:spLocks/>
          </p:cNvSpPr>
          <p:nvPr/>
        </p:nvSpPr>
        <p:spPr bwMode="auto">
          <a:xfrm>
            <a:off x="4184650" y="1349375"/>
            <a:ext cx="895350" cy="1065213"/>
          </a:xfrm>
          <a:custGeom>
            <a:avLst/>
            <a:gdLst>
              <a:gd name="T0" fmla="*/ 0 w 88"/>
              <a:gd name="T1" fmla="*/ 6 h 93"/>
              <a:gd name="T2" fmla="*/ 3 w 88"/>
              <a:gd name="T3" fmla="*/ 24 h 93"/>
              <a:gd name="T4" fmla="*/ 3 w 88"/>
              <a:gd name="T5" fmla="*/ 41 h 93"/>
              <a:gd name="T6" fmla="*/ 5 w 88"/>
              <a:gd name="T7" fmla="*/ 47 h 93"/>
              <a:gd name="T8" fmla="*/ 5 w 88"/>
              <a:gd name="T9" fmla="*/ 56 h 93"/>
              <a:gd name="T10" fmla="*/ 3 w 88"/>
              <a:gd name="T11" fmla="*/ 60 h 93"/>
              <a:gd name="T12" fmla="*/ 8 w 88"/>
              <a:gd name="T13" fmla="*/ 65 h 93"/>
              <a:gd name="T14" fmla="*/ 9 w 88"/>
              <a:gd name="T15" fmla="*/ 93 h 93"/>
              <a:gd name="T16" fmla="*/ 74 w 88"/>
              <a:gd name="T17" fmla="*/ 92 h 93"/>
              <a:gd name="T18" fmla="*/ 74 w 88"/>
              <a:gd name="T19" fmla="*/ 88 h 93"/>
              <a:gd name="T20" fmla="*/ 64 w 88"/>
              <a:gd name="T21" fmla="*/ 81 h 93"/>
              <a:gd name="T22" fmla="*/ 62 w 88"/>
              <a:gd name="T23" fmla="*/ 77 h 93"/>
              <a:gd name="T24" fmla="*/ 51 w 88"/>
              <a:gd name="T25" fmla="*/ 74 h 93"/>
              <a:gd name="T26" fmla="*/ 54 w 88"/>
              <a:gd name="T27" fmla="*/ 62 h 93"/>
              <a:gd name="T28" fmla="*/ 51 w 88"/>
              <a:gd name="T29" fmla="*/ 59 h 93"/>
              <a:gd name="T30" fmla="*/ 54 w 88"/>
              <a:gd name="T31" fmla="*/ 53 h 93"/>
              <a:gd name="T32" fmla="*/ 59 w 88"/>
              <a:gd name="T33" fmla="*/ 52 h 93"/>
              <a:gd name="T34" fmla="*/ 59 w 88"/>
              <a:gd name="T35" fmla="*/ 42 h 93"/>
              <a:gd name="T36" fmla="*/ 62 w 88"/>
              <a:gd name="T37" fmla="*/ 37 h 93"/>
              <a:gd name="T38" fmla="*/ 72 w 88"/>
              <a:gd name="T39" fmla="*/ 29 h 93"/>
              <a:gd name="T40" fmla="*/ 77 w 88"/>
              <a:gd name="T41" fmla="*/ 24 h 93"/>
              <a:gd name="T42" fmla="*/ 88 w 88"/>
              <a:gd name="T43" fmla="*/ 20 h 93"/>
              <a:gd name="T44" fmla="*/ 82 w 88"/>
              <a:gd name="T45" fmla="*/ 19 h 93"/>
              <a:gd name="T46" fmla="*/ 74 w 88"/>
              <a:gd name="T47" fmla="*/ 19 h 93"/>
              <a:gd name="T48" fmla="*/ 73 w 88"/>
              <a:gd name="T49" fmla="*/ 17 h 93"/>
              <a:gd name="T50" fmla="*/ 67 w 88"/>
              <a:gd name="T51" fmla="*/ 21 h 93"/>
              <a:gd name="T52" fmla="*/ 59 w 88"/>
              <a:gd name="T53" fmla="*/ 16 h 93"/>
              <a:gd name="T54" fmla="*/ 56 w 88"/>
              <a:gd name="T55" fmla="*/ 19 h 93"/>
              <a:gd name="T56" fmla="*/ 51 w 88"/>
              <a:gd name="T57" fmla="*/ 12 h 93"/>
              <a:gd name="T58" fmla="*/ 41 w 88"/>
              <a:gd name="T59" fmla="*/ 16 h 93"/>
              <a:gd name="T60" fmla="*/ 31 w 88"/>
              <a:gd name="T61" fmla="*/ 12 h 93"/>
              <a:gd name="T62" fmla="*/ 29 w 88"/>
              <a:gd name="T63" fmla="*/ 0 h 93"/>
              <a:gd name="T64" fmla="*/ 24 w 88"/>
              <a:gd name="T65" fmla="*/ 0 h 93"/>
              <a:gd name="T66" fmla="*/ 24 w 88"/>
              <a:gd name="T67" fmla="*/ 6 h 93"/>
              <a:gd name="T68" fmla="*/ 0 w 88"/>
              <a:gd name="T69" fmla="*/ 6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8" h="93">
                <a:moveTo>
                  <a:pt x="0" y="6"/>
                </a:moveTo>
                <a:lnTo>
                  <a:pt x="3" y="24"/>
                </a:lnTo>
                <a:lnTo>
                  <a:pt x="3" y="41"/>
                </a:lnTo>
                <a:lnTo>
                  <a:pt x="5" y="47"/>
                </a:lnTo>
                <a:lnTo>
                  <a:pt x="5" y="56"/>
                </a:lnTo>
                <a:lnTo>
                  <a:pt x="3" y="60"/>
                </a:lnTo>
                <a:lnTo>
                  <a:pt x="8" y="65"/>
                </a:lnTo>
                <a:lnTo>
                  <a:pt x="9" y="93"/>
                </a:lnTo>
                <a:lnTo>
                  <a:pt x="74" y="92"/>
                </a:lnTo>
                <a:lnTo>
                  <a:pt x="74" y="88"/>
                </a:lnTo>
                <a:lnTo>
                  <a:pt x="64" y="81"/>
                </a:lnTo>
                <a:lnTo>
                  <a:pt x="62" y="77"/>
                </a:lnTo>
                <a:lnTo>
                  <a:pt x="51" y="74"/>
                </a:lnTo>
                <a:lnTo>
                  <a:pt x="54" y="62"/>
                </a:lnTo>
                <a:lnTo>
                  <a:pt x="51" y="59"/>
                </a:lnTo>
                <a:lnTo>
                  <a:pt x="54" y="53"/>
                </a:lnTo>
                <a:lnTo>
                  <a:pt x="59" y="52"/>
                </a:lnTo>
                <a:lnTo>
                  <a:pt x="59" y="42"/>
                </a:lnTo>
                <a:lnTo>
                  <a:pt x="62" y="37"/>
                </a:lnTo>
                <a:lnTo>
                  <a:pt x="72" y="29"/>
                </a:lnTo>
                <a:lnTo>
                  <a:pt x="77" y="24"/>
                </a:lnTo>
                <a:lnTo>
                  <a:pt x="88" y="20"/>
                </a:lnTo>
                <a:lnTo>
                  <a:pt x="82" y="19"/>
                </a:lnTo>
                <a:lnTo>
                  <a:pt x="74" y="19"/>
                </a:lnTo>
                <a:lnTo>
                  <a:pt x="73" y="17"/>
                </a:lnTo>
                <a:lnTo>
                  <a:pt x="67" y="21"/>
                </a:lnTo>
                <a:lnTo>
                  <a:pt x="59" y="16"/>
                </a:lnTo>
                <a:lnTo>
                  <a:pt x="56" y="19"/>
                </a:lnTo>
                <a:lnTo>
                  <a:pt x="51" y="12"/>
                </a:lnTo>
                <a:lnTo>
                  <a:pt x="41" y="16"/>
                </a:lnTo>
                <a:lnTo>
                  <a:pt x="31" y="12"/>
                </a:lnTo>
                <a:lnTo>
                  <a:pt x="29" y="0"/>
                </a:lnTo>
                <a:lnTo>
                  <a:pt x="24" y="0"/>
                </a:lnTo>
                <a:lnTo>
                  <a:pt x="24" y="6"/>
                </a:lnTo>
                <a:lnTo>
                  <a:pt x="0" y="6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65" name="Freeform 121"/>
          <p:cNvSpPr>
            <a:spLocks/>
          </p:cNvSpPr>
          <p:nvPr/>
        </p:nvSpPr>
        <p:spPr bwMode="auto">
          <a:xfrm>
            <a:off x="4256088" y="2403475"/>
            <a:ext cx="823912" cy="582613"/>
          </a:xfrm>
          <a:custGeom>
            <a:avLst/>
            <a:gdLst>
              <a:gd name="T0" fmla="*/ 67 w 81"/>
              <a:gd name="T1" fmla="*/ 0 h 51"/>
              <a:gd name="T2" fmla="*/ 2 w 81"/>
              <a:gd name="T3" fmla="*/ 1 h 51"/>
              <a:gd name="T4" fmla="*/ 0 w 81"/>
              <a:gd name="T5" fmla="*/ 1 h 51"/>
              <a:gd name="T6" fmla="*/ 2 w 81"/>
              <a:gd name="T7" fmla="*/ 6 h 51"/>
              <a:gd name="T8" fmla="*/ 1 w 81"/>
              <a:gd name="T9" fmla="*/ 14 h 51"/>
              <a:gd name="T10" fmla="*/ 1 w 81"/>
              <a:gd name="T11" fmla="*/ 18 h 51"/>
              <a:gd name="T12" fmla="*/ 2 w 81"/>
              <a:gd name="T13" fmla="*/ 24 h 51"/>
              <a:gd name="T14" fmla="*/ 6 w 81"/>
              <a:gd name="T15" fmla="*/ 32 h 51"/>
              <a:gd name="T16" fmla="*/ 9 w 81"/>
              <a:gd name="T17" fmla="*/ 37 h 51"/>
              <a:gd name="T18" fmla="*/ 9 w 81"/>
              <a:gd name="T19" fmla="*/ 44 h 51"/>
              <a:gd name="T20" fmla="*/ 10 w 81"/>
              <a:gd name="T21" fmla="*/ 48 h 51"/>
              <a:gd name="T22" fmla="*/ 61 w 81"/>
              <a:gd name="T23" fmla="*/ 47 h 51"/>
              <a:gd name="T24" fmla="*/ 66 w 81"/>
              <a:gd name="T25" fmla="*/ 51 h 51"/>
              <a:gd name="T26" fmla="*/ 69 w 81"/>
              <a:gd name="T27" fmla="*/ 48 h 51"/>
              <a:gd name="T28" fmla="*/ 72 w 81"/>
              <a:gd name="T29" fmla="*/ 40 h 51"/>
              <a:gd name="T30" fmla="*/ 67 w 81"/>
              <a:gd name="T31" fmla="*/ 37 h 51"/>
              <a:gd name="T32" fmla="*/ 69 w 81"/>
              <a:gd name="T33" fmla="*/ 35 h 51"/>
              <a:gd name="T34" fmla="*/ 77 w 81"/>
              <a:gd name="T35" fmla="*/ 33 h 51"/>
              <a:gd name="T36" fmla="*/ 81 w 81"/>
              <a:gd name="T37" fmla="*/ 25 h 51"/>
              <a:gd name="T38" fmla="*/ 75 w 81"/>
              <a:gd name="T39" fmla="*/ 16 h 51"/>
              <a:gd name="T40" fmla="*/ 70 w 81"/>
              <a:gd name="T41" fmla="*/ 13 h 51"/>
              <a:gd name="T42" fmla="*/ 67 w 81"/>
              <a:gd name="T43" fmla="*/ 7 h 51"/>
              <a:gd name="T44" fmla="*/ 69 w 81"/>
              <a:gd name="T45" fmla="*/ 4 h 51"/>
              <a:gd name="T46" fmla="*/ 67 w 81"/>
              <a:gd name="T4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1" h="51">
                <a:moveTo>
                  <a:pt x="67" y="0"/>
                </a:moveTo>
                <a:lnTo>
                  <a:pt x="2" y="1"/>
                </a:lnTo>
                <a:lnTo>
                  <a:pt x="0" y="1"/>
                </a:lnTo>
                <a:lnTo>
                  <a:pt x="2" y="6"/>
                </a:lnTo>
                <a:lnTo>
                  <a:pt x="1" y="14"/>
                </a:lnTo>
                <a:lnTo>
                  <a:pt x="1" y="18"/>
                </a:lnTo>
                <a:lnTo>
                  <a:pt x="2" y="24"/>
                </a:lnTo>
                <a:lnTo>
                  <a:pt x="6" y="32"/>
                </a:lnTo>
                <a:lnTo>
                  <a:pt x="9" y="37"/>
                </a:lnTo>
                <a:lnTo>
                  <a:pt x="9" y="44"/>
                </a:lnTo>
                <a:lnTo>
                  <a:pt x="10" y="48"/>
                </a:lnTo>
                <a:lnTo>
                  <a:pt x="61" y="47"/>
                </a:lnTo>
                <a:lnTo>
                  <a:pt x="66" y="51"/>
                </a:lnTo>
                <a:lnTo>
                  <a:pt x="69" y="48"/>
                </a:lnTo>
                <a:lnTo>
                  <a:pt x="72" y="40"/>
                </a:lnTo>
                <a:lnTo>
                  <a:pt x="67" y="37"/>
                </a:lnTo>
                <a:lnTo>
                  <a:pt x="69" y="35"/>
                </a:lnTo>
                <a:lnTo>
                  <a:pt x="77" y="33"/>
                </a:lnTo>
                <a:lnTo>
                  <a:pt x="81" y="25"/>
                </a:lnTo>
                <a:lnTo>
                  <a:pt x="75" y="16"/>
                </a:lnTo>
                <a:lnTo>
                  <a:pt x="70" y="13"/>
                </a:lnTo>
                <a:lnTo>
                  <a:pt x="67" y="7"/>
                </a:lnTo>
                <a:lnTo>
                  <a:pt x="69" y="4"/>
                </a:lnTo>
                <a:lnTo>
                  <a:pt x="67" y="0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66" name="Freeform 122"/>
          <p:cNvSpPr>
            <a:spLocks/>
          </p:cNvSpPr>
          <p:nvPr/>
        </p:nvSpPr>
        <p:spPr bwMode="auto">
          <a:xfrm>
            <a:off x="4256088" y="2403475"/>
            <a:ext cx="823912" cy="582613"/>
          </a:xfrm>
          <a:custGeom>
            <a:avLst/>
            <a:gdLst>
              <a:gd name="T0" fmla="*/ 67 w 81"/>
              <a:gd name="T1" fmla="*/ 0 h 51"/>
              <a:gd name="T2" fmla="*/ 2 w 81"/>
              <a:gd name="T3" fmla="*/ 1 h 51"/>
              <a:gd name="T4" fmla="*/ 0 w 81"/>
              <a:gd name="T5" fmla="*/ 1 h 51"/>
              <a:gd name="T6" fmla="*/ 2 w 81"/>
              <a:gd name="T7" fmla="*/ 6 h 51"/>
              <a:gd name="T8" fmla="*/ 1 w 81"/>
              <a:gd name="T9" fmla="*/ 14 h 51"/>
              <a:gd name="T10" fmla="*/ 1 w 81"/>
              <a:gd name="T11" fmla="*/ 18 h 51"/>
              <a:gd name="T12" fmla="*/ 2 w 81"/>
              <a:gd name="T13" fmla="*/ 24 h 51"/>
              <a:gd name="T14" fmla="*/ 6 w 81"/>
              <a:gd name="T15" fmla="*/ 32 h 51"/>
              <a:gd name="T16" fmla="*/ 9 w 81"/>
              <a:gd name="T17" fmla="*/ 37 h 51"/>
              <a:gd name="T18" fmla="*/ 9 w 81"/>
              <a:gd name="T19" fmla="*/ 44 h 51"/>
              <a:gd name="T20" fmla="*/ 10 w 81"/>
              <a:gd name="T21" fmla="*/ 48 h 51"/>
              <a:gd name="T22" fmla="*/ 61 w 81"/>
              <a:gd name="T23" fmla="*/ 47 h 51"/>
              <a:gd name="T24" fmla="*/ 66 w 81"/>
              <a:gd name="T25" fmla="*/ 51 h 51"/>
              <a:gd name="T26" fmla="*/ 69 w 81"/>
              <a:gd name="T27" fmla="*/ 48 h 51"/>
              <a:gd name="T28" fmla="*/ 72 w 81"/>
              <a:gd name="T29" fmla="*/ 40 h 51"/>
              <a:gd name="T30" fmla="*/ 67 w 81"/>
              <a:gd name="T31" fmla="*/ 37 h 51"/>
              <a:gd name="T32" fmla="*/ 69 w 81"/>
              <a:gd name="T33" fmla="*/ 35 h 51"/>
              <a:gd name="T34" fmla="*/ 77 w 81"/>
              <a:gd name="T35" fmla="*/ 33 h 51"/>
              <a:gd name="T36" fmla="*/ 81 w 81"/>
              <a:gd name="T37" fmla="*/ 25 h 51"/>
              <a:gd name="T38" fmla="*/ 75 w 81"/>
              <a:gd name="T39" fmla="*/ 16 h 51"/>
              <a:gd name="T40" fmla="*/ 70 w 81"/>
              <a:gd name="T41" fmla="*/ 13 h 51"/>
              <a:gd name="T42" fmla="*/ 67 w 81"/>
              <a:gd name="T43" fmla="*/ 7 h 51"/>
              <a:gd name="T44" fmla="*/ 69 w 81"/>
              <a:gd name="T45" fmla="*/ 4 h 51"/>
              <a:gd name="T46" fmla="*/ 67 w 81"/>
              <a:gd name="T4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1" h="51">
                <a:moveTo>
                  <a:pt x="67" y="0"/>
                </a:moveTo>
                <a:lnTo>
                  <a:pt x="2" y="1"/>
                </a:lnTo>
                <a:lnTo>
                  <a:pt x="0" y="1"/>
                </a:lnTo>
                <a:lnTo>
                  <a:pt x="2" y="6"/>
                </a:lnTo>
                <a:lnTo>
                  <a:pt x="1" y="14"/>
                </a:lnTo>
                <a:lnTo>
                  <a:pt x="1" y="18"/>
                </a:lnTo>
                <a:lnTo>
                  <a:pt x="2" y="24"/>
                </a:lnTo>
                <a:lnTo>
                  <a:pt x="6" y="32"/>
                </a:lnTo>
                <a:lnTo>
                  <a:pt x="9" y="37"/>
                </a:lnTo>
                <a:lnTo>
                  <a:pt x="9" y="44"/>
                </a:lnTo>
                <a:lnTo>
                  <a:pt x="10" y="48"/>
                </a:lnTo>
                <a:lnTo>
                  <a:pt x="61" y="47"/>
                </a:lnTo>
                <a:lnTo>
                  <a:pt x="66" y="51"/>
                </a:lnTo>
                <a:lnTo>
                  <a:pt x="69" y="48"/>
                </a:lnTo>
                <a:lnTo>
                  <a:pt x="72" y="40"/>
                </a:lnTo>
                <a:lnTo>
                  <a:pt x="67" y="37"/>
                </a:lnTo>
                <a:lnTo>
                  <a:pt x="69" y="35"/>
                </a:lnTo>
                <a:lnTo>
                  <a:pt x="77" y="33"/>
                </a:lnTo>
                <a:lnTo>
                  <a:pt x="81" y="25"/>
                </a:lnTo>
                <a:lnTo>
                  <a:pt x="75" y="16"/>
                </a:lnTo>
                <a:lnTo>
                  <a:pt x="70" y="13"/>
                </a:lnTo>
                <a:lnTo>
                  <a:pt x="67" y="7"/>
                </a:lnTo>
                <a:lnTo>
                  <a:pt x="69" y="4"/>
                </a:lnTo>
                <a:lnTo>
                  <a:pt x="67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67" name="Freeform 123"/>
          <p:cNvSpPr>
            <a:spLocks/>
          </p:cNvSpPr>
          <p:nvPr/>
        </p:nvSpPr>
        <p:spPr bwMode="auto">
          <a:xfrm>
            <a:off x="4703763" y="1773238"/>
            <a:ext cx="722312" cy="812800"/>
          </a:xfrm>
          <a:custGeom>
            <a:avLst/>
            <a:gdLst>
              <a:gd name="T0" fmla="*/ 8 w 71"/>
              <a:gd name="T1" fmla="*/ 5 h 71"/>
              <a:gd name="T2" fmla="*/ 8 w 71"/>
              <a:gd name="T3" fmla="*/ 15 h 71"/>
              <a:gd name="T4" fmla="*/ 3 w 71"/>
              <a:gd name="T5" fmla="*/ 16 h 71"/>
              <a:gd name="T6" fmla="*/ 0 w 71"/>
              <a:gd name="T7" fmla="*/ 22 h 71"/>
              <a:gd name="T8" fmla="*/ 3 w 71"/>
              <a:gd name="T9" fmla="*/ 25 h 71"/>
              <a:gd name="T10" fmla="*/ 0 w 71"/>
              <a:gd name="T11" fmla="*/ 37 h 71"/>
              <a:gd name="T12" fmla="*/ 11 w 71"/>
              <a:gd name="T13" fmla="*/ 40 h 71"/>
              <a:gd name="T14" fmla="*/ 13 w 71"/>
              <a:gd name="T15" fmla="*/ 44 h 71"/>
              <a:gd name="T16" fmla="*/ 23 w 71"/>
              <a:gd name="T17" fmla="*/ 51 h 71"/>
              <a:gd name="T18" fmla="*/ 23 w 71"/>
              <a:gd name="T19" fmla="*/ 55 h 71"/>
              <a:gd name="T20" fmla="*/ 25 w 71"/>
              <a:gd name="T21" fmla="*/ 59 h 71"/>
              <a:gd name="T22" fmla="*/ 23 w 71"/>
              <a:gd name="T23" fmla="*/ 62 h 71"/>
              <a:gd name="T24" fmla="*/ 26 w 71"/>
              <a:gd name="T25" fmla="*/ 68 h 71"/>
              <a:gd name="T26" fmla="*/ 31 w 71"/>
              <a:gd name="T27" fmla="*/ 71 h 71"/>
              <a:gd name="T28" fmla="*/ 66 w 71"/>
              <a:gd name="T29" fmla="*/ 70 h 71"/>
              <a:gd name="T30" fmla="*/ 66 w 71"/>
              <a:gd name="T31" fmla="*/ 65 h 71"/>
              <a:gd name="T32" fmla="*/ 65 w 71"/>
              <a:gd name="T33" fmla="*/ 56 h 71"/>
              <a:gd name="T34" fmla="*/ 66 w 71"/>
              <a:gd name="T35" fmla="*/ 50 h 71"/>
              <a:gd name="T36" fmla="*/ 66 w 71"/>
              <a:gd name="T37" fmla="*/ 40 h 71"/>
              <a:gd name="T38" fmla="*/ 71 w 71"/>
              <a:gd name="T39" fmla="*/ 25 h 71"/>
              <a:gd name="T40" fmla="*/ 66 w 71"/>
              <a:gd name="T41" fmla="*/ 32 h 71"/>
              <a:gd name="T42" fmla="*/ 60 w 71"/>
              <a:gd name="T43" fmla="*/ 37 h 71"/>
              <a:gd name="T44" fmla="*/ 65 w 71"/>
              <a:gd name="T45" fmla="*/ 27 h 71"/>
              <a:gd name="T46" fmla="*/ 63 w 71"/>
              <a:gd name="T47" fmla="*/ 23 h 71"/>
              <a:gd name="T48" fmla="*/ 62 w 71"/>
              <a:gd name="T49" fmla="*/ 19 h 71"/>
              <a:gd name="T50" fmla="*/ 57 w 71"/>
              <a:gd name="T51" fmla="*/ 15 h 71"/>
              <a:gd name="T52" fmla="*/ 48 w 71"/>
              <a:gd name="T53" fmla="*/ 14 h 71"/>
              <a:gd name="T54" fmla="*/ 36 w 71"/>
              <a:gd name="T55" fmla="*/ 10 h 71"/>
              <a:gd name="T56" fmla="*/ 30 w 71"/>
              <a:gd name="T57" fmla="*/ 7 h 71"/>
              <a:gd name="T58" fmla="*/ 23 w 71"/>
              <a:gd name="T59" fmla="*/ 5 h 71"/>
              <a:gd name="T60" fmla="*/ 23 w 71"/>
              <a:gd name="T61" fmla="*/ 0 h 71"/>
              <a:gd name="T62" fmla="*/ 16 w 71"/>
              <a:gd name="T63" fmla="*/ 4 h 71"/>
              <a:gd name="T64" fmla="*/ 8 w 71"/>
              <a:gd name="T65" fmla="*/ 5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" h="71">
                <a:moveTo>
                  <a:pt x="8" y="5"/>
                </a:moveTo>
                <a:lnTo>
                  <a:pt x="8" y="15"/>
                </a:lnTo>
                <a:lnTo>
                  <a:pt x="3" y="16"/>
                </a:lnTo>
                <a:lnTo>
                  <a:pt x="0" y="22"/>
                </a:lnTo>
                <a:lnTo>
                  <a:pt x="3" y="25"/>
                </a:lnTo>
                <a:lnTo>
                  <a:pt x="0" y="37"/>
                </a:lnTo>
                <a:lnTo>
                  <a:pt x="11" y="40"/>
                </a:lnTo>
                <a:lnTo>
                  <a:pt x="13" y="44"/>
                </a:lnTo>
                <a:lnTo>
                  <a:pt x="23" y="51"/>
                </a:lnTo>
                <a:lnTo>
                  <a:pt x="23" y="55"/>
                </a:lnTo>
                <a:lnTo>
                  <a:pt x="25" y="59"/>
                </a:lnTo>
                <a:lnTo>
                  <a:pt x="23" y="62"/>
                </a:lnTo>
                <a:lnTo>
                  <a:pt x="26" y="68"/>
                </a:lnTo>
                <a:lnTo>
                  <a:pt x="31" y="71"/>
                </a:lnTo>
                <a:lnTo>
                  <a:pt x="66" y="70"/>
                </a:lnTo>
                <a:lnTo>
                  <a:pt x="66" y="65"/>
                </a:lnTo>
                <a:lnTo>
                  <a:pt x="65" y="56"/>
                </a:lnTo>
                <a:lnTo>
                  <a:pt x="66" y="50"/>
                </a:lnTo>
                <a:lnTo>
                  <a:pt x="66" y="40"/>
                </a:lnTo>
                <a:lnTo>
                  <a:pt x="71" y="25"/>
                </a:lnTo>
                <a:lnTo>
                  <a:pt x="66" y="32"/>
                </a:lnTo>
                <a:lnTo>
                  <a:pt x="60" y="37"/>
                </a:lnTo>
                <a:lnTo>
                  <a:pt x="65" y="27"/>
                </a:lnTo>
                <a:lnTo>
                  <a:pt x="63" y="23"/>
                </a:lnTo>
                <a:lnTo>
                  <a:pt x="62" y="19"/>
                </a:lnTo>
                <a:lnTo>
                  <a:pt x="57" y="15"/>
                </a:lnTo>
                <a:lnTo>
                  <a:pt x="48" y="14"/>
                </a:lnTo>
                <a:lnTo>
                  <a:pt x="36" y="10"/>
                </a:lnTo>
                <a:lnTo>
                  <a:pt x="30" y="7"/>
                </a:lnTo>
                <a:lnTo>
                  <a:pt x="23" y="5"/>
                </a:lnTo>
                <a:lnTo>
                  <a:pt x="23" y="0"/>
                </a:lnTo>
                <a:lnTo>
                  <a:pt x="16" y="4"/>
                </a:lnTo>
                <a:lnTo>
                  <a:pt x="8" y="5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68" name="Freeform 124"/>
          <p:cNvSpPr>
            <a:spLocks/>
          </p:cNvSpPr>
          <p:nvPr/>
        </p:nvSpPr>
        <p:spPr bwMode="auto">
          <a:xfrm>
            <a:off x="4703763" y="1773238"/>
            <a:ext cx="722312" cy="812800"/>
          </a:xfrm>
          <a:custGeom>
            <a:avLst/>
            <a:gdLst>
              <a:gd name="T0" fmla="*/ 8 w 71"/>
              <a:gd name="T1" fmla="*/ 5 h 71"/>
              <a:gd name="T2" fmla="*/ 8 w 71"/>
              <a:gd name="T3" fmla="*/ 15 h 71"/>
              <a:gd name="T4" fmla="*/ 3 w 71"/>
              <a:gd name="T5" fmla="*/ 16 h 71"/>
              <a:gd name="T6" fmla="*/ 0 w 71"/>
              <a:gd name="T7" fmla="*/ 22 h 71"/>
              <a:gd name="T8" fmla="*/ 3 w 71"/>
              <a:gd name="T9" fmla="*/ 25 h 71"/>
              <a:gd name="T10" fmla="*/ 0 w 71"/>
              <a:gd name="T11" fmla="*/ 37 h 71"/>
              <a:gd name="T12" fmla="*/ 11 w 71"/>
              <a:gd name="T13" fmla="*/ 40 h 71"/>
              <a:gd name="T14" fmla="*/ 13 w 71"/>
              <a:gd name="T15" fmla="*/ 44 h 71"/>
              <a:gd name="T16" fmla="*/ 23 w 71"/>
              <a:gd name="T17" fmla="*/ 51 h 71"/>
              <a:gd name="T18" fmla="*/ 23 w 71"/>
              <a:gd name="T19" fmla="*/ 55 h 71"/>
              <a:gd name="T20" fmla="*/ 25 w 71"/>
              <a:gd name="T21" fmla="*/ 59 h 71"/>
              <a:gd name="T22" fmla="*/ 23 w 71"/>
              <a:gd name="T23" fmla="*/ 62 h 71"/>
              <a:gd name="T24" fmla="*/ 26 w 71"/>
              <a:gd name="T25" fmla="*/ 68 h 71"/>
              <a:gd name="T26" fmla="*/ 31 w 71"/>
              <a:gd name="T27" fmla="*/ 71 h 71"/>
              <a:gd name="T28" fmla="*/ 66 w 71"/>
              <a:gd name="T29" fmla="*/ 70 h 71"/>
              <a:gd name="T30" fmla="*/ 66 w 71"/>
              <a:gd name="T31" fmla="*/ 65 h 71"/>
              <a:gd name="T32" fmla="*/ 65 w 71"/>
              <a:gd name="T33" fmla="*/ 56 h 71"/>
              <a:gd name="T34" fmla="*/ 66 w 71"/>
              <a:gd name="T35" fmla="*/ 50 h 71"/>
              <a:gd name="T36" fmla="*/ 66 w 71"/>
              <a:gd name="T37" fmla="*/ 40 h 71"/>
              <a:gd name="T38" fmla="*/ 71 w 71"/>
              <a:gd name="T39" fmla="*/ 25 h 71"/>
              <a:gd name="T40" fmla="*/ 66 w 71"/>
              <a:gd name="T41" fmla="*/ 32 h 71"/>
              <a:gd name="T42" fmla="*/ 60 w 71"/>
              <a:gd name="T43" fmla="*/ 37 h 71"/>
              <a:gd name="T44" fmla="*/ 65 w 71"/>
              <a:gd name="T45" fmla="*/ 27 h 71"/>
              <a:gd name="T46" fmla="*/ 63 w 71"/>
              <a:gd name="T47" fmla="*/ 23 h 71"/>
              <a:gd name="T48" fmla="*/ 62 w 71"/>
              <a:gd name="T49" fmla="*/ 19 h 71"/>
              <a:gd name="T50" fmla="*/ 57 w 71"/>
              <a:gd name="T51" fmla="*/ 15 h 71"/>
              <a:gd name="T52" fmla="*/ 48 w 71"/>
              <a:gd name="T53" fmla="*/ 14 h 71"/>
              <a:gd name="T54" fmla="*/ 36 w 71"/>
              <a:gd name="T55" fmla="*/ 10 h 71"/>
              <a:gd name="T56" fmla="*/ 30 w 71"/>
              <a:gd name="T57" fmla="*/ 7 h 71"/>
              <a:gd name="T58" fmla="*/ 23 w 71"/>
              <a:gd name="T59" fmla="*/ 5 h 71"/>
              <a:gd name="T60" fmla="*/ 23 w 71"/>
              <a:gd name="T61" fmla="*/ 0 h 71"/>
              <a:gd name="T62" fmla="*/ 16 w 71"/>
              <a:gd name="T63" fmla="*/ 4 h 71"/>
              <a:gd name="T64" fmla="*/ 8 w 71"/>
              <a:gd name="T65" fmla="*/ 5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" h="71">
                <a:moveTo>
                  <a:pt x="8" y="5"/>
                </a:moveTo>
                <a:lnTo>
                  <a:pt x="8" y="15"/>
                </a:lnTo>
                <a:lnTo>
                  <a:pt x="3" y="16"/>
                </a:lnTo>
                <a:lnTo>
                  <a:pt x="0" y="22"/>
                </a:lnTo>
                <a:lnTo>
                  <a:pt x="3" y="25"/>
                </a:lnTo>
                <a:lnTo>
                  <a:pt x="0" y="37"/>
                </a:lnTo>
                <a:lnTo>
                  <a:pt x="11" y="40"/>
                </a:lnTo>
                <a:lnTo>
                  <a:pt x="13" y="44"/>
                </a:lnTo>
                <a:lnTo>
                  <a:pt x="23" y="51"/>
                </a:lnTo>
                <a:lnTo>
                  <a:pt x="23" y="55"/>
                </a:lnTo>
                <a:lnTo>
                  <a:pt x="25" y="59"/>
                </a:lnTo>
                <a:lnTo>
                  <a:pt x="23" y="62"/>
                </a:lnTo>
                <a:lnTo>
                  <a:pt x="26" y="68"/>
                </a:lnTo>
                <a:lnTo>
                  <a:pt x="31" y="71"/>
                </a:lnTo>
                <a:lnTo>
                  <a:pt x="66" y="70"/>
                </a:lnTo>
                <a:lnTo>
                  <a:pt x="66" y="65"/>
                </a:lnTo>
                <a:lnTo>
                  <a:pt x="65" y="56"/>
                </a:lnTo>
                <a:lnTo>
                  <a:pt x="66" y="50"/>
                </a:lnTo>
                <a:lnTo>
                  <a:pt x="66" y="40"/>
                </a:lnTo>
                <a:lnTo>
                  <a:pt x="71" y="25"/>
                </a:lnTo>
                <a:lnTo>
                  <a:pt x="66" y="32"/>
                </a:lnTo>
                <a:lnTo>
                  <a:pt x="60" y="37"/>
                </a:lnTo>
                <a:lnTo>
                  <a:pt x="65" y="27"/>
                </a:lnTo>
                <a:lnTo>
                  <a:pt x="63" y="23"/>
                </a:lnTo>
                <a:lnTo>
                  <a:pt x="62" y="19"/>
                </a:lnTo>
                <a:lnTo>
                  <a:pt x="57" y="15"/>
                </a:lnTo>
                <a:lnTo>
                  <a:pt x="48" y="14"/>
                </a:lnTo>
                <a:lnTo>
                  <a:pt x="36" y="10"/>
                </a:lnTo>
                <a:lnTo>
                  <a:pt x="30" y="7"/>
                </a:lnTo>
                <a:lnTo>
                  <a:pt x="23" y="5"/>
                </a:lnTo>
                <a:lnTo>
                  <a:pt x="23" y="0"/>
                </a:lnTo>
                <a:lnTo>
                  <a:pt x="16" y="4"/>
                </a:lnTo>
                <a:lnTo>
                  <a:pt x="8" y="5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69" name="Freeform 125"/>
          <p:cNvSpPr>
            <a:spLocks/>
          </p:cNvSpPr>
          <p:nvPr/>
        </p:nvSpPr>
        <p:spPr bwMode="auto">
          <a:xfrm>
            <a:off x="6137275" y="2814638"/>
            <a:ext cx="641350" cy="630237"/>
          </a:xfrm>
          <a:custGeom>
            <a:avLst/>
            <a:gdLst>
              <a:gd name="T0" fmla="*/ 23 w 63"/>
              <a:gd name="T1" fmla="*/ 0 h 55"/>
              <a:gd name="T2" fmla="*/ 20 w 63"/>
              <a:gd name="T3" fmla="*/ 7 h 55"/>
              <a:gd name="T4" fmla="*/ 20 w 63"/>
              <a:gd name="T5" fmla="*/ 15 h 55"/>
              <a:gd name="T6" fmla="*/ 17 w 63"/>
              <a:gd name="T7" fmla="*/ 20 h 55"/>
              <a:gd name="T8" fmla="*/ 11 w 63"/>
              <a:gd name="T9" fmla="*/ 20 h 55"/>
              <a:gd name="T10" fmla="*/ 11 w 63"/>
              <a:gd name="T11" fmla="*/ 28 h 55"/>
              <a:gd name="T12" fmla="*/ 6 w 63"/>
              <a:gd name="T13" fmla="*/ 28 h 55"/>
              <a:gd name="T14" fmla="*/ 6 w 63"/>
              <a:gd name="T15" fmla="*/ 34 h 55"/>
              <a:gd name="T16" fmla="*/ 0 w 63"/>
              <a:gd name="T17" fmla="*/ 37 h 55"/>
              <a:gd name="T18" fmla="*/ 2 w 63"/>
              <a:gd name="T19" fmla="*/ 42 h 55"/>
              <a:gd name="T20" fmla="*/ 8 w 63"/>
              <a:gd name="T21" fmla="*/ 49 h 55"/>
              <a:gd name="T22" fmla="*/ 11 w 63"/>
              <a:gd name="T23" fmla="*/ 50 h 55"/>
              <a:gd name="T24" fmla="*/ 17 w 63"/>
              <a:gd name="T25" fmla="*/ 55 h 55"/>
              <a:gd name="T26" fmla="*/ 22 w 63"/>
              <a:gd name="T27" fmla="*/ 52 h 55"/>
              <a:gd name="T28" fmla="*/ 26 w 63"/>
              <a:gd name="T29" fmla="*/ 50 h 55"/>
              <a:gd name="T30" fmla="*/ 33 w 63"/>
              <a:gd name="T31" fmla="*/ 48 h 55"/>
              <a:gd name="T32" fmla="*/ 33 w 63"/>
              <a:gd name="T33" fmla="*/ 45 h 55"/>
              <a:gd name="T34" fmla="*/ 39 w 63"/>
              <a:gd name="T35" fmla="*/ 30 h 55"/>
              <a:gd name="T36" fmla="*/ 44 w 63"/>
              <a:gd name="T37" fmla="*/ 30 h 55"/>
              <a:gd name="T38" fmla="*/ 46 w 63"/>
              <a:gd name="T39" fmla="*/ 23 h 55"/>
              <a:gd name="T40" fmla="*/ 48 w 63"/>
              <a:gd name="T41" fmla="*/ 23 h 55"/>
              <a:gd name="T42" fmla="*/ 54 w 63"/>
              <a:gd name="T43" fmla="*/ 18 h 55"/>
              <a:gd name="T44" fmla="*/ 61 w 63"/>
              <a:gd name="T45" fmla="*/ 16 h 55"/>
              <a:gd name="T46" fmla="*/ 63 w 63"/>
              <a:gd name="T47" fmla="*/ 13 h 55"/>
              <a:gd name="T48" fmla="*/ 60 w 63"/>
              <a:gd name="T49" fmla="*/ 10 h 55"/>
              <a:gd name="T50" fmla="*/ 55 w 63"/>
              <a:gd name="T51" fmla="*/ 10 h 55"/>
              <a:gd name="T52" fmla="*/ 50 w 63"/>
              <a:gd name="T53" fmla="*/ 11 h 55"/>
              <a:gd name="T54" fmla="*/ 46 w 63"/>
              <a:gd name="T55" fmla="*/ 13 h 55"/>
              <a:gd name="T56" fmla="*/ 39 w 63"/>
              <a:gd name="T57" fmla="*/ 19 h 55"/>
              <a:gd name="T58" fmla="*/ 39 w 63"/>
              <a:gd name="T59" fmla="*/ 10 h 55"/>
              <a:gd name="T60" fmla="*/ 25 w 63"/>
              <a:gd name="T61" fmla="*/ 12 h 55"/>
              <a:gd name="T62" fmla="*/ 23 w 63"/>
              <a:gd name="T63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3" h="55">
                <a:moveTo>
                  <a:pt x="23" y="0"/>
                </a:moveTo>
                <a:lnTo>
                  <a:pt x="20" y="7"/>
                </a:lnTo>
                <a:lnTo>
                  <a:pt x="20" y="15"/>
                </a:lnTo>
                <a:lnTo>
                  <a:pt x="17" y="20"/>
                </a:lnTo>
                <a:lnTo>
                  <a:pt x="11" y="20"/>
                </a:lnTo>
                <a:lnTo>
                  <a:pt x="11" y="28"/>
                </a:lnTo>
                <a:lnTo>
                  <a:pt x="6" y="28"/>
                </a:lnTo>
                <a:lnTo>
                  <a:pt x="6" y="34"/>
                </a:lnTo>
                <a:lnTo>
                  <a:pt x="0" y="37"/>
                </a:lnTo>
                <a:lnTo>
                  <a:pt x="2" y="42"/>
                </a:lnTo>
                <a:lnTo>
                  <a:pt x="8" y="49"/>
                </a:lnTo>
                <a:lnTo>
                  <a:pt x="11" y="50"/>
                </a:lnTo>
                <a:lnTo>
                  <a:pt x="17" y="55"/>
                </a:lnTo>
                <a:lnTo>
                  <a:pt x="22" y="52"/>
                </a:lnTo>
                <a:lnTo>
                  <a:pt x="26" y="50"/>
                </a:lnTo>
                <a:lnTo>
                  <a:pt x="33" y="48"/>
                </a:lnTo>
                <a:lnTo>
                  <a:pt x="33" y="45"/>
                </a:lnTo>
                <a:lnTo>
                  <a:pt x="39" y="30"/>
                </a:lnTo>
                <a:lnTo>
                  <a:pt x="44" y="30"/>
                </a:lnTo>
                <a:lnTo>
                  <a:pt x="46" y="23"/>
                </a:lnTo>
                <a:lnTo>
                  <a:pt x="48" y="23"/>
                </a:lnTo>
                <a:lnTo>
                  <a:pt x="54" y="18"/>
                </a:lnTo>
                <a:lnTo>
                  <a:pt x="61" y="16"/>
                </a:lnTo>
                <a:lnTo>
                  <a:pt x="63" y="13"/>
                </a:lnTo>
                <a:lnTo>
                  <a:pt x="60" y="10"/>
                </a:lnTo>
                <a:lnTo>
                  <a:pt x="55" y="10"/>
                </a:lnTo>
                <a:lnTo>
                  <a:pt x="50" y="11"/>
                </a:lnTo>
                <a:lnTo>
                  <a:pt x="46" y="13"/>
                </a:lnTo>
                <a:lnTo>
                  <a:pt x="39" y="19"/>
                </a:lnTo>
                <a:lnTo>
                  <a:pt x="39" y="10"/>
                </a:lnTo>
                <a:lnTo>
                  <a:pt x="25" y="12"/>
                </a:lnTo>
                <a:lnTo>
                  <a:pt x="23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70" name="Freeform 126"/>
          <p:cNvSpPr>
            <a:spLocks/>
          </p:cNvSpPr>
          <p:nvPr/>
        </p:nvSpPr>
        <p:spPr bwMode="auto">
          <a:xfrm>
            <a:off x="6137275" y="2814638"/>
            <a:ext cx="641350" cy="630237"/>
          </a:xfrm>
          <a:custGeom>
            <a:avLst/>
            <a:gdLst>
              <a:gd name="T0" fmla="*/ 23 w 63"/>
              <a:gd name="T1" fmla="*/ 0 h 55"/>
              <a:gd name="T2" fmla="*/ 20 w 63"/>
              <a:gd name="T3" fmla="*/ 7 h 55"/>
              <a:gd name="T4" fmla="*/ 20 w 63"/>
              <a:gd name="T5" fmla="*/ 15 h 55"/>
              <a:gd name="T6" fmla="*/ 17 w 63"/>
              <a:gd name="T7" fmla="*/ 20 h 55"/>
              <a:gd name="T8" fmla="*/ 11 w 63"/>
              <a:gd name="T9" fmla="*/ 20 h 55"/>
              <a:gd name="T10" fmla="*/ 11 w 63"/>
              <a:gd name="T11" fmla="*/ 28 h 55"/>
              <a:gd name="T12" fmla="*/ 6 w 63"/>
              <a:gd name="T13" fmla="*/ 28 h 55"/>
              <a:gd name="T14" fmla="*/ 6 w 63"/>
              <a:gd name="T15" fmla="*/ 34 h 55"/>
              <a:gd name="T16" fmla="*/ 0 w 63"/>
              <a:gd name="T17" fmla="*/ 37 h 55"/>
              <a:gd name="T18" fmla="*/ 2 w 63"/>
              <a:gd name="T19" fmla="*/ 42 h 55"/>
              <a:gd name="T20" fmla="*/ 8 w 63"/>
              <a:gd name="T21" fmla="*/ 49 h 55"/>
              <a:gd name="T22" fmla="*/ 11 w 63"/>
              <a:gd name="T23" fmla="*/ 50 h 55"/>
              <a:gd name="T24" fmla="*/ 17 w 63"/>
              <a:gd name="T25" fmla="*/ 55 h 55"/>
              <a:gd name="T26" fmla="*/ 22 w 63"/>
              <a:gd name="T27" fmla="*/ 52 h 55"/>
              <a:gd name="T28" fmla="*/ 26 w 63"/>
              <a:gd name="T29" fmla="*/ 50 h 55"/>
              <a:gd name="T30" fmla="*/ 33 w 63"/>
              <a:gd name="T31" fmla="*/ 48 h 55"/>
              <a:gd name="T32" fmla="*/ 33 w 63"/>
              <a:gd name="T33" fmla="*/ 45 h 55"/>
              <a:gd name="T34" fmla="*/ 39 w 63"/>
              <a:gd name="T35" fmla="*/ 30 h 55"/>
              <a:gd name="T36" fmla="*/ 44 w 63"/>
              <a:gd name="T37" fmla="*/ 30 h 55"/>
              <a:gd name="T38" fmla="*/ 46 w 63"/>
              <a:gd name="T39" fmla="*/ 23 h 55"/>
              <a:gd name="T40" fmla="*/ 48 w 63"/>
              <a:gd name="T41" fmla="*/ 23 h 55"/>
              <a:gd name="T42" fmla="*/ 54 w 63"/>
              <a:gd name="T43" fmla="*/ 18 h 55"/>
              <a:gd name="T44" fmla="*/ 61 w 63"/>
              <a:gd name="T45" fmla="*/ 16 h 55"/>
              <a:gd name="T46" fmla="*/ 63 w 63"/>
              <a:gd name="T47" fmla="*/ 13 h 55"/>
              <a:gd name="T48" fmla="*/ 60 w 63"/>
              <a:gd name="T49" fmla="*/ 10 h 55"/>
              <a:gd name="T50" fmla="*/ 55 w 63"/>
              <a:gd name="T51" fmla="*/ 10 h 55"/>
              <a:gd name="T52" fmla="*/ 50 w 63"/>
              <a:gd name="T53" fmla="*/ 11 h 55"/>
              <a:gd name="T54" fmla="*/ 46 w 63"/>
              <a:gd name="T55" fmla="*/ 13 h 55"/>
              <a:gd name="T56" fmla="*/ 39 w 63"/>
              <a:gd name="T57" fmla="*/ 19 h 55"/>
              <a:gd name="T58" fmla="*/ 39 w 63"/>
              <a:gd name="T59" fmla="*/ 10 h 55"/>
              <a:gd name="T60" fmla="*/ 25 w 63"/>
              <a:gd name="T61" fmla="*/ 12 h 55"/>
              <a:gd name="T62" fmla="*/ 23 w 63"/>
              <a:gd name="T63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3" h="55">
                <a:moveTo>
                  <a:pt x="23" y="0"/>
                </a:moveTo>
                <a:lnTo>
                  <a:pt x="20" y="7"/>
                </a:lnTo>
                <a:lnTo>
                  <a:pt x="20" y="15"/>
                </a:lnTo>
                <a:lnTo>
                  <a:pt x="17" y="20"/>
                </a:lnTo>
                <a:lnTo>
                  <a:pt x="11" y="20"/>
                </a:lnTo>
                <a:lnTo>
                  <a:pt x="11" y="28"/>
                </a:lnTo>
                <a:lnTo>
                  <a:pt x="6" y="28"/>
                </a:lnTo>
                <a:lnTo>
                  <a:pt x="6" y="34"/>
                </a:lnTo>
                <a:lnTo>
                  <a:pt x="0" y="37"/>
                </a:lnTo>
                <a:lnTo>
                  <a:pt x="2" y="42"/>
                </a:lnTo>
                <a:lnTo>
                  <a:pt x="8" y="49"/>
                </a:lnTo>
                <a:lnTo>
                  <a:pt x="11" y="50"/>
                </a:lnTo>
                <a:lnTo>
                  <a:pt x="17" y="55"/>
                </a:lnTo>
                <a:lnTo>
                  <a:pt x="22" y="52"/>
                </a:lnTo>
                <a:lnTo>
                  <a:pt x="26" y="50"/>
                </a:lnTo>
                <a:lnTo>
                  <a:pt x="33" y="48"/>
                </a:lnTo>
                <a:lnTo>
                  <a:pt x="33" y="45"/>
                </a:lnTo>
                <a:lnTo>
                  <a:pt x="39" y="30"/>
                </a:lnTo>
                <a:lnTo>
                  <a:pt x="44" y="30"/>
                </a:lnTo>
                <a:lnTo>
                  <a:pt x="46" y="23"/>
                </a:lnTo>
                <a:lnTo>
                  <a:pt x="48" y="23"/>
                </a:lnTo>
                <a:lnTo>
                  <a:pt x="54" y="18"/>
                </a:lnTo>
                <a:lnTo>
                  <a:pt x="61" y="16"/>
                </a:lnTo>
                <a:lnTo>
                  <a:pt x="63" y="13"/>
                </a:lnTo>
                <a:lnTo>
                  <a:pt x="60" y="10"/>
                </a:lnTo>
                <a:lnTo>
                  <a:pt x="55" y="10"/>
                </a:lnTo>
                <a:lnTo>
                  <a:pt x="50" y="11"/>
                </a:lnTo>
                <a:lnTo>
                  <a:pt x="46" y="13"/>
                </a:lnTo>
                <a:lnTo>
                  <a:pt x="39" y="19"/>
                </a:lnTo>
                <a:lnTo>
                  <a:pt x="39" y="10"/>
                </a:lnTo>
                <a:lnTo>
                  <a:pt x="25" y="12"/>
                </a:lnTo>
                <a:lnTo>
                  <a:pt x="23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71" name="Freeform 127"/>
          <p:cNvSpPr>
            <a:spLocks/>
          </p:cNvSpPr>
          <p:nvPr/>
        </p:nvSpPr>
        <p:spPr bwMode="auto">
          <a:xfrm>
            <a:off x="7124700" y="1762125"/>
            <a:ext cx="203200" cy="469900"/>
          </a:xfrm>
          <a:custGeom>
            <a:avLst/>
            <a:gdLst>
              <a:gd name="T0" fmla="*/ 0 w 20"/>
              <a:gd name="T1" fmla="*/ 4 h 41"/>
              <a:gd name="T2" fmla="*/ 0 w 20"/>
              <a:gd name="T3" fmla="*/ 15 h 41"/>
              <a:gd name="T4" fmla="*/ 6 w 20"/>
              <a:gd name="T5" fmla="*/ 27 h 41"/>
              <a:gd name="T6" fmla="*/ 9 w 20"/>
              <a:gd name="T7" fmla="*/ 41 h 41"/>
              <a:gd name="T8" fmla="*/ 18 w 20"/>
              <a:gd name="T9" fmla="*/ 38 h 41"/>
              <a:gd name="T10" fmla="*/ 13 w 20"/>
              <a:gd name="T11" fmla="*/ 26 h 41"/>
              <a:gd name="T12" fmla="*/ 18 w 20"/>
              <a:gd name="T13" fmla="*/ 12 h 41"/>
              <a:gd name="T14" fmla="*/ 20 w 20"/>
              <a:gd name="T15" fmla="*/ 9 h 41"/>
              <a:gd name="T16" fmla="*/ 20 w 20"/>
              <a:gd name="T17" fmla="*/ 0 h 41"/>
              <a:gd name="T18" fmla="*/ 0 w 20"/>
              <a:gd name="T19" fmla="*/ 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" h="41">
                <a:moveTo>
                  <a:pt x="0" y="4"/>
                </a:moveTo>
                <a:lnTo>
                  <a:pt x="0" y="15"/>
                </a:lnTo>
                <a:lnTo>
                  <a:pt x="6" y="27"/>
                </a:lnTo>
                <a:lnTo>
                  <a:pt x="9" y="41"/>
                </a:lnTo>
                <a:lnTo>
                  <a:pt x="18" y="38"/>
                </a:lnTo>
                <a:lnTo>
                  <a:pt x="13" y="26"/>
                </a:lnTo>
                <a:lnTo>
                  <a:pt x="18" y="12"/>
                </a:lnTo>
                <a:lnTo>
                  <a:pt x="20" y="9"/>
                </a:lnTo>
                <a:lnTo>
                  <a:pt x="20" y="0"/>
                </a:lnTo>
                <a:lnTo>
                  <a:pt x="0" y="4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72" name="Freeform 128"/>
          <p:cNvSpPr>
            <a:spLocks/>
          </p:cNvSpPr>
          <p:nvPr/>
        </p:nvSpPr>
        <p:spPr bwMode="auto">
          <a:xfrm>
            <a:off x="7124700" y="1762125"/>
            <a:ext cx="203200" cy="469900"/>
          </a:xfrm>
          <a:custGeom>
            <a:avLst/>
            <a:gdLst>
              <a:gd name="T0" fmla="*/ 0 w 20"/>
              <a:gd name="T1" fmla="*/ 4 h 41"/>
              <a:gd name="T2" fmla="*/ 0 w 20"/>
              <a:gd name="T3" fmla="*/ 15 h 41"/>
              <a:gd name="T4" fmla="*/ 6 w 20"/>
              <a:gd name="T5" fmla="*/ 27 h 41"/>
              <a:gd name="T6" fmla="*/ 9 w 20"/>
              <a:gd name="T7" fmla="*/ 41 h 41"/>
              <a:gd name="T8" fmla="*/ 18 w 20"/>
              <a:gd name="T9" fmla="*/ 38 h 41"/>
              <a:gd name="T10" fmla="*/ 13 w 20"/>
              <a:gd name="T11" fmla="*/ 26 h 41"/>
              <a:gd name="T12" fmla="*/ 18 w 20"/>
              <a:gd name="T13" fmla="*/ 12 h 41"/>
              <a:gd name="T14" fmla="*/ 20 w 20"/>
              <a:gd name="T15" fmla="*/ 9 h 41"/>
              <a:gd name="T16" fmla="*/ 20 w 20"/>
              <a:gd name="T17" fmla="*/ 0 h 41"/>
              <a:gd name="T18" fmla="*/ 0 w 20"/>
              <a:gd name="T19" fmla="*/ 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" h="41">
                <a:moveTo>
                  <a:pt x="0" y="4"/>
                </a:moveTo>
                <a:lnTo>
                  <a:pt x="0" y="15"/>
                </a:lnTo>
                <a:lnTo>
                  <a:pt x="6" y="27"/>
                </a:lnTo>
                <a:lnTo>
                  <a:pt x="9" y="41"/>
                </a:lnTo>
                <a:lnTo>
                  <a:pt x="18" y="38"/>
                </a:lnTo>
                <a:lnTo>
                  <a:pt x="13" y="26"/>
                </a:lnTo>
                <a:lnTo>
                  <a:pt x="18" y="12"/>
                </a:lnTo>
                <a:lnTo>
                  <a:pt x="20" y="9"/>
                </a:lnTo>
                <a:lnTo>
                  <a:pt x="20" y="0"/>
                </a:lnTo>
                <a:lnTo>
                  <a:pt x="0" y="4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73" name="Freeform 129"/>
          <p:cNvSpPr>
            <a:spLocks/>
          </p:cNvSpPr>
          <p:nvPr/>
        </p:nvSpPr>
        <p:spPr bwMode="auto">
          <a:xfrm>
            <a:off x="7258050" y="1681163"/>
            <a:ext cx="263525" cy="515937"/>
          </a:xfrm>
          <a:custGeom>
            <a:avLst/>
            <a:gdLst>
              <a:gd name="T0" fmla="*/ 7 w 26"/>
              <a:gd name="T1" fmla="*/ 7 h 45"/>
              <a:gd name="T2" fmla="*/ 7 w 26"/>
              <a:gd name="T3" fmla="*/ 16 h 45"/>
              <a:gd name="T4" fmla="*/ 5 w 26"/>
              <a:gd name="T5" fmla="*/ 19 h 45"/>
              <a:gd name="T6" fmla="*/ 0 w 26"/>
              <a:gd name="T7" fmla="*/ 33 h 45"/>
              <a:gd name="T8" fmla="*/ 5 w 26"/>
              <a:gd name="T9" fmla="*/ 45 h 45"/>
              <a:gd name="T10" fmla="*/ 20 w 26"/>
              <a:gd name="T11" fmla="*/ 41 h 45"/>
              <a:gd name="T12" fmla="*/ 22 w 26"/>
              <a:gd name="T13" fmla="*/ 40 h 45"/>
              <a:gd name="T14" fmla="*/ 26 w 26"/>
              <a:gd name="T15" fmla="*/ 37 h 45"/>
              <a:gd name="T16" fmla="*/ 26 w 26"/>
              <a:gd name="T17" fmla="*/ 34 h 45"/>
              <a:gd name="T18" fmla="*/ 20 w 26"/>
              <a:gd name="T19" fmla="*/ 29 h 45"/>
              <a:gd name="T20" fmla="*/ 13 w 26"/>
              <a:gd name="T21" fmla="*/ 0 h 45"/>
              <a:gd name="T22" fmla="*/ 7 w 26"/>
              <a:gd name="T23" fmla="*/ 1 h 45"/>
              <a:gd name="T24" fmla="*/ 7 w 26"/>
              <a:gd name="T25" fmla="*/ 7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" h="45">
                <a:moveTo>
                  <a:pt x="7" y="7"/>
                </a:moveTo>
                <a:lnTo>
                  <a:pt x="7" y="16"/>
                </a:lnTo>
                <a:lnTo>
                  <a:pt x="5" y="19"/>
                </a:lnTo>
                <a:lnTo>
                  <a:pt x="0" y="33"/>
                </a:lnTo>
                <a:lnTo>
                  <a:pt x="5" y="45"/>
                </a:lnTo>
                <a:lnTo>
                  <a:pt x="20" y="41"/>
                </a:lnTo>
                <a:lnTo>
                  <a:pt x="22" y="40"/>
                </a:lnTo>
                <a:lnTo>
                  <a:pt x="26" y="37"/>
                </a:lnTo>
                <a:lnTo>
                  <a:pt x="26" y="34"/>
                </a:lnTo>
                <a:lnTo>
                  <a:pt x="20" y="29"/>
                </a:lnTo>
                <a:lnTo>
                  <a:pt x="13" y="0"/>
                </a:lnTo>
                <a:lnTo>
                  <a:pt x="7" y="1"/>
                </a:lnTo>
                <a:lnTo>
                  <a:pt x="7" y="7"/>
                </a:lnTo>
                <a:close/>
              </a:path>
            </a:pathLst>
          </a:custGeom>
          <a:solidFill>
            <a:srgbClr val="98D2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74" name="Freeform 130"/>
          <p:cNvSpPr>
            <a:spLocks/>
          </p:cNvSpPr>
          <p:nvPr/>
        </p:nvSpPr>
        <p:spPr bwMode="auto">
          <a:xfrm>
            <a:off x="7258050" y="1681163"/>
            <a:ext cx="263525" cy="515937"/>
          </a:xfrm>
          <a:custGeom>
            <a:avLst/>
            <a:gdLst>
              <a:gd name="T0" fmla="*/ 7 w 26"/>
              <a:gd name="T1" fmla="*/ 7 h 45"/>
              <a:gd name="T2" fmla="*/ 7 w 26"/>
              <a:gd name="T3" fmla="*/ 16 h 45"/>
              <a:gd name="T4" fmla="*/ 5 w 26"/>
              <a:gd name="T5" fmla="*/ 19 h 45"/>
              <a:gd name="T6" fmla="*/ 0 w 26"/>
              <a:gd name="T7" fmla="*/ 33 h 45"/>
              <a:gd name="T8" fmla="*/ 5 w 26"/>
              <a:gd name="T9" fmla="*/ 45 h 45"/>
              <a:gd name="T10" fmla="*/ 20 w 26"/>
              <a:gd name="T11" fmla="*/ 41 h 45"/>
              <a:gd name="T12" fmla="*/ 22 w 26"/>
              <a:gd name="T13" fmla="*/ 40 h 45"/>
              <a:gd name="T14" fmla="*/ 26 w 26"/>
              <a:gd name="T15" fmla="*/ 37 h 45"/>
              <a:gd name="T16" fmla="*/ 26 w 26"/>
              <a:gd name="T17" fmla="*/ 34 h 45"/>
              <a:gd name="T18" fmla="*/ 20 w 26"/>
              <a:gd name="T19" fmla="*/ 29 h 45"/>
              <a:gd name="T20" fmla="*/ 13 w 26"/>
              <a:gd name="T21" fmla="*/ 0 h 45"/>
              <a:gd name="T22" fmla="*/ 7 w 26"/>
              <a:gd name="T23" fmla="*/ 1 h 45"/>
              <a:gd name="T24" fmla="*/ 7 w 26"/>
              <a:gd name="T25" fmla="*/ 7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" h="45">
                <a:moveTo>
                  <a:pt x="7" y="7"/>
                </a:moveTo>
                <a:lnTo>
                  <a:pt x="7" y="16"/>
                </a:lnTo>
                <a:lnTo>
                  <a:pt x="5" y="19"/>
                </a:lnTo>
                <a:lnTo>
                  <a:pt x="0" y="33"/>
                </a:lnTo>
                <a:lnTo>
                  <a:pt x="5" y="45"/>
                </a:lnTo>
                <a:lnTo>
                  <a:pt x="20" y="41"/>
                </a:lnTo>
                <a:lnTo>
                  <a:pt x="22" y="40"/>
                </a:lnTo>
                <a:lnTo>
                  <a:pt x="26" y="37"/>
                </a:lnTo>
                <a:lnTo>
                  <a:pt x="26" y="34"/>
                </a:lnTo>
                <a:lnTo>
                  <a:pt x="20" y="29"/>
                </a:lnTo>
                <a:lnTo>
                  <a:pt x="13" y="0"/>
                </a:lnTo>
                <a:lnTo>
                  <a:pt x="7" y="1"/>
                </a:lnTo>
                <a:lnTo>
                  <a:pt x="7" y="7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75" name="Rectangle 131"/>
          <p:cNvSpPr>
            <a:spLocks noChangeArrowheads="1"/>
          </p:cNvSpPr>
          <p:nvPr/>
        </p:nvSpPr>
        <p:spPr bwMode="auto">
          <a:xfrm>
            <a:off x="7118350" y="1457325"/>
            <a:ext cx="215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VT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76" name="Line 132"/>
          <p:cNvSpPr>
            <a:spLocks noChangeShapeType="1"/>
          </p:cNvSpPr>
          <p:nvPr/>
        </p:nvSpPr>
        <p:spPr bwMode="auto">
          <a:xfrm flipH="1" flipV="1">
            <a:off x="7500938" y="2071688"/>
            <a:ext cx="193675" cy="111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77" name="Line 133"/>
          <p:cNvSpPr>
            <a:spLocks noChangeShapeType="1"/>
          </p:cNvSpPr>
          <p:nvPr/>
        </p:nvSpPr>
        <p:spPr bwMode="auto">
          <a:xfrm flipH="1" flipV="1">
            <a:off x="7512050" y="2208213"/>
            <a:ext cx="192088" cy="238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78" name="Line 134"/>
          <p:cNvSpPr>
            <a:spLocks noChangeShapeType="1"/>
          </p:cNvSpPr>
          <p:nvPr/>
        </p:nvSpPr>
        <p:spPr bwMode="auto">
          <a:xfrm flipH="1" flipV="1">
            <a:off x="7500938" y="2414588"/>
            <a:ext cx="193675" cy="349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79" name="Line 135"/>
          <p:cNvSpPr>
            <a:spLocks noChangeShapeType="1"/>
          </p:cNvSpPr>
          <p:nvPr/>
        </p:nvSpPr>
        <p:spPr bwMode="auto">
          <a:xfrm flipH="1" flipV="1">
            <a:off x="7359650" y="2471738"/>
            <a:ext cx="334963" cy="1492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80" name="Line 136"/>
          <p:cNvSpPr>
            <a:spLocks noChangeShapeType="1"/>
          </p:cNvSpPr>
          <p:nvPr/>
        </p:nvSpPr>
        <p:spPr bwMode="auto">
          <a:xfrm flipH="1" flipV="1">
            <a:off x="7216775" y="2724150"/>
            <a:ext cx="477838" cy="1254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81" name="Line 137"/>
          <p:cNvSpPr>
            <a:spLocks noChangeShapeType="1"/>
          </p:cNvSpPr>
          <p:nvPr/>
        </p:nvSpPr>
        <p:spPr bwMode="auto">
          <a:xfrm flipH="1" flipV="1">
            <a:off x="7134225" y="3100388"/>
            <a:ext cx="560388" cy="1381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82" name="Line 138"/>
          <p:cNvSpPr>
            <a:spLocks noChangeShapeType="1"/>
          </p:cNvSpPr>
          <p:nvPr/>
        </p:nvSpPr>
        <p:spPr bwMode="auto">
          <a:xfrm flipH="1" flipV="1">
            <a:off x="6961188" y="3021013"/>
            <a:ext cx="754062" cy="4699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83" name="Line 139"/>
          <p:cNvSpPr>
            <a:spLocks noChangeShapeType="1"/>
          </p:cNvSpPr>
          <p:nvPr/>
        </p:nvSpPr>
        <p:spPr bwMode="auto">
          <a:xfrm flipH="1" flipV="1">
            <a:off x="7134225" y="2998788"/>
            <a:ext cx="569913" cy="444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84" name="Oval 140"/>
          <p:cNvSpPr>
            <a:spLocks noChangeArrowheads="1"/>
          </p:cNvSpPr>
          <p:nvPr/>
        </p:nvSpPr>
        <p:spPr bwMode="auto">
          <a:xfrm>
            <a:off x="6940550" y="2998788"/>
            <a:ext cx="31750" cy="22225"/>
          </a:xfrm>
          <a:prstGeom prst="ellipse">
            <a:avLst/>
          </a:prstGeom>
          <a:solidFill>
            <a:srgbClr val="F9A03F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85" name="Line 141"/>
          <p:cNvSpPr>
            <a:spLocks noChangeShapeType="1"/>
          </p:cNvSpPr>
          <p:nvPr/>
        </p:nvSpPr>
        <p:spPr bwMode="auto">
          <a:xfrm flipH="1" flipV="1">
            <a:off x="7064375" y="1647825"/>
            <a:ext cx="161925" cy="136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86" name="Oval 142"/>
          <p:cNvSpPr>
            <a:spLocks noChangeArrowheads="1"/>
          </p:cNvSpPr>
          <p:nvPr/>
        </p:nvSpPr>
        <p:spPr bwMode="auto">
          <a:xfrm>
            <a:off x="6931025" y="2998788"/>
            <a:ext cx="41275" cy="33337"/>
          </a:xfrm>
          <a:prstGeom prst="ellipse">
            <a:avLst/>
          </a:prstGeom>
          <a:solidFill>
            <a:srgbClr val="F9A03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87" name="Oval 143"/>
          <p:cNvSpPr>
            <a:spLocks noChangeArrowheads="1"/>
          </p:cNvSpPr>
          <p:nvPr/>
        </p:nvSpPr>
        <p:spPr bwMode="auto">
          <a:xfrm>
            <a:off x="6931025" y="2998788"/>
            <a:ext cx="41275" cy="33337"/>
          </a:xfrm>
          <a:prstGeom prst="ellips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88" name="Rectangle 144"/>
          <p:cNvSpPr>
            <a:spLocks noChangeArrowheads="1"/>
          </p:cNvSpPr>
          <p:nvPr/>
        </p:nvSpPr>
        <p:spPr bwMode="auto">
          <a:xfrm>
            <a:off x="6807200" y="1439863"/>
            <a:ext cx="2190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latin typeface="Futura Bk BT" pitchFamily="34" charset="0"/>
              </a:rPr>
              <a:t>4.1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89" name="Rectangle 145"/>
          <p:cNvSpPr>
            <a:spLocks noChangeArrowheads="1"/>
          </p:cNvSpPr>
          <p:nvPr/>
        </p:nvSpPr>
        <p:spPr bwMode="auto">
          <a:xfrm>
            <a:off x="8312150" y="1931988"/>
            <a:ext cx="2365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3.2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90" name="Rectangle 146"/>
          <p:cNvSpPr>
            <a:spLocks noChangeArrowheads="1"/>
          </p:cNvSpPr>
          <p:nvPr/>
        </p:nvSpPr>
        <p:spPr bwMode="auto">
          <a:xfrm>
            <a:off x="8208963" y="2751138"/>
            <a:ext cx="3063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latin typeface="Futura Bk BT" pitchFamily="34" charset="0"/>
              </a:rPr>
              <a:t>20.7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91" name="Rectangle 147"/>
          <p:cNvSpPr>
            <a:spLocks noChangeArrowheads="1"/>
          </p:cNvSpPr>
          <p:nvPr/>
        </p:nvSpPr>
        <p:spPr bwMode="auto">
          <a:xfrm>
            <a:off x="8204200" y="2935288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31.1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92" name="Rectangle 148"/>
          <p:cNvSpPr>
            <a:spLocks noChangeArrowheads="1"/>
          </p:cNvSpPr>
          <p:nvPr/>
        </p:nvSpPr>
        <p:spPr bwMode="auto">
          <a:xfrm>
            <a:off x="8215313" y="2536825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17.1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93" name="Rectangle 149"/>
          <p:cNvSpPr>
            <a:spLocks noChangeArrowheads="1"/>
          </p:cNvSpPr>
          <p:nvPr/>
        </p:nvSpPr>
        <p:spPr bwMode="auto">
          <a:xfrm>
            <a:off x="8208963" y="2139950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12.0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94" name="Rectangle 150"/>
          <p:cNvSpPr>
            <a:spLocks noChangeArrowheads="1"/>
          </p:cNvSpPr>
          <p:nvPr/>
        </p:nvSpPr>
        <p:spPr bwMode="auto">
          <a:xfrm>
            <a:off x="8307388" y="2328863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9.7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95" name="Rectangle 151"/>
          <p:cNvSpPr>
            <a:spLocks noChangeArrowheads="1"/>
          </p:cNvSpPr>
          <p:nvPr/>
        </p:nvSpPr>
        <p:spPr bwMode="auto">
          <a:xfrm>
            <a:off x="8210550" y="3149600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34.6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96" name="Rectangle 152"/>
          <p:cNvSpPr>
            <a:spLocks noChangeArrowheads="1"/>
          </p:cNvSpPr>
          <p:nvPr/>
        </p:nvSpPr>
        <p:spPr bwMode="auto">
          <a:xfrm>
            <a:off x="8140700" y="3352800"/>
            <a:ext cx="4254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152.1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097" name="Freeform 153"/>
          <p:cNvSpPr>
            <a:spLocks/>
          </p:cNvSpPr>
          <p:nvPr/>
        </p:nvSpPr>
        <p:spPr bwMode="auto">
          <a:xfrm>
            <a:off x="6838950" y="2963863"/>
            <a:ext cx="20638" cy="34925"/>
          </a:xfrm>
          <a:custGeom>
            <a:avLst/>
            <a:gdLst>
              <a:gd name="T0" fmla="*/ 0 w 2"/>
              <a:gd name="T1" fmla="*/ 1 h 3"/>
              <a:gd name="T2" fmla="*/ 1 w 2"/>
              <a:gd name="T3" fmla="*/ 2 h 3"/>
              <a:gd name="T4" fmla="*/ 1 w 2"/>
              <a:gd name="T5" fmla="*/ 2 h 3"/>
              <a:gd name="T6" fmla="*/ 1 w 2"/>
              <a:gd name="T7" fmla="*/ 2 h 3"/>
              <a:gd name="T8" fmla="*/ 1 w 2"/>
              <a:gd name="T9" fmla="*/ 3 h 3"/>
              <a:gd name="T10" fmla="*/ 2 w 2"/>
              <a:gd name="T11" fmla="*/ 2 h 3"/>
              <a:gd name="T12" fmla="*/ 2 w 2"/>
              <a:gd name="T13" fmla="*/ 1 h 3"/>
              <a:gd name="T14" fmla="*/ 1 w 2"/>
              <a:gd name="T15" fmla="*/ 0 h 3"/>
              <a:gd name="T16" fmla="*/ 0 w 2"/>
              <a:gd name="T17" fmla="*/ 0 h 3"/>
              <a:gd name="T18" fmla="*/ 0 w 2"/>
              <a:gd name="T19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" h="3">
                <a:moveTo>
                  <a:pt x="0" y="1"/>
                </a:moveTo>
                <a:lnTo>
                  <a:pt x="1" y="2"/>
                </a:lnTo>
                <a:lnTo>
                  <a:pt x="1" y="2"/>
                </a:lnTo>
                <a:lnTo>
                  <a:pt x="1" y="2"/>
                </a:lnTo>
                <a:lnTo>
                  <a:pt x="1" y="3"/>
                </a:lnTo>
                <a:lnTo>
                  <a:pt x="2" y="2"/>
                </a:lnTo>
                <a:lnTo>
                  <a:pt x="2" y="1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close/>
              </a:path>
            </a:pathLst>
          </a:custGeom>
          <a:solidFill>
            <a:srgbClr val="F9A03F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98" name="Freeform 154"/>
          <p:cNvSpPr>
            <a:spLocks/>
          </p:cNvSpPr>
          <p:nvPr/>
        </p:nvSpPr>
        <p:spPr bwMode="auto">
          <a:xfrm>
            <a:off x="5232400" y="3708400"/>
            <a:ext cx="9525" cy="11113"/>
          </a:xfrm>
          <a:custGeom>
            <a:avLst/>
            <a:gdLst>
              <a:gd name="T0" fmla="*/ 1 w 1"/>
              <a:gd name="T1" fmla="*/ 0 h 1"/>
              <a:gd name="T2" fmla="*/ 1 w 1"/>
              <a:gd name="T3" fmla="*/ 1 h 1"/>
              <a:gd name="T4" fmla="*/ 0 w 1"/>
              <a:gd name="T5" fmla="*/ 1 h 1"/>
              <a:gd name="T6" fmla="*/ 1 w 1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1">
                <a:moveTo>
                  <a:pt x="1" y="0"/>
                </a:moveTo>
                <a:lnTo>
                  <a:pt x="1" y="1"/>
                </a:lnTo>
                <a:lnTo>
                  <a:pt x="0" y="1"/>
                </a:lnTo>
                <a:lnTo>
                  <a:pt x="1" y="0"/>
                </a:lnTo>
                <a:close/>
              </a:path>
            </a:pathLst>
          </a:custGeom>
          <a:solidFill>
            <a:srgbClr val="E9E400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99" name="Rectangle 155"/>
          <p:cNvSpPr>
            <a:spLocks noChangeArrowheads="1"/>
          </p:cNvSpPr>
          <p:nvPr/>
        </p:nvSpPr>
        <p:spPr bwMode="auto">
          <a:xfrm>
            <a:off x="6200775" y="4641850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31.3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0" name="Rectangle 156"/>
          <p:cNvSpPr>
            <a:spLocks noChangeArrowheads="1"/>
          </p:cNvSpPr>
          <p:nvPr/>
        </p:nvSpPr>
        <p:spPr bwMode="auto">
          <a:xfrm>
            <a:off x="5011738" y="4211638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14.6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1" name="Rectangle 157"/>
          <p:cNvSpPr>
            <a:spLocks noChangeArrowheads="1"/>
          </p:cNvSpPr>
          <p:nvPr/>
        </p:nvSpPr>
        <p:spPr bwMode="auto">
          <a:xfrm>
            <a:off x="6775450" y="2125663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39.3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2" name="Rectangle 158"/>
          <p:cNvSpPr>
            <a:spLocks noChangeArrowheads="1"/>
          </p:cNvSpPr>
          <p:nvPr/>
        </p:nvSpPr>
        <p:spPr bwMode="auto">
          <a:xfrm>
            <a:off x="6523038" y="2546350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15.0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3" name="Rectangle 159"/>
          <p:cNvSpPr>
            <a:spLocks noChangeArrowheads="1"/>
          </p:cNvSpPr>
          <p:nvPr/>
        </p:nvSpPr>
        <p:spPr bwMode="auto">
          <a:xfrm>
            <a:off x="6334125" y="3914775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17.9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4" name="Rectangle 160"/>
          <p:cNvSpPr>
            <a:spLocks noChangeArrowheads="1"/>
          </p:cNvSpPr>
          <p:nvPr/>
        </p:nvSpPr>
        <p:spPr bwMode="auto">
          <a:xfrm>
            <a:off x="6007100" y="4203700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20.8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5" name="Rectangle 161"/>
          <p:cNvSpPr>
            <a:spLocks noChangeArrowheads="1"/>
          </p:cNvSpPr>
          <p:nvPr/>
        </p:nvSpPr>
        <p:spPr bwMode="auto">
          <a:xfrm>
            <a:off x="4700588" y="4699000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19.3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6" name="Rectangle 162"/>
          <p:cNvSpPr>
            <a:spLocks noChangeArrowheads="1"/>
          </p:cNvSpPr>
          <p:nvPr/>
        </p:nvSpPr>
        <p:spPr bwMode="auto">
          <a:xfrm>
            <a:off x="3689350" y="4467225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13.6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7" name="Rectangle 163"/>
          <p:cNvSpPr>
            <a:spLocks noChangeArrowheads="1"/>
          </p:cNvSpPr>
          <p:nvPr/>
        </p:nvSpPr>
        <p:spPr bwMode="auto">
          <a:xfrm>
            <a:off x="1895475" y="3770313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10.2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8" name="Rectangle 164"/>
          <p:cNvSpPr>
            <a:spLocks noChangeArrowheads="1"/>
          </p:cNvSpPr>
          <p:nvPr/>
        </p:nvSpPr>
        <p:spPr bwMode="auto">
          <a:xfrm>
            <a:off x="1384300" y="5184775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2.8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09" name="Rectangle 165"/>
          <p:cNvSpPr>
            <a:spLocks noChangeArrowheads="1"/>
          </p:cNvSpPr>
          <p:nvPr/>
        </p:nvSpPr>
        <p:spPr bwMode="auto">
          <a:xfrm>
            <a:off x="882650" y="3170238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12.5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0" name="Rectangle 166"/>
          <p:cNvSpPr>
            <a:spLocks noChangeArrowheads="1"/>
          </p:cNvSpPr>
          <p:nvPr/>
        </p:nvSpPr>
        <p:spPr bwMode="auto">
          <a:xfrm>
            <a:off x="6248400" y="3071813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5.5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1" name="Rectangle 167"/>
          <p:cNvSpPr>
            <a:spLocks noChangeArrowheads="1"/>
          </p:cNvSpPr>
          <p:nvPr/>
        </p:nvSpPr>
        <p:spPr bwMode="auto">
          <a:xfrm>
            <a:off x="5932488" y="2774950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5.1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2" name="Rectangle 168"/>
          <p:cNvSpPr>
            <a:spLocks noChangeArrowheads="1"/>
          </p:cNvSpPr>
          <p:nvPr/>
        </p:nvSpPr>
        <p:spPr bwMode="auto">
          <a:xfrm>
            <a:off x="4946650" y="2066925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3.6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3" name="Rectangle 169"/>
          <p:cNvSpPr>
            <a:spLocks noChangeArrowheads="1"/>
          </p:cNvSpPr>
          <p:nvPr/>
        </p:nvSpPr>
        <p:spPr bwMode="auto">
          <a:xfrm>
            <a:off x="4540250" y="2528888"/>
            <a:ext cx="2365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3.1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4" name="Rectangle 170"/>
          <p:cNvSpPr>
            <a:spLocks noChangeArrowheads="1"/>
          </p:cNvSpPr>
          <p:nvPr/>
        </p:nvSpPr>
        <p:spPr bwMode="auto">
          <a:xfrm>
            <a:off x="4364038" y="1790700"/>
            <a:ext cx="2365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3.2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5" name="Rectangle 171"/>
          <p:cNvSpPr>
            <a:spLocks noChangeArrowheads="1"/>
          </p:cNvSpPr>
          <p:nvPr/>
        </p:nvSpPr>
        <p:spPr bwMode="auto">
          <a:xfrm>
            <a:off x="3967163" y="3776663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7.0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6" name="Rectangle 172"/>
          <p:cNvSpPr>
            <a:spLocks noChangeArrowheads="1"/>
          </p:cNvSpPr>
          <p:nvPr/>
        </p:nvSpPr>
        <p:spPr bwMode="auto">
          <a:xfrm>
            <a:off x="3708400" y="2662238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4.3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7" name="Rectangle 173"/>
          <p:cNvSpPr>
            <a:spLocks noChangeArrowheads="1"/>
          </p:cNvSpPr>
          <p:nvPr/>
        </p:nvSpPr>
        <p:spPr bwMode="auto">
          <a:xfrm>
            <a:off x="3597275" y="2133600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3.3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8" name="Rectangle 174"/>
          <p:cNvSpPr>
            <a:spLocks noChangeArrowheads="1"/>
          </p:cNvSpPr>
          <p:nvPr/>
        </p:nvSpPr>
        <p:spPr bwMode="auto">
          <a:xfrm>
            <a:off x="3608388" y="1552575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0.5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19" name="Rectangle 175"/>
          <p:cNvSpPr>
            <a:spLocks noChangeArrowheads="1"/>
          </p:cNvSpPr>
          <p:nvPr/>
        </p:nvSpPr>
        <p:spPr bwMode="auto">
          <a:xfrm>
            <a:off x="2693988" y="2332038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1.0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0" name="Rectangle 176"/>
          <p:cNvSpPr>
            <a:spLocks noChangeArrowheads="1"/>
          </p:cNvSpPr>
          <p:nvPr/>
        </p:nvSpPr>
        <p:spPr bwMode="auto">
          <a:xfrm>
            <a:off x="2651125" y="1539875"/>
            <a:ext cx="2365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1.7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1" name="Rectangle 177"/>
          <p:cNvSpPr>
            <a:spLocks noChangeArrowheads="1"/>
          </p:cNvSpPr>
          <p:nvPr/>
        </p:nvSpPr>
        <p:spPr bwMode="auto">
          <a:xfrm>
            <a:off x="1919288" y="2033588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1.4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2" name="Rectangle 178"/>
          <p:cNvSpPr>
            <a:spLocks noChangeArrowheads="1"/>
          </p:cNvSpPr>
          <p:nvPr/>
        </p:nvSpPr>
        <p:spPr bwMode="auto">
          <a:xfrm>
            <a:off x="1312863" y="1195388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8.9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3" name="Rectangle 179"/>
          <p:cNvSpPr>
            <a:spLocks noChangeArrowheads="1"/>
          </p:cNvSpPr>
          <p:nvPr/>
        </p:nvSpPr>
        <p:spPr bwMode="auto">
          <a:xfrm>
            <a:off x="1141413" y="1768475"/>
            <a:ext cx="2365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7.5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4" name="Rectangle 180"/>
          <p:cNvSpPr>
            <a:spLocks noChangeArrowheads="1"/>
          </p:cNvSpPr>
          <p:nvPr/>
        </p:nvSpPr>
        <p:spPr bwMode="auto">
          <a:xfrm>
            <a:off x="1376363" y="2752725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12.0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5" name="Rectangle 181"/>
          <p:cNvSpPr>
            <a:spLocks noChangeArrowheads="1"/>
          </p:cNvSpPr>
          <p:nvPr/>
        </p:nvSpPr>
        <p:spPr bwMode="auto">
          <a:xfrm>
            <a:off x="2093913" y="2963863"/>
            <a:ext cx="2365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5.5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6" name="Rectangle 182"/>
          <p:cNvSpPr>
            <a:spLocks noChangeArrowheads="1"/>
          </p:cNvSpPr>
          <p:nvPr/>
        </p:nvSpPr>
        <p:spPr bwMode="auto">
          <a:xfrm>
            <a:off x="2762250" y="3816350"/>
            <a:ext cx="2365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7.8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7" name="Rectangle 183"/>
          <p:cNvSpPr>
            <a:spLocks noChangeArrowheads="1"/>
          </p:cNvSpPr>
          <p:nvPr/>
        </p:nvSpPr>
        <p:spPr bwMode="auto">
          <a:xfrm>
            <a:off x="2782888" y="3149600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6.5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8" name="Rectangle 184"/>
          <p:cNvSpPr>
            <a:spLocks noChangeArrowheads="1"/>
          </p:cNvSpPr>
          <p:nvPr/>
        </p:nvSpPr>
        <p:spPr bwMode="auto">
          <a:xfrm>
            <a:off x="3856038" y="3238500"/>
            <a:ext cx="2365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3.6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29" name="Rectangle 185"/>
          <p:cNvSpPr>
            <a:spLocks noChangeArrowheads="1"/>
          </p:cNvSpPr>
          <p:nvPr/>
        </p:nvSpPr>
        <p:spPr bwMode="auto">
          <a:xfrm>
            <a:off x="4673600" y="3890963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7.4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0" name="Rectangle 186"/>
          <p:cNvSpPr>
            <a:spLocks noChangeArrowheads="1"/>
          </p:cNvSpPr>
          <p:nvPr/>
        </p:nvSpPr>
        <p:spPr bwMode="auto">
          <a:xfrm>
            <a:off x="4649788" y="3221038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7.9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1" name="Rectangle 187"/>
          <p:cNvSpPr>
            <a:spLocks noChangeArrowheads="1"/>
          </p:cNvSpPr>
          <p:nvPr/>
        </p:nvSpPr>
        <p:spPr bwMode="auto">
          <a:xfrm>
            <a:off x="5003800" y="2913063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10.6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2" name="Rectangle 188"/>
          <p:cNvSpPr>
            <a:spLocks noChangeArrowheads="1"/>
          </p:cNvSpPr>
          <p:nvPr/>
        </p:nvSpPr>
        <p:spPr bwMode="auto">
          <a:xfrm>
            <a:off x="5638800" y="2292350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5.5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3" name="Rectangle 189"/>
          <p:cNvSpPr>
            <a:spLocks noChangeArrowheads="1"/>
          </p:cNvSpPr>
          <p:nvPr/>
        </p:nvSpPr>
        <p:spPr bwMode="auto">
          <a:xfrm>
            <a:off x="5532438" y="2871788"/>
            <a:ext cx="2365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6.2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4" name="Rectangle 190"/>
          <p:cNvSpPr>
            <a:spLocks noChangeArrowheads="1"/>
          </p:cNvSpPr>
          <p:nvPr/>
        </p:nvSpPr>
        <p:spPr bwMode="auto">
          <a:xfrm>
            <a:off x="5732463" y="3324225"/>
            <a:ext cx="23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8.2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5" name="Rectangle 191"/>
          <p:cNvSpPr>
            <a:spLocks noChangeArrowheads="1"/>
          </p:cNvSpPr>
          <p:nvPr/>
        </p:nvSpPr>
        <p:spPr bwMode="auto">
          <a:xfrm>
            <a:off x="5470525" y="3670300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10.5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6" name="Rectangle 192"/>
          <p:cNvSpPr>
            <a:spLocks noChangeArrowheads="1"/>
          </p:cNvSpPr>
          <p:nvPr/>
        </p:nvSpPr>
        <p:spPr bwMode="auto">
          <a:xfrm>
            <a:off x="5534025" y="4214813"/>
            <a:ext cx="2365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9.8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7" name="Rectangle 193"/>
          <p:cNvSpPr>
            <a:spLocks noChangeArrowheads="1"/>
          </p:cNvSpPr>
          <p:nvPr/>
        </p:nvSpPr>
        <p:spPr bwMode="auto">
          <a:xfrm>
            <a:off x="6521450" y="3559175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11.5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8" name="Rectangle 194"/>
          <p:cNvSpPr>
            <a:spLocks noChangeArrowheads="1"/>
          </p:cNvSpPr>
          <p:nvPr/>
        </p:nvSpPr>
        <p:spPr bwMode="auto">
          <a:xfrm>
            <a:off x="6518275" y="3216275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13.2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39" name="Rectangle 195"/>
          <p:cNvSpPr>
            <a:spLocks noChangeArrowheads="1"/>
          </p:cNvSpPr>
          <p:nvPr/>
        </p:nvSpPr>
        <p:spPr bwMode="auto">
          <a:xfrm>
            <a:off x="7440613" y="1495425"/>
            <a:ext cx="2365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3.7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40" name="Freeform 196"/>
          <p:cNvSpPr>
            <a:spLocks/>
          </p:cNvSpPr>
          <p:nvPr/>
        </p:nvSpPr>
        <p:spPr bwMode="auto">
          <a:xfrm>
            <a:off x="2352675" y="5103813"/>
            <a:ext cx="92075" cy="68262"/>
          </a:xfrm>
          <a:custGeom>
            <a:avLst/>
            <a:gdLst>
              <a:gd name="T0" fmla="*/ 0 w 9"/>
              <a:gd name="T1" fmla="*/ 2 h 6"/>
              <a:gd name="T2" fmla="*/ 1 w 9"/>
              <a:gd name="T3" fmla="*/ 3 h 6"/>
              <a:gd name="T4" fmla="*/ 0 w 9"/>
              <a:gd name="T5" fmla="*/ 4 h 6"/>
              <a:gd name="T6" fmla="*/ 2 w 9"/>
              <a:gd name="T7" fmla="*/ 5 h 6"/>
              <a:gd name="T8" fmla="*/ 2 w 9"/>
              <a:gd name="T9" fmla="*/ 6 h 6"/>
              <a:gd name="T10" fmla="*/ 5 w 9"/>
              <a:gd name="T11" fmla="*/ 6 h 6"/>
              <a:gd name="T12" fmla="*/ 6 w 9"/>
              <a:gd name="T13" fmla="*/ 5 h 6"/>
              <a:gd name="T14" fmla="*/ 8 w 9"/>
              <a:gd name="T15" fmla="*/ 5 h 6"/>
              <a:gd name="T16" fmla="*/ 9 w 9"/>
              <a:gd name="T17" fmla="*/ 3 h 6"/>
              <a:gd name="T18" fmla="*/ 9 w 9"/>
              <a:gd name="T19" fmla="*/ 2 h 6"/>
              <a:gd name="T20" fmla="*/ 7 w 9"/>
              <a:gd name="T21" fmla="*/ 0 h 6"/>
              <a:gd name="T22" fmla="*/ 5 w 9"/>
              <a:gd name="T23" fmla="*/ 0 h 6"/>
              <a:gd name="T24" fmla="*/ 4 w 9"/>
              <a:gd name="T25" fmla="*/ 0 h 6"/>
              <a:gd name="T26" fmla="*/ 2 w 9"/>
              <a:gd name="T27" fmla="*/ 0 h 6"/>
              <a:gd name="T28" fmla="*/ 1 w 9"/>
              <a:gd name="T29" fmla="*/ 1 h 6"/>
              <a:gd name="T30" fmla="*/ 0 w 9"/>
              <a:gd name="T31" fmla="*/ 2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6">
                <a:moveTo>
                  <a:pt x="0" y="2"/>
                </a:moveTo>
                <a:lnTo>
                  <a:pt x="1" y="3"/>
                </a:lnTo>
                <a:lnTo>
                  <a:pt x="0" y="4"/>
                </a:lnTo>
                <a:lnTo>
                  <a:pt x="2" y="5"/>
                </a:lnTo>
                <a:lnTo>
                  <a:pt x="2" y="6"/>
                </a:lnTo>
                <a:lnTo>
                  <a:pt x="5" y="6"/>
                </a:lnTo>
                <a:lnTo>
                  <a:pt x="6" y="5"/>
                </a:lnTo>
                <a:lnTo>
                  <a:pt x="8" y="5"/>
                </a:lnTo>
                <a:lnTo>
                  <a:pt x="9" y="3"/>
                </a:lnTo>
                <a:lnTo>
                  <a:pt x="9" y="2"/>
                </a:lnTo>
                <a:lnTo>
                  <a:pt x="7" y="0"/>
                </a:lnTo>
                <a:lnTo>
                  <a:pt x="5" y="0"/>
                </a:lnTo>
                <a:lnTo>
                  <a:pt x="4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141" name="Freeform 197"/>
          <p:cNvSpPr>
            <a:spLocks/>
          </p:cNvSpPr>
          <p:nvPr/>
        </p:nvSpPr>
        <p:spPr bwMode="auto">
          <a:xfrm>
            <a:off x="2566988" y="5207000"/>
            <a:ext cx="92075" cy="114300"/>
          </a:xfrm>
          <a:custGeom>
            <a:avLst/>
            <a:gdLst>
              <a:gd name="T0" fmla="*/ 0 w 9"/>
              <a:gd name="T1" fmla="*/ 1 h 10"/>
              <a:gd name="T2" fmla="*/ 1 w 9"/>
              <a:gd name="T3" fmla="*/ 3 h 10"/>
              <a:gd name="T4" fmla="*/ 1 w 9"/>
              <a:gd name="T5" fmla="*/ 6 h 10"/>
              <a:gd name="T6" fmla="*/ 1 w 9"/>
              <a:gd name="T7" fmla="*/ 7 h 10"/>
              <a:gd name="T8" fmla="*/ 3 w 9"/>
              <a:gd name="T9" fmla="*/ 7 h 10"/>
              <a:gd name="T10" fmla="*/ 4 w 9"/>
              <a:gd name="T11" fmla="*/ 7 h 10"/>
              <a:gd name="T12" fmla="*/ 5 w 9"/>
              <a:gd name="T13" fmla="*/ 8 h 10"/>
              <a:gd name="T14" fmla="*/ 6 w 9"/>
              <a:gd name="T15" fmla="*/ 8 h 10"/>
              <a:gd name="T16" fmla="*/ 7 w 9"/>
              <a:gd name="T17" fmla="*/ 10 h 10"/>
              <a:gd name="T18" fmla="*/ 8 w 9"/>
              <a:gd name="T19" fmla="*/ 10 h 10"/>
              <a:gd name="T20" fmla="*/ 8 w 9"/>
              <a:gd name="T21" fmla="*/ 10 h 10"/>
              <a:gd name="T22" fmla="*/ 9 w 9"/>
              <a:gd name="T23" fmla="*/ 9 h 10"/>
              <a:gd name="T24" fmla="*/ 9 w 9"/>
              <a:gd name="T25" fmla="*/ 7 h 10"/>
              <a:gd name="T26" fmla="*/ 9 w 9"/>
              <a:gd name="T27" fmla="*/ 6 h 10"/>
              <a:gd name="T28" fmla="*/ 8 w 9"/>
              <a:gd name="T29" fmla="*/ 7 h 10"/>
              <a:gd name="T30" fmla="*/ 7 w 9"/>
              <a:gd name="T31" fmla="*/ 6 h 10"/>
              <a:gd name="T32" fmla="*/ 7 w 9"/>
              <a:gd name="T33" fmla="*/ 5 h 10"/>
              <a:gd name="T34" fmla="*/ 7 w 9"/>
              <a:gd name="T35" fmla="*/ 3 h 10"/>
              <a:gd name="T36" fmla="*/ 6 w 9"/>
              <a:gd name="T37" fmla="*/ 2 h 10"/>
              <a:gd name="T38" fmla="*/ 6 w 9"/>
              <a:gd name="T39" fmla="*/ 0 h 10"/>
              <a:gd name="T40" fmla="*/ 3 w 9"/>
              <a:gd name="T41" fmla="*/ 1 h 10"/>
              <a:gd name="T42" fmla="*/ 3 w 9"/>
              <a:gd name="T43" fmla="*/ 2 h 10"/>
              <a:gd name="T44" fmla="*/ 1 w 9"/>
              <a:gd name="T45" fmla="*/ 2 h 10"/>
              <a:gd name="T46" fmla="*/ 0 w 9"/>
              <a:gd name="T47" fmla="*/ 2 h 10"/>
              <a:gd name="T48" fmla="*/ 1 w 9"/>
              <a:gd name="T49" fmla="*/ 2 h 10"/>
              <a:gd name="T50" fmla="*/ 1 w 9"/>
              <a:gd name="T51" fmla="*/ 4 h 10"/>
              <a:gd name="T52" fmla="*/ 1 w 9"/>
              <a:gd name="T53" fmla="*/ 7 h 10"/>
              <a:gd name="T54" fmla="*/ 0 w 9"/>
              <a:gd name="T55" fmla="*/ 1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" h="10">
                <a:moveTo>
                  <a:pt x="0" y="1"/>
                </a:moveTo>
                <a:lnTo>
                  <a:pt x="1" y="3"/>
                </a:lnTo>
                <a:lnTo>
                  <a:pt x="1" y="6"/>
                </a:lnTo>
                <a:lnTo>
                  <a:pt x="1" y="7"/>
                </a:lnTo>
                <a:lnTo>
                  <a:pt x="3" y="7"/>
                </a:lnTo>
                <a:lnTo>
                  <a:pt x="4" y="7"/>
                </a:lnTo>
                <a:lnTo>
                  <a:pt x="5" y="8"/>
                </a:lnTo>
                <a:lnTo>
                  <a:pt x="6" y="8"/>
                </a:lnTo>
                <a:lnTo>
                  <a:pt x="7" y="10"/>
                </a:lnTo>
                <a:lnTo>
                  <a:pt x="8" y="10"/>
                </a:lnTo>
                <a:lnTo>
                  <a:pt x="8" y="10"/>
                </a:lnTo>
                <a:lnTo>
                  <a:pt x="9" y="9"/>
                </a:lnTo>
                <a:lnTo>
                  <a:pt x="9" y="7"/>
                </a:lnTo>
                <a:lnTo>
                  <a:pt x="9" y="6"/>
                </a:lnTo>
                <a:lnTo>
                  <a:pt x="8" y="7"/>
                </a:lnTo>
                <a:lnTo>
                  <a:pt x="7" y="6"/>
                </a:lnTo>
                <a:lnTo>
                  <a:pt x="7" y="5"/>
                </a:lnTo>
                <a:lnTo>
                  <a:pt x="7" y="3"/>
                </a:lnTo>
                <a:lnTo>
                  <a:pt x="6" y="2"/>
                </a:lnTo>
                <a:lnTo>
                  <a:pt x="6" y="0"/>
                </a:lnTo>
                <a:lnTo>
                  <a:pt x="3" y="1"/>
                </a:lnTo>
                <a:lnTo>
                  <a:pt x="3" y="2"/>
                </a:lnTo>
                <a:lnTo>
                  <a:pt x="1" y="2"/>
                </a:lnTo>
                <a:lnTo>
                  <a:pt x="0" y="2"/>
                </a:lnTo>
                <a:lnTo>
                  <a:pt x="1" y="2"/>
                </a:lnTo>
                <a:lnTo>
                  <a:pt x="1" y="4"/>
                </a:lnTo>
                <a:lnTo>
                  <a:pt x="1" y="7"/>
                </a:lnTo>
                <a:lnTo>
                  <a:pt x="0" y="1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142" name="Freeform 198"/>
          <p:cNvSpPr>
            <a:spLocks/>
          </p:cNvSpPr>
          <p:nvPr/>
        </p:nvSpPr>
        <p:spPr bwMode="auto">
          <a:xfrm>
            <a:off x="2709863" y="5356225"/>
            <a:ext cx="111125" cy="68263"/>
          </a:xfrm>
          <a:custGeom>
            <a:avLst/>
            <a:gdLst>
              <a:gd name="T0" fmla="*/ 3 w 11"/>
              <a:gd name="T1" fmla="*/ 0 h 6"/>
              <a:gd name="T2" fmla="*/ 2 w 11"/>
              <a:gd name="T3" fmla="*/ 1 h 6"/>
              <a:gd name="T4" fmla="*/ 0 w 11"/>
              <a:gd name="T5" fmla="*/ 2 h 6"/>
              <a:gd name="T6" fmla="*/ 2 w 11"/>
              <a:gd name="T7" fmla="*/ 3 h 6"/>
              <a:gd name="T8" fmla="*/ 5 w 11"/>
              <a:gd name="T9" fmla="*/ 4 h 6"/>
              <a:gd name="T10" fmla="*/ 8 w 11"/>
              <a:gd name="T11" fmla="*/ 5 h 6"/>
              <a:gd name="T12" fmla="*/ 10 w 11"/>
              <a:gd name="T13" fmla="*/ 6 h 6"/>
              <a:gd name="T14" fmla="*/ 11 w 11"/>
              <a:gd name="T15" fmla="*/ 5 h 6"/>
              <a:gd name="T16" fmla="*/ 11 w 11"/>
              <a:gd name="T17" fmla="*/ 5 h 6"/>
              <a:gd name="T18" fmla="*/ 11 w 11"/>
              <a:gd name="T19" fmla="*/ 4 h 6"/>
              <a:gd name="T20" fmla="*/ 9 w 11"/>
              <a:gd name="T21" fmla="*/ 3 h 6"/>
              <a:gd name="T22" fmla="*/ 7 w 11"/>
              <a:gd name="T23" fmla="*/ 2 h 6"/>
              <a:gd name="T24" fmla="*/ 7 w 11"/>
              <a:gd name="T25" fmla="*/ 1 h 6"/>
              <a:gd name="T26" fmla="*/ 6 w 11"/>
              <a:gd name="T27" fmla="*/ 2 h 6"/>
              <a:gd name="T28" fmla="*/ 5 w 11"/>
              <a:gd name="T29" fmla="*/ 2 h 6"/>
              <a:gd name="T30" fmla="*/ 4 w 11"/>
              <a:gd name="T31" fmla="*/ 0 h 6"/>
              <a:gd name="T32" fmla="*/ 2 w 11"/>
              <a:gd name="T33" fmla="*/ 1 h 6"/>
              <a:gd name="T34" fmla="*/ 3 w 11"/>
              <a:gd name="T35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" h="6">
                <a:moveTo>
                  <a:pt x="3" y="0"/>
                </a:moveTo>
                <a:lnTo>
                  <a:pt x="2" y="1"/>
                </a:lnTo>
                <a:lnTo>
                  <a:pt x="0" y="2"/>
                </a:lnTo>
                <a:lnTo>
                  <a:pt x="2" y="3"/>
                </a:lnTo>
                <a:lnTo>
                  <a:pt x="5" y="4"/>
                </a:lnTo>
                <a:lnTo>
                  <a:pt x="8" y="5"/>
                </a:lnTo>
                <a:lnTo>
                  <a:pt x="10" y="6"/>
                </a:lnTo>
                <a:lnTo>
                  <a:pt x="11" y="5"/>
                </a:lnTo>
                <a:lnTo>
                  <a:pt x="11" y="5"/>
                </a:lnTo>
                <a:lnTo>
                  <a:pt x="11" y="4"/>
                </a:lnTo>
                <a:lnTo>
                  <a:pt x="9" y="3"/>
                </a:lnTo>
                <a:lnTo>
                  <a:pt x="7" y="2"/>
                </a:lnTo>
                <a:lnTo>
                  <a:pt x="7" y="1"/>
                </a:lnTo>
                <a:lnTo>
                  <a:pt x="6" y="2"/>
                </a:lnTo>
                <a:lnTo>
                  <a:pt x="5" y="2"/>
                </a:lnTo>
                <a:lnTo>
                  <a:pt x="4" y="0"/>
                </a:lnTo>
                <a:lnTo>
                  <a:pt x="2" y="1"/>
                </a:lnTo>
                <a:lnTo>
                  <a:pt x="3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143" name="Freeform 199"/>
          <p:cNvSpPr>
            <a:spLocks/>
          </p:cNvSpPr>
          <p:nvPr/>
        </p:nvSpPr>
        <p:spPr bwMode="auto">
          <a:xfrm>
            <a:off x="2738438" y="5435600"/>
            <a:ext cx="41275" cy="34925"/>
          </a:xfrm>
          <a:custGeom>
            <a:avLst/>
            <a:gdLst>
              <a:gd name="T0" fmla="*/ 0 w 4"/>
              <a:gd name="T1" fmla="*/ 1 h 3"/>
              <a:gd name="T2" fmla="*/ 2 w 4"/>
              <a:gd name="T3" fmla="*/ 2 h 3"/>
              <a:gd name="T4" fmla="*/ 1 w 4"/>
              <a:gd name="T5" fmla="*/ 3 h 3"/>
              <a:gd name="T6" fmla="*/ 3 w 4"/>
              <a:gd name="T7" fmla="*/ 3 h 3"/>
              <a:gd name="T8" fmla="*/ 4 w 4"/>
              <a:gd name="T9" fmla="*/ 3 h 3"/>
              <a:gd name="T10" fmla="*/ 4 w 4"/>
              <a:gd name="T11" fmla="*/ 1 h 3"/>
              <a:gd name="T12" fmla="*/ 3 w 4"/>
              <a:gd name="T13" fmla="*/ 0 h 3"/>
              <a:gd name="T14" fmla="*/ 1 w 4"/>
              <a:gd name="T15" fmla="*/ 0 h 3"/>
              <a:gd name="T16" fmla="*/ 0 w 4"/>
              <a:gd name="T17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3">
                <a:moveTo>
                  <a:pt x="0" y="1"/>
                </a:moveTo>
                <a:lnTo>
                  <a:pt x="2" y="2"/>
                </a:lnTo>
                <a:lnTo>
                  <a:pt x="1" y="3"/>
                </a:lnTo>
                <a:lnTo>
                  <a:pt x="3" y="3"/>
                </a:lnTo>
                <a:lnTo>
                  <a:pt x="4" y="3"/>
                </a:lnTo>
                <a:lnTo>
                  <a:pt x="4" y="1"/>
                </a:lnTo>
                <a:lnTo>
                  <a:pt x="3" y="0"/>
                </a:lnTo>
                <a:lnTo>
                  <a:pt x="1" y="0"/>
                </a:lnTo>
                <a:lnTo>
                  <a:pt x="0" y="1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144" name="Freeform 200"/>
          <p:cNvSpPr>
            <a:spLocks/>
          </p:cNvSpPr>
          <p:nvPr/>
        </p:nvSpPr>
        <p:spPr bwMode="auto">
          <a:xfrm>
            <a:off x="2820988" y="5459413"/>
            <a:ext cx="131762" cy="114300"/>
          </a:xfrm>
          <a:custGeom>
            <a:avLst/>
            <a:gdLst>
              <a:gd name="T0" fmla="*/ 3 w 13"/>
              <a:gd name="T1" fmla="*/ 0 h 10"/>
              <a:gd name="T2" fmla="*/ 0 w 13"/>
              <a:gd name="T3" fmla="*/ 1 h 10"/>
              <a:gd name="T4" fmla="*/ 0 w 13"/>
              <a:gd name="T5" fmla="*/ 2 h 10"/>
              <a:gd name="T6" fmla="*/ 1 w 13"/>
              <a:gd name="T7" fmla="*/ 4 h 10"/>
              <a:gd name="T8" fmla="*/ 4 w 13"/>
              <a:gd name="T9" fmla="*/ 4 h 10"/>
              <a:gd name="T10" fmla="*/ 5 w 13"/>
              <a:gd name="T11" fmla="*/ 5 h 10"/>
              <a:gd name="T12" fmla="*/ 3 w 13"/>
              <a:gd name="T13" fmla="*/ 7 h 10"/>
              <a:gd name="T14" fmla="*/ 4 w 13"/>
              <a:gd name="T15" fmla="*/ 8 h 10"/>
              <a:gd name="T16" fmla="*/ 6 w 13"/>
              <a:gd name="T17" fmla="*/ 9 h 10"/>
              <a:gd name="T18" fmla="*/ 8 w 13"/>
              <a:gd name="T19" fmla="*/ 10 h 10"/>
              <a:gd name="T20" fmla="*/ 9 w 13"/>
              <a:gd name="T21" fmla="*/ 8 h 10"/>
              <a:gd name="T22" fmla="*/ 11 w 13"/>
              <a:gd name="T23" fmla="*/ 9 h 10"/>
              <a:gd name="T24" fmla="*/ 12 w 13"/>
              <a:gd name="T25" fmla="*/ 8 h 10"/>
              <a:gd name="T26" fmla="*/ 13 w 13"/>
              <a:gd name="T27" fmla="*/ 7 h 10"/>
              <a:gd name="T28" fmla="*/ 13 w 13"/>
              <a:gd name="T29" fmla="*/ 7 h 10"/>
              <a:gd name="T30" fmla="*/ 11 w 13"/>
              <a:gd name="T31" fmla="*/ 6 h 10"/>
              <a:gd name="T32" fmla="*/ 10 w 13"/>
              <a:gd name="T33" fmla="*/ 5 h 10"/>
              <a:gd name="T34" fmla="*/ 8 w 13"/>
              <a:gd name="T35" fmla="*/ 3 h 10"/>
              <a:gd name="T36" fmla="*/ 6 w 13"/>
              <a:gd name="T37" fmla="*/ 2 h 10"/>
              <a:gd name="T38" fmla="*/ 5 w 13"/>
              <a:gd name="T39" fmla="*/ 3 h 10"/>
              <a:gd name="T40" fmla="*/ 4 w 13"/>
              <a:gd name="T41" fmla="*/ 4 h 10"/>
              <a:gd name="T42" fmla="*/ 4 w 13"/>
              <a:gd name="T43" fmla="*/ 2 h 10"/>
              <a:gd name="T44" fmla="*/ 3 w 13"/>
              <a:gd name="T45" fmla="*/ 1 h 10"/>
              <a:gd name="T46" fmla="*/ 3 w 13"/>
              <a:gd name="T47" fmla="*/ 0 h 10"/>
              <a:gd name="T48" fmla="*/ 1 w 13"/>
              <a:gd name="T49" fmla="*/ 0 h 10"/>
              <a:gd name="T50" fmla="*/ 3 w 13"/>
              <a:gd name="T51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3" h="10">
                <a:moveTo>
                  <a:pt x="3" y="0"/>
                </a:moveTo>
                <a:lnTo>
                  <a:pt x="0" y="1"/>
                </a:lnTo>
                <a:lnTo>
                  <a:pt x="0" y="2"/>
                </a:lnTo>
                <a:lnTo>
                  <a:pt x="1" y="4"/>
                </a:lnTo>
                <a:lnTo>
                  <a:pt x="4" y="4"/>
                </a:lnTo>
                <a:lnTo>
                  <a:pt x="5" y="5"/>
                </a:lnTo>
                <a:lnTo>
                  <a:pt x="3" y="7"/>
                </a:lnTo>
                <a:lnTo>
                  <a:pt x="4" y="8"/>
                </a:lnTo>
                <a:lnTo>
                  <a:pt x="6" y="9"/>
                </a:lnTo>
                <a:lnTo>
                  <a:pt x="8" y="10"/>
                </a:lnTo>
                <a:lnTo>
                  <a:pt x="9" y="8"/>
                </a:lnTo>
                <a:lnTo>
                  <a:pt x="11" y="9"/>
                </a:lnTo>
                <a:lnTo>
                  <a:pt x="12" y="8"/>
                </a:lnTo>
                <a:lnTo>
                  <a:pt x="13" y="7"/>
                </a:lnTo>
                <a:lnTo>
                  <a:pt x="13" y="7"/>
                </a:lnTo>
                <a:lnTo>
                  <a:pt x="11" y="6"/>
                </a:lnTo>
                <a:lnTo>
                  <a:pt x="10" y="5"/>
                </a:lnTo>
                <a:lnTo>
                  <a:pt x="8" y="3"/>
                </a:lnTo>
                <a:lnTo>
                  <a:pt x="6" y="2"/>
                </a:lnTo>
                <a:lnTo>
                  <a:pt x="5" y="3"/>
                </a:lnTo>
                <a:lnTo>
                  <a:pt x="4" y="4"/>
                </a:lnTo>
                <a:lnTo>
                  <a:pt x="4" y="2"/>
                </a:lnTo>
                <a:lnTo>
                  <a:pt x="3" y="1"/>
                </a:lnTo>
                <a:lnTo>
                  <a:pt x="3" y="0"/>
                </a:lnTo>
                <a:lnTo>
                  <a:pt x="1" y="0"/>
                </a:lnTo>
                <a:lnTo>
                  <a:pt x="3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145" name="Freeform 201"/>
          <p:cNvSpPr>
            <a:spLocks/>
          </p:cNvSpPr>
          <p:nvPr/>
        </p:nvSpPr>
        <p:spPr bwMode="auto">
          <a:xfrm>
            <a:off x="2770188" y="5505450"/>
            <a:ext cx="50800" cy="22225"/>
          </a:xfrm>
          <a:custGeom>
            <a:avLst/>
            <a:gdLst>
              <a:gd name="T0" fmla="*/ 4 w 5"/>
              <a:gd name="T1" fmla="*/ 0 h 2"/>
              <a:gd name="T2" fmla="*/ 2 w 5"/>
              <a:gd name="T3" fmla="*/ 0 h 2"/>
              <a:gd name="T4" fmla="*/ 2 w 5"/>
              <a:gd name="T5" fmla="*/ 0 h 2"/>
              <a:gd name="T6" fmla="*/ 0 w 5"/>
              <a:gd name="T7" fmla="*/ 1 h 2"/>
              <a:gd name="T8" fmla="*/ 1 w 5"/>
              <a:gd name="T9" fmla="*/ 1 h 2"/>
              <a:gd name="T10" fmla="*/ 1 w 5"/>
              <a:gd name="T11" fmla="*/ 2 h 2"/>
              <a:gd name="T12" fmla="*/ 2 w 5"/>
              <a:gd name="T13" fmla="*/ 2 h 2"/>
              <a:gd name="T14" fmla="*/ 5 w 5"/>
              <a:gd name="T15" fmla="*/ 2 h 2"/>
              <a:gd name="T16" fmla="*/ 5 w 5"/>
              <a:gd name="T17" fmla="*/ 1 h 2"/>
              <a:gd name="T18" fmla="*/ 4 w 5"/>
              <a:gd name="T19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" h="2">
                <a:moveTo>
                  <a:pt x="4" y="0"/>
                </a:moveTo>
                <a:lnTo>
                  <a:pt x="2" y="0"/>
                </a:lnTo>
                <a:lnTo>
                  <a:pt x="2" y="0"/>
                </a:lnTo>
                <a:lnTo>
                  <a:pt x="0" y="1"/>
                </a:lnTo>
                <a:lnTo>
                  <a:pt x="1" y="1"/>
                </a:lnTo>
                <a:lnTo>
                  <a:pt x="1" y="2"/>
                </a:lnTo>
                <a:lnTo>
                  <a:pt x="2" y="2"/>
                </a:lnTo>
                <a:lnTo>
                  <a:pt x="5" y="2"/>
                </a:lnTo>
                <a:lnTo>
                  <a:pt x="5" y="1"/>
                </a:lnTo>
                <a:lnTo>
                  <a:pt x="4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146" name="Freeform 202"/>
          <p:cNvSpPr>
            <a:spLocks/>
          </p:cNvSpPr>
          <p:nvPr/>
        </p:nvSpPr>
        <p:spPr bwMode="auto">
          <a:xfrm>
            <a:off x="2871788" y="5641975"/>
            <a:ext cx="244475" cy="285750"/>
          </a:xfrm>
          <a:custGeom>
            <a:avLst/>
            <a:gdLst>
              <a:gd name="T0" fmla="*/ 9 w 24"/>
              <a:gd name="T1" fmla="*/ 0 h 25"/>
              <a:gd name="T2" fmla="*/ 7 w 24"/>
              <a:gd name="T3" fmla="*/ 1 h 25"/>
              <a:gd name="T4" fmla="*/ 7 w 24"/>
              <a:gd name="T5" fmla="*/ 3 h 25"/>
              <a:gd name="T6" fmla="*/ 8 w 24"/>
              <a:gd name="T7" fmla="*/ 4 h 25"/>
              <a:gd name="T8" fmla="*/ 7 w 24"/>
              <a:gd name="T9" fmla="*/ 5 h 25"/>
              <a:gd name="T10" fmla="*/ 5 w 24"/>
              <a:gd name="T11" fmla="*/ 6 h 25"/>
              <a:gd name="T12" fmla="*/ 5 w 24"/>
              <a:gd name="T13" fmla="*/ 7 h 25"/>
              <a:gd name="T14" fmla="*/ 5 w 24"/>
              <a:gd name="T15" fmla="*/ 7 h 25"/>
              <a:gd name="T16" fmla="*/ 4 w 24"/>
              <a:gd name="T17" fmla="*/ 9 h 25"/>
              <a:gd name="T18" fmla="*/ 2 w 24"/>
              <a:gd name="T19" fmla="*/ 10 h 25"/>
              <a:gd name="T20" fmla="*/ 2 w 24"/>
              <a:gd name="T21" fmla="*/ 11 h 25"/>
              <a:gd name="T22" fmla="*/ 2 w 24"/>
              <a:gd name="T23" fmla="*/ 14 h 25"/>
              <a:gd name="T24" fmla="*/ 2 w 24"/>
              <a:gd name="T25" fmla="*/ 16 h 25"/>
              <a:gd name="T26" fmla="*/ 2 w 24"/>
              <a:gd name="T27" fmla="*/ 18 h 25"/>
              <a:gd name="T28" fmla="*/ 0 w 24"/>
              <a:gd name="T29" fmla="*/ 21 h 25"/>
              <a:gd name="T30" fmla="*/ 0 w 24"/>
              <a:gd name="T31" fmla="*/ 22 h 25"/>
              <a:gd name="T32" fmla="*/ 2 w 24"/>
              <a:gd name="T33" fmla="*/ 23 h 25"/>
              <a:gd name="T34" fmla="*/ 3 w 24"/>
              <a:gd name="T35" fmla="*/ 25 h 25"/>
              <a:gd name="T36" fmla="*/ 7 w 24"/>
              <a:gd name="T37" fmla="*/ 24 h 25"/>
              <a:gd name="T38" fmla="*/ 7 w 24"/>
              <a:gd name="T39" fmla="*/ 23 h 25"/>
              <a:gd name="T40" fmla="*/ 9 w 24"/>
              <a:gd name="T41" fmla="*/ 23 h 25"/>
              <a:gd name="T42" fmla="*/ 10 w 24"/>
              <a:gd name="T43" fmla="*/ 22 h 25"/>
              <a:gd name="T44" fmla="*/ 12 w 24"/>
              <a:gd name="T45" fmla="*/ 22 h 25"/>
              <a:gd name="T46" fmla="*/ 13 w 24"/>
              <a:gd name="T47" fmla="*/ 21 h 25"/>
              <a:gd name="T48" fmla="*/ 15 w 24"/>
              <a:gd name="T49" fmla="*/ 22 h 25"/>
              <a:gd name="T50" fmla="*/ 18 w 24"/>
              <a:gd name="T51" fmla="*/ 23 h 25"/>
              <a:gd name="T52" fmla="*/ 20 w 24"/>
              <a:gd name="T53" fmla="*/ 20 h 25"/>
              <a:gd name="T54" fmla="*/ 20 w 24"/>
              <a:gd name="T55" fmla="*/ 22 h 25"/>
              <a:gd name="T56" fmla="*/ 22 w 24"/>
              <a:gd name="T57" fmla="*/ 21 h 25"/>
              <a:gd name="T58" fmla="*/ 24 w 24"/>
              <a:gd name="T59" fmla="*/ 20 h 25"/>
              <a:gd name="T60" fmla="*/ 22 w 24"/>
              <a:gd name="T61" fmla="*/ 18 h 25"/>
              <a:gd name="T62" fmla="*/ 21 w 24"/>
              <a:gd name="T63" fmla="*/ 17 h 25"/>
              <a:gd name="T64" fmla="*/ 21 w 24"/>
              <a:gd name="T65" fmla="*/ 14 h 25"/>
              <a:gd name="T66" fmla="*/ 20 w 24"/>
              <a:gd name="T67" fmla="*/ 14 h 25"/>
              <a:gd name="T68" fmla="*/ 18 w 24"/>
              <a:gd name="T69" fmla="*/ 14 h 25"/>
              <a:gd name="T70" fmla="*/ 19 w 24"/>
              <a:gd name="T71" fmla="*/ 12 h 25"/>
              <a:gd name="T72" fmla="*/ 20 w 24"/>
              <a:gd name="T73" fmla="*/ 10 h 25"/>
              <a:gd name="T74" fmla="*/ 19 w 24"/>
              <a:gd name="T75" fmla="*/ 8 h 25"/>
              <a:gd name="T76" fmla="*/ 17 w 24"/>
              <a:gd name="T77" fmla="*/ 6 h 25"/>
              <a:gd name="T78" fmla="*/ 16 w 24"/>
              <a:gd name="T79" fmla="*/ 4 h 25"/>
              <a:gd name="T80" fmla="*/ 15 w 24"/>
              <a:gd name="T81" fmla="*/ 4 h 25"/>
              <a:gd name="T82" fmla="*/ 12 w 24"/>
              <a:gd name="T83" fmla="*/ 3 h 25"/>
              <a:gd name="T84" fmla="*/ 11 w 24"/>
              <a:gd name="T85" fmla="*/ 2 h 25"/>
              <a:gd name="T86" fmla="*/ 9 w 24"/>
              <a:gd name="T87" fmla="*/ 1 h 25"/>
              <a:gd name="T88" fmla="*/ 9 w 24"/>
              <a:gd name="T89" fmla="*/ 0 h 25"/>
              <a:gd name="T90" fmla="*/ 8 w 24"/>
              <a:gd name="T91" fmla="*/ 0 h 25"/>
              <a:gd name="T92" fmla="*/ 9 w 24"/>
              <a:gd name="T93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4" h="25">
                <a:moveTo>
                  <a:pt x="9" y="0"/>
                </a:moveTo>
                <a:lnTo>
                  <a:pt x="7" y="1"/>
                </a:lnTo>
                <a:lnTo>
                  <a:pt x="7" y="3"/>
                </a:lnTo>
                <a:lnTo>
                  <a:pt x="8" y="4"/>
                </a:lnTo>
                <a:lnTo>
                  <a:pt x="7" y="5"/>
                </a:lnTo>
                <a:lnTo>
                  <a:pt x="5" y="6"/>
                </a:lnTo>
                <a:lnTo>
                  <a:pt x="5" y="7"/>
                </a:lnTo>
                <a:lnTo>
                  <a:pt x="5" y="7"/>
                </a:lnTo>
                <a:lnTo>
                  <a:pt x="4" y="9"/>
                </a:lnTo>
                <a:lnTo>
                  <a:pt x="2" y="10"/>
                </a:lnTo>
                <a:lnTo>
                  <a:pt x="2" y="11"/>
                </a:lnTo>
                <a:lnTo>
                  <a:pt x="2" y="14"/>
                </a:lnTo>
                <a:lnTo>
                  <a:pt x="2" y="16"/>
                </a:lnTo>
                <a:lnTo>
                  <a:pt x="2" y="18"/>
                </a:lnTo>
                <a:lnTo>
                  <a:pt x="0" y="21"/>
                </a:lnTo>
                <a:lnTo>
                  <a:pt x="0" y="22"/>
                </a:lnTo>
                <a:lnTo>
                  <a:pt x="2" y="23"/>
                </a:lnTo>
                <a:lnTo>
                  <a:pt x="3" y="25"/>
                </a:lnTo>
                <a:lnTo>
                  <a:pt x="7" y="24"/>
                </a:lnTo>
                <a:lnTo>
                  <a:pt x="7" y="23"/>
                </a:lnTo>
                <a:lnTo>
                  <a:pt x="9" y="23"/>
                </a:lnTo>
                <a:lnTo>
                  <a:pt x="10" y="22"/>
                </a:lnTo>
                <a:lnTo>
                  <a:pt x="12" y="22"/>
                </a:lnTo>
                <a:lnTo>
                  <a:pt x="13" y="21"/>
                </a:lnTo>
                <a:lnTo>
                  <a:pt x="15" y="22"/>
                </a:lnTo>
                <a:lnTo>
                  <a:pt x="18" y="23"/>
                </a:lnTo>
                <a:lnTo>
                  <a:pt x="20" y="20"/>
                </a:lnTo>
                <a:lnTo>
                  <a:pt x="20" y="22"/>
                </a:lnTo>
                <a:lnTo>
                  <a:pt x="22" y="21"/>
                </a:lnTo>
                <a:lnTo>
                  <a:pt x="24" y="20"/>
                </a:lnTo>
                <a:lnTo>
                  <a:pt x="22" y="18"/>
                </a:lnTo>
                <a:lnTo>
                  <a:pt x="21" y="17"/>
                </a:lnTo>
                <a:lnTo>
                  <a:pt x="21" y="14"/>
                </a:lnTo>
                <a:lnTo>
                  <a:pt x="20" y="14"/>
                </a:lnTo>
                <a:lnTo>
                  <a:pt x="18" y="14"/>
                </a:lnTo>
                <a:lnTo>
                  <a:pt x="19" y="12"/>
                </a:lnTo>
                <a:lnTo>
                  <a:pt x="20" y="10"/>
                </a:lnTo>
                <a:lnTo>
                  <a:pt x="19" y="8"/>
                </a:lnTo>
                <a:lnTo>
                  <a:pt x="17" y="6"/>
                </a:lnTo>
                <a:lnTo>
                  <a:pt x="16" y="4"/>
                </a:lnTo>
                <a:lnTo>
                  <a:pt x="15" y="4"/>
                </a:lnTo>
                <a:lnTo>
                  <a:pt x="12" y="3"/>
                </a:lnTo>
                <a:lnTo>
                  <a:pt x="11" y="2"/>
                </a:lnTo>
                <a:lnTo>
                  <a:pt x="9" y="1"/>
                </a:lnTo>
                <a:lnTo>
                  <a:pt x="9" y="0"/>
                </a:lnTo>
                <a:lnTo>
                  <a:pt x="8" y="0"/>
                </a:lnTo>
                <a:lnTo>
                  <a:pt x="9" y="0"/>
                </a:lnTo>
                <a:close/>
              </a:path>
            </a:pathLst>
          </a:custGeom>
          <a:solidFill>
            <a:srgbClr val="FCFE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147" name="Freeform 203"/>
          <p:cNvSpPr>
            <a:spLocks/>
          </p:cNvSpPr>
          <p:nvPr/>
        </p:nvSpPr>
        <p:spPr bwMode="auto">
          <a:xfrm>
            <a:off x="2738438" y="5435600"/>
            <a:ext cx="41275" cy="34925"/>
          </a:xfrm>
          <a:custGeom>
            <a:avLst/>
            <a:gdLst>
              <a:gd name="T0" fmla="*/ 0 w 4"/>
              <a:gd name="T1" fmla="*/ 1 h 3"/>
              <a:gd name="T2" fmla="*/ 2 w 4"/>
              <a:gd name="T3" fmla="*/ 2 h 3"/>
              <a:gd name="T4" fmla="*/ 1 w 4"/>
              <a:gd name="T5" fmla="*/ 3 h 3"/>
              <a:gd name="T6" fmla="*/ 3 w 4"/>
              <a:gd name="T7" fmla="*/ 3 h 3"/>
              <a:gd name="T8" fmla="*/ 4 w 4"/>
              <a:gd name="T9" fmla="*/ 3 h 3"/>
              <a:gd name="T10" fmla="*/ 4 w 4"/>
              <a:gd name="T11" fmla="*/ 1 h 3"/>
              <a:gd name="T12" fmla="*/ 3 w 4"/>
              <a:gd name="T13" fmla="*/ 0 h 3"/>
              <a:gd name="T14" fmla="*/ 1 w 4"/>
              <a:gd name="T15" fmla="*/ 0 h 3"/>
              <a:gd name="T16" fmla="*/ 0 w 4"/>
              <a:gd name="T17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3">
                <a:moveTo>
                  <a:pt x="0" y="1"/>
                </a:moveTo>
                <a:lnTo>
                  <a:pt x="2" y="2"/>
                </a:lnTo>
                <a:lnTo>
                  <a:pt x="1" y="3"/>
                </a:lnTo>
                <a:lnTo>
                  <a:pt x="3" y="3"/>
                </a:lnTo>
                <a:lnTo>
                  <a:pt x="4" y="3"/>
                </a:lnTo>
                <a:lnTo>
                  <a:pt x="4" y="1"/>
                </a:lnTo>
                <a:lnTo>
                  <a:pt x="3" y="0"/>
                </a:lnTo>
                <a:lnTo>
                  <a:pt x="1" y="0"/>
                </a:lnTo>
                <a:lnTo>
                  <a:pt x="0" y="1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48" name="Freeform 204"/>
          <p:cNvSpPr>
            <a:spLocks/>
          </p:cNvSpPr>
          <p:nvPr/>
        </p:nvSpPr>
        <p:spPr bwMode="auto">
          <a:xfrm>
            <a:off x="2820988" y="5459413"/>
            <a:ext cx="131762" cy="114300"/>
          </a:xfrm>
          <a:custGeom>
            <a:avLst/>
            <a:gdLst>
              <a:gd name="T0" fmla="*/ 3 w 13"/>
              <a:gd name="T1" fmla="*/ 0 h 10"/>
              <a:gd name="T2" fmla="*/ 0 w 13"/>
              <a:gd name="T3" fmla="*/ 1 h 10"/>
              <a:gd name="T4" fmla="*/ 0 w 13"/>
              <a:gd name="T5" fmla="*/ 2 h 10"/>
              <a:gd name="T6" fmla="*/ 1 w 13"/>
              <a:gd name="T7" fmla="*/ 4 h 10"/>
              <a:gd name="T8" fmla="*/ 4 w 13"/>
              <a:gd name="T9" fmla="*/ 4 h 10"/>
              <a:gd name="T10" fmla="*/ 5 w 13"/>
              <a:gd name="T11" fmla="*/ 5 h 10"/>
              <a:gd name="T12" fmla="*/ 3 w 13"/>
              <a:gd name="T13" fmla="*/ 7 h 10"/>
              <a:gd name="T14" fmla="*/ 4 w 13"/>
              <a:gd name="T15" fmla="*/ 8 h 10"/>
              <a:gd name="T16" fmla="*/ 6 w 13"/>
              <a:gd name="T17" fmla="*/ 9 h 10"/>
              <a:gd name="T18" fmla="*/ 8 w 13"/>
              <a:gd name="T19" fmla="*/ 10 h 10"/>
              <a:gd name="T20" fmla="*/ 9 w 13"/>
              <a:gd name="T21" fmla="*/ 8 h 10"/>
              <a:gd name="T22" fmla="*/ 11 w 13"/>
              <a:gd name="T23" fmla="*/ 9 h 10"/>
              <a:gd name="T24" fmla="*/ 12 w 13"/>
              <a:gd name="T25" fmla="*/ 8 h 10"/>
              <a:gd name="T26" fmla="*/ 13 w 13"/>
              <a:gd name="T27" fmla="*/ 7 h 10"/>
              <a:gd name="T28" fmla="*/ 13 w 13"/>
              <a:gd name="T29" fmla="*/ 7 h 10"/>
              <a:gd name="T30" fmla="*/ 11 w 13"/>
              <a:gd name="T31" fmla="*/ 6 h 10"/>
              <a:gd name="T32" fmla="*/ 10 w 13"/>
              <a:gd name="T33" fmla="*/ 5 h 10"/>
              <a:gd name="T34" fmla="*/ 8 w 13"/>
              <a:gd name="T35" fmla="*/ 3 h 10"/>
              <a:gd name="T36" fmla="*/ 6 w 13"/>
              <a:gd name="T37" fmla="*/ 2 h 10"/>
              <a:gd name="T38" fmla="*/ 5 w 13"/>
              <a:gd name="T39" fmla="*/ 3 h 10"/>
              <a:gd name="T40" fmla="*/ 4 w 13"/>
              <a:gd name="T41" fmla="*/ 4 h 10"/>
              <a:gd name="T42" fmla="*/ 4 w 13"/>
              <a:gd name="T43" fmla="*/ 2 h 10"/>
              <a:gd name="T44" fmla="*/ 3 w 13"/>
              <a:gd name="T45" fmla="*/ 1 h 10"/>
              <a:gd name="T46" fmla="*/ 3 w 13"/>
              <a:gd name="T47" fmla="*/ 0 h 10"/>
              <a:gd name="T48" fmla="*/ 1 w 13"/>
              <a:gd name="T49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3" h="10">
                <a:moveTo>
                  <a:pt x="3" y="0"/>
                </a:moveTo>
                <a:lnTo>
                  <a:pt x="0" y="1"/>
                </a:lnTo>
                <a:lnTo>
                  <a:pt x="0" y="2"/>
                </a:lnTo>
                <a:lnTo>
                  <a:pt x="1" y="4"/>
                </a:lnTo>
                <a:lnTo>
                  <a:pt x="4" y="4"/>
                </a:lnTo>
                <a:lnTo>
                  <a:pt x="5" y="5"/>
                </a:lnTo>
                <a:lnTo>
                  <a:pt x="3" y="7"/>
                </a:lnTo>
                <a:lnTo>
                  <a:pt x="4" y="8"/>
                </a:lnTo>
                <a:lnTo>
                  <a:pt x="6" y="9"/>
                </a:lnTo>
                <a:lnTo>
                  <a:pt x="8" y="10"/>
                </a:lnTo>
                <a:lnTo>
                  <a:pt x="9" y="8"/>
                </a:lnTo>
                <a:lnTo>
                  <a:pt x="11" y="9"/>
                </a:lnTo>
                <a:lnTo>
                  <a:pt x="12" y="8"/>
                </a:lnTo>
                <a:lnTo>
                  <a:pt x="13" y="7"/>
                </a:lnTo>
                <a:lnTo>
                  <a:pt x="13" y="7"/>
                </a:lnTo>
                <a:lnTo>
                  <a:pt x="11" y="6"/>
                </a:lnTo>
                <a:lnTo>
                  <a:pt x="10" y="5"/>
                </a:lnTo>
                <a:lnTo>
                  <a:pt x="8" y="3"/>
                </a:lnTo>
                <a:lnTo>
                  <a:pt x="6" y="2"/>
                </a:lnTo>
                <a:lnTo>
                  <a:pt x="5" y="3"/>
                </a:lnTo>
                <a:lnTo>
                  <a:pt x="4" y="4"/>
                </a:lnTo>
                <a:lnTo>
                  <a:pt x="4" y="2"/>
                </a:lnTo>
                <a:lnTo>
                  <a:pt x="3" y="1"/>
                </a:lnTo>
                <a:lnTo>
                  <a:pt x="3" y="0"/>
                </a:lnTo>
                <a:lnTo>
                  <a:pt x="1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49" name="Freeform 205"/>
          <p:cNvSpPr>
            <a:spLocks/>
          </p:cNvSpPr>
          <p:nvPr/>
        </p:nvSpPr>
        <p:spPr bwMode="auto">
          <a:xfrm>
            <a:off x="2770188" y="5505450"/>
            <a:ext cx="50800" cy="22225"/>
          </a:xfrm>
          <a:custGeom>
            <a:avLst/>
            <a:gdLst>
              <a:gd name="T0" fmla="*/ 4 w 5"/>
              <a:gd name="T1" fmla="*/ 0 h 2"/>
              <a:gd name="T2" fmla="*/ 2 w 5"/>
              <a:gd name="T3" fmla="*/ 0 h 2"/>
              <a:gd name="T4" fmla="*/ 2 w 5"/>
              <a:gd name="T5" fmla="*/ 0 h 2"/>
              <a:gd name="T6" fmla="*/ 0 w 5"/>
              <a:gd name="T7" fmla="*/ 1 h 2"/>
              <a:gd name="T8" fmla="*/ 1 w 5"/>
              <a:gd name="T9" fmla="*/ 1 h 2"/>
              <a:gd name="T10" fmla="*/ 1 w 5"/>
              <a:gd name="T11" fmla="*/ 2 h 2"/>
              <a:gd name="T12" fmla="*/ 2 w 5"/>
              <a:gd name="T13" fmla="*/ 2 h 2"/>
              <a:gd name="T14" fmla="*/ 5 w 5"/>
              <a:gd name="T15" fmla="*/ 2 h 2"/>
              <a:gd name="T16" fmla="*/ 5 w 5"/>
              <a:gd name="T17" fmla="*/ 1 h 2"/>
              <a:gd name="T18" fmla="*/ 4 w 5"/>
              <a:gd name="T19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" h="2">
                <a:moveTo>
                  <a:pt x="4" y="0"/>
                </a:moveTo>
                <a:lnTo>
                  <a:pt x="2" y="0"/>
                </a:lnTo>
                <a:lnTo>
                  <a:pt x="2" y="0"/>
                </a:lnTo>
                <a:lnTo>
                  <a:pt x="0" y="1"/>
                </a:lnTo>
                <a:lnTo>
                  <a:pt x="1" y="1"/>
                </a:lnTo>
                <a:lnTo>
                  <a:pt x="1" y="2"/>
                </a:lnTo>
                <a:lnTo>
                  <a:pt x="2" y="2"/>
                </a:lnTo>
                <a:lnTo>
                  <a:pt x="5" y="2"/>
                </a:lnTo>
                <a:lnTo>
                  <a:pt x="5" y="1"/>
                </a:lnTo>
                <a:lnTo>
                  <a:pt x="4" y="0"/>
                </a:lnTo>
                <a:close/>
              </a:path>
            </a:pathLst>
          </a:custGeom>
          <a:solidFill>
            <a:srgbClr val="FCFE9A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150" name="Freeform 206"/>
          <p:cNvSpPr>
            <a:spLocks/>
          </p:cNvSpPr>
          <p:nvPr/>
        </p:nvSpPr>
        <p:spPr bwMode="auto">
          <a:xfrm>
            <a:off x="2871788" y="5641975"/>
            <a:ext cx="244475" cy="285750"/>
          </a:xfrm>
          <a:custGeom>
            <a:avLst/>
            <a:gdLst>
              <a:gd name="T0" fmla="*/ 9 w 24"/>
              <a:gd name="T1" fmla="*/ 0 h 25"/>
              <a:gd name="T2" fmla="*/ 7 w 24"/>
              <a:gd name="T3" fmla="*/ 1 h 25"/>
              <a:gd name="T4" fmla="*/ 7 w 24"/>
              <a:gd name="T5" fmla="*/ 3 h 25"/>
              <a:gd name="T6" fmla="*/ 8 w 24"/>
              <a:gd name="T7" fmla="*/ 4 h 25"/>
              <a:gd name="T8" fmla="*/ 7 w 24"/>
              <a:gd name="T9" fmla="*/ 5 h 25"/>
              <a:gd name="T10" fmla="*/ 5 w 24"/>
              <a:gd name="T11" fmla="*/ 6 h 25"/>
              <a:gd name="T12" fmla="*/ 5 w 24"/>
              <a:gd name="T13" fmla="*/ 7 h 25"/>
              <a:gd name="T14" fmla="*/ 5 w 24"/>
              <a:gd name="T15" fmla="*/ 7 h 25"/>
              <a:gd name="T16" fmla="*/ 4 w 24"/>
              <a:gd name="T17" fmla="*/ 9 h 25"/>
              <a:gd name="T18" fmla="*/ 2 w 24"/>
              <a:gd name="T19" fmla="*/ 10 h 25"/>
              <a:gd name="T20" fmla="*/ 2 w 24"/>
              <a:gd name="T21" fmla="*/ 11 h 25"/>
              <a:gd name="T22" fmla="*/ 2 w 24"/>
              <a:gd name="T23" fmla="*/ 14 h 25"/>
              <a:gd name="T24" fmla="*/ 2 w 24"/>
              <a:gd name="T25" fmla="*/ 16 h 25"/>
              <a:gd name="T26" fmla="*/ 2 w 24"/>
              <a:gd name="T27" fmla="*/ 18 h 25"/>
              <a:gd name="T28" fmla="*/ 0 w 24"/>
              <a:gd name="T29" fmla="*/ 21 h 25"/>
              <a:gd name="T30" fmla="*/ 0 w 24"/>
              <a:gd name="T31" fmla="*/ 22 h 25"/>
              <a:gd name="T32" fmla="*/ 2 w 24"/>
              <a:gd name="T33" fmla="*/ 23 h 25"/>
              <a:gd name="T34" fmla="*/ 3 w 24"/>
              <a:gd name="T35" fmla="*/ 25 h 25"/>
              <a:gd name="T36" fmla="*/ 7 w 24"/>
              <a:gd name="T37" fmla="*/ 24 h 25"/>
              <a:gd name="T38" fmla="*/ 7 w 24"/>
              <a:gd name="T39" fmla="*/ 23 h 25"/>
              <a:gd name="T40" fmla="*/ 9 w 24"/>
              <a:gd name="T41" fmla="*/ 23 h 25"/>
              <a:gd name="T42" fmla="*/ 10 w 24"/>
              <a:gd name="T43" fmla="*/ 22 h 25"/>
              <a:gd name="T44" fmla="*/ 12 w 24"/>
              <a:gd name="T45" fmla="*/ 22 h 25"/>
              <a:gd name="T46" fmla="*/ 13 w 24"/>
              <a:gd name="T47" fmla="*/ 21 h 25"/>
              <a:gd name="T48" fmla="*/ 15 w 24"/>
              <a:gd name="T49" fmla="*/ 22 h 25"/>
              <a:gd name="T50" fmla="*/ 18 w 24"/>
              <a:gd name="T51" fmla="*/ 23 h 25"/>
              <a:gd name="T52" fmla="*/ 20 w 24"/>
              <a:gd name="T53" fmla="*/ 20 h 25"/>
              <a:gd name="T54" fmla="*/ 20 w 24"/>
              <a:gd name="T55" fmla="*/ 22 h 25"/>
              <a:gd name="T56" fmla="*/ 22 w 24"/>
              <a:gd name="T57" fmla="*/ 21 h 25"/>
              <a:gd name="T58" fmla="*/ 24 w 24"/>
              <a:gd name="T59" fmla="*/ 20 h 25"/>
              <a:gd name="T60" fmla="*/ 22 w 24"/>
              <a:gd name="T61" fmla="*/ 18 h 25"/>
              <a:gd name="T62" fmla="*/ 21 w 24"/>
              <a:gd name="T63" fmla="*/ 17 h 25"/>
              <a:gd name="T64" fmla="*/ 21 w 24"/>
              <a:gd name="T65" fmla="*/ 14 h 25"/>
              <a:gd name="T66" fmla="*/ 20 w 24"/>
              <a:gd name="T67" fmla="*/ 14 h 25"/>
              <a:gd name="T68" fmla="*/ 18 w 24"/>
              <a:gd name="T69" fmla="*/ 14 h 25"/>
              <a:gd name="T70" fmla="*/ 19 w 24"/>
              <a:gd name="T71" fmla="*/ 12 h 25"/>
              <a:gd name="T72" fmla="*/ 20 w 24"/>
              <a:gd name="T73" fmla="*/ 10 h 25"/>
              <a:gd name="T74" fmla="*/ 19 w 24"/>
              <a:gd name="T75" fmla="*/ 8 h 25"/>
              <a:gd name="T76" fmla="*/ 17 w 24"/>
              <a:gd name="T77" fmla="*/ 6 h 25"/>
              <a:gd name="T78" fmla="*/ 16 w 24"/>
              <a:gd name="T79" fmla="*/ 4 h 25"/>
              <a:gd name="T80" fmla="*/ 15 w 24"/>
              <a:gd name="T81" fmla="*/ 4 h 25"/>
              <a:gd name="T82" fmla="*/ 12 w 24"/>
              <a:gd name="T83" fmla="*/ 3 h 25"/>
              <a:gd name="T84" fmla="*/ 11 w 24"/>
              <a:gd name="T85" fmla="*/ 2 h 25"/>
              <a:gd name="T86" fmla="*/ 9 w 24"/>
              <a:gd name="T87" fmla="*/ 1 h 25"/>
              <a:gd name="T88" fmla="*/ 9 w 24"/>
              <a:gd name="T89" fmla="*/ 0 h 25"/>
              <a:gd name="T90" fmla="*/ 8 w 24"/>
              <a:gd name="T91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4" h="25">
                <a:moveTo>
                  <a:pt x="9" y="0"/>
                </a:moveTo>
                <a:lnTo>
                  <a:pt x="7" y="1"/>
                </a:lnTo>
                <a:lnTo>
                  <a:pt x="7" y="3"/>
                </a:lnTo>
                <a:lnTo>
                  <a:pt x="8" y="4"/>
                </a:lnTo>
                <a:lnTo>
                  <a:pt x="7" y="5"/>
                </a:lnTo>
                <a:lnTo>
                  <a:pt x="5" y="6"/>
                </a:lnTo>
                <a:lnTo>
                  <a:pt x="5" y="7"/>
                </a:lnTo>
                <a:lnTo>
                  <a:pt x="5" y="7"/>
                </a:lnTo>
                <a:lnTo>
                  <a:pt x="4" y="9"/>
                </a:lnTo>
                <a:lnTo>
                  <a:pt x="2" y="10"/>
                </a:lnTo>
                <a:lnTo>
                  <a:pt x="2" y="11"/>
                </a:lnTo>
                <a:lnTo>
                  <a:pt x="2" y="14"/>
                </a:lnTo>
                <a:lnTo>
                  <a:pt x="2" y="16"/>
                </a:lnTo>
                <a:lnTo>
                  <a:pt x="2" y="18"/>
                </a:lnTo>
                <a:lnTo>
                  <a:pt x="0" y="21"/>
                </a:lnTo>
                <a:lnTo>
                  <a:pt x="0" y="22"/>
                </a:lnTo>
                <a:lnTo>
                  <a:pt x="2" y="23"/>
                </a:lnTo>
                <a:lnTo>
                  <a:pt x="3" y="25"/>
                </a:lnTo>
                <a:lnTo>
                  <a:pt x="7" y="24"/>
                </a:lnTo>
                <a:lnTo>
                  <a:pt x="7" y="23"/>
                </a:lnTo>
                <a:lnTo>
                  <a:pt x="9" y="23"/>
                </a:lnTo>
                <a:lnTo>
                  <a:pt x="10" y="22"/>
                </a:lnTo>
                <a:lnTo>
                  <a:pt x="12" y="22"/>
                </a:lnTo>
                <a:lnTo>
                  <a:pt x="13" y="21"/>
                </a:lnTo>
                <a:lnTo>
                  <a:pt x="15" y="22"/>
                </a:lnTo>
                <a:lnTo>
                  <a:pt x="18" y="23"/>
                </a:lnTo>
                <a:lnTo>
                  <a:pt x="20" y="20"/>
                </a:lnTo>
                <a:lnTo>
                  <a:pt x="20" y="22"/>
                </a:lnTo>
                <a:lnTo>
                  <a:pt x="22" y="21"/>
                </a:lnTo>
                <a:lnTo>
                  <a:pt x="24" y="20"/>
                </a:lnTo>
                <a:lnTo>
                  <a:pt x="22" y="18"/>
                </a:lnTo>
                <a:lnTo>
                  <a:pt x="21" y="17"/>
                </a:lnTo>
                <a:lnTo>
                  <a:pt x="21" y="14"/>
                </a:lnTo>
                <a:lnTo>
                  <a:pt x="20" y="14"/>
                </a:lnTo>
                <a:lnTo>
                  <a:pt x="18" y="14"/>
                </a:lnTo>
                <a:lnTo>
                  <a:pt x="19" y="12"/>
                </a:lnTo>
                <a:lnTo>
                  <a:pt x="20" y="10"/>
                </a:lnTo>
                <a:lnTo>
                  <a:pt x="19" y="8"/>
                </a:lnTo>
                <a:lnTo>
                  <a:pt x="17" y="6"/>
                </a:lnTo>
                <a:lnTo>
                  <a:pt x="16" y="4"/>
                </a:lnTo>
                <a:lnTo>
                  <a:pt x="15" y="4"/>
                </a:lnTo>
                <a:lnTo>
                  <a:pt x="12" y="3"/>
                </a:lnTo>
                <a:lnTo>
                  <a:pt x="11" y="2"/>
                </a:lnTo>
                <a:lnTo>
                  <a:pt x="9" y="1"/>
                </a:lnTo>
                <a:lnTo>
                  <a:pt x="9" y="0"/>
                </a:lnTo>
                <a:lnTo>
                  <a:pt x="8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51" name="Freeform 207"/>
          <p:cNvSpPr>
            <a:spLocks/>
          </p:cNvSpPr>
          <p:nvPr/>
        </p:nvSpPr>
        <p:spPr bwMode="auto">
          <a:xfrm>
            <a:off x="2709863" y="5356225"/>
            <a:ext cx="111125" cy="68263"/>
          </a:xfrm>
          <a:custGeom>
            <a:avLst/>
            <a:gdLst>
              <a:gd name="T0" fmla="*/ 3 w 11"/>
              <a:gd name="T1" fmla="*/ 0 h 6"/>
              <a:gd name="T2" fmla="*/ 2 w 11"/>
              <a:gd name="T3" fmla="*/ 1 h 6"/>
              <a:gd name="T4" fmla="*/ 0 w 11"/>
              <a:gd name="T5" fmla="*/ 2 h 6"/>
              <a:gd name="T6" fmla="*/ 2 w 11"/>
              <a:gd name="T7" fmla="*/ 3 h 6"/>
              <a:gd name="T8" fmla="*/ 5 w 11"/>
              <a:gd name="T9" fmla="*/ 4 h 6"/>
              <a:gd name="T10" fmla="*/ 8 w 11"/>
              <a:gd name="T11" fmla="*/ 5 h 6"/>
              <a:gd name="T12" fmla="*/ 10 w 11"/>
              <a:gd name="T13" fmla="*/ 6 h 6"/>
              <a:gd name="T14" fmla="*/ 11 w 11"/>
              <a:gd name="T15" fmla="*/ 5 h 6"/>
              <a:gd name="T16" fmla="*/ 11 w 11"/>
              <a:gd name="T17" fmla="*/ 5 h 6"/>
              <a:gd name="T18" fmla="*/ 11 w 11"/>
              <a:gd name="T19" fmla="*/ 4 h 6"/>
              <a:gd name="T20" fmla="*/ 9 w 11"/>
              <a:gd name="T21" fmla="*/ 3 h 6"/>
              <a:gd name="T22" fmla="*/ 7 w 11"/>
              <a:gd name="T23" fmla="*/ 2 h 6"/>
              <a:gd name="T24" fmla="*/ 7 w 11"/>
              <a:gd name="T25" fmla="*/ 1 h 6"/>
              <a:gd name="T26" fmla="*/ 6 w 11"/>
              <a:gd name="T27" fmla="*/ 2 h 6"/>
              <a:gd name="T28" fmla="*/ 5 w 11"/>
              <a:gd name="T29" fmla="*/ 2 h 6"/>
              <a:gd name="T30" fmla="*/ 4 w 11"/>
              <a:gd name="T31" fmla="*/ 0 h 6"/>
              <a:gd name="T32" fmla="*/ 2 w 11"/>
              <a:gd name="T33" fmla="*/ 1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" h="6">
                <a:moveTo>
                  <a:pt x="3" y="0"/>
                </a:moveTo>
                <a:lnTo>
                  <a:pt x="2" y="1"/>
                </a:lnTo>
                <a:lnTo>
                  <a:pt x="0" y="2"/>
                </a:lnTo>
                <a:lnTo>
                  <a:pt x="2" y="3"/>
                </a:lnTo>
                <a:lnTo>
                  <a:pt x="5" y="4"/>
                </a:lnTo>
                <a:lnTo>
                  <a:pt x="8" y="5"/>
                </a:lnTo>
                <a:lnTo>
                  <a:pt x="10" y="6"/>
                </a:lnTo>
                <a:lnTo>
                  <a:pt x="11" y="5"/>
                </a:lnTo>
                <a:lnTo>
                  <a:pt x="11" y="5"/>
                </a:lnTo>
                <a:lnTo>
                  <a:pt x="11" y="4"/>
                </a:lnTo>
                <a:lnTo>
                  <a:pt x="9" y="3"/>
                </a:lnTo>
                <a:lnTo>
                  <a:pt x="7" y="2"/>
                </a:lnTo>
                <a:lnTo>
                  <a:pt x="7" y="1"/>
                </a:lnTo>
                <a:lnTo>
                  <a:pt x="6" y="2"/>
                </a:lnTo>
                <a:lnTo>
                  <a:pt x="5" y="2"/>
                </a:lnTo>
                <a:lnTo>
                  <a:pt x="4" y="0"/>
                </a:lnTo>
                <a:lnTo>
                  <a:pt x="2" y="1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52" name="Freeform 208"/>
          <p:cNvSpPr>
            <a:spLocks/>
          </p:cNvSpPr>
          <p:nvPr/>
        </p:nvSpPr>
        <p:spPr bwMode="auto">
          <a:xfrm>
            <a:off x="2566988" y="5207000"/>
            <a:ext cx="92075" cy="114300"/>
          </a:xfrm>
          <a:custGeom>
            <a:avLst/>
            <a:gdLst>
              <a:gd name="T0" fmla="*/ 0 w 9"/>
              <a:gd name="T1" fmla="*/ 1 h 10"/>
              <a:gd name="T2" fmla="*/ 1 w 9"/>
              <a:gd name="T3" fmla="*/ 3 h 10"/>
              <a:gd name="T4" fmla="*/ 1 w 9"/>
              <a:gd name="T5" fmla="*/ 6 h 10"/>
              <a:gd name="T6" fmla="*/ 1 w 9"/>
              <a:gd name="T7" fmla="*/ 7 h 10"/>
              <a:gd name="T8" fmla="*/ 3 w 9"/>
              <a:gd name="T9" fmla="*/ 7 h 10"/>
              <a:gd name="T10" fmla="*/ 4 w 9"/>
              <a:gd name="T11" fmla="*/ 7 h 10"/>
              <a:gd name="T12" fmla="*/ 5 w 9"/>
              <a:gd name="T13" fmla="*/ 8 h 10"/>
              <a:gd name="T14" fmla="*/ 6 w 9"/>
              <a:gd name="T15" fmla="*/ 8 h 10"/>
              <a:gd name="T16" fmla="*/ 7 w 9"/>
              <a:gd name="T17" fmla="*/ 10 h 10"/>
              <a:gd name="T18" fmla="*/ 8 w 9"/>
              <a:gd name="T19" fmla="*/ 10 h 10"/>
              <a:gd name="T20" fmla="*/ 8 w 9"/>
              <a:gd name="T21" fmla="*/ 10 h 10"/>
              <a:gd name="T22" fmla="*/ 9 w 9"/>
              <a:gd name="T23" fmla="*/ 9 h 10"/>
              <a:gd name="T24" fmla="*/ 9 w 9"/>
              <a:gd name="T25" fmla="*/ 7 h 10"/>
              <a:gd name="T26" fmla="*/ 9 w 9"/>
              <a:gd name="T27" fmla="*/ 6 h 10"/>
              <a:gd name="T28" fmla="*/ 8 w 9"/>
              <a:gd name="T29" fmla="*/ 7 h 10"/>
              <a:gd name="T30" fmla="*/ 7 w 9"/>
              <a:gd name="T31" fmla="*/ 6 h 10"/>
              <a:gd name="T32" fmla="*/ 7 w 9"/>
              <a:gd name="T33" fmla="*/ 5 h 10"/>
              <a:gd name="T34" fmla="*/ 7 w 9"/>
              <a:gd name="T35" fmla="*/ 3 h 10"/>
              <a:gd name="T36" fmla="*/ 6 w 9"/>
              <a:gd name="T37" fmla="*/ 2 h 10"/>
              <a:gd name="T38" fmla="*/ 6 w 9"/>
              <a:gd name="T39" fmla="*/ 0 h 10"/>
              <a:gd name="T40" fmla="*/ 3 w 9"/>
              <a:gd name="T41" fmla="*/ 1 h 10"/>
              <a:gd name="T42" fmla="*/ 3 w 9"/>
              <a:gd name="T43" fmla="*/ 2 h 10"/>
              <a:gd name="T44" fmla="*/ 1 w 9"/>
              <a:gd name="T45" fmla="*/ 2 h 10"/>
              <a:gd name="T46" fmla="*/ 0 w 9"/>
              <a:gd name="T47" fmla="*/ 2 h 10"/>
              <a:gd name="T48" fmla="*/ 1 w 9"/>
              <a:gd name="T49" fmla="*/ 2 h 10"/>
              <a:gd name="T50" fmla="*/ 1 w 9"/>
              <a:gd name="T51" fmla="*/ 4 h 10"/>
              <a:gd name="T52" fmla="*/ 1 w 9"/>
              <a:gd name="T53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" h="10">
                <a:moveTo>
                  <a:pt x="0" y="1"/>
                </a:moveTo>
                <a:lnTo>
                  <a:pt x="1" y="3"/>
                </a:lnTo>
                <a:lnTo>
                  <a:pt x="1" y="6"/>
                </a:lnTo>
                <a:lnTo>
                  <a:pt x="1" y="7"/>
                </a:lnTo>
                <a:lnTo>
                  <a:pt x="3" y="7"/>
                </a:lnTo>
                <a:lnTo>
                  <a:pt x="4" y="7"/>
                </a:lnTo>
                <a:lnTo>
                  <a:pt x="5" y="8"/>
                </a:lnTo>
                <a:lnTo>
                  <a:pt x="6" y="8"/>
                </a:lnTo>
                <a:lnTo>
                  <a:pt x="7" y="10"/>
                </a:lnTo>
                <a:lnTo>
                  <a:pt x="8" y="10"/>
                </a:lnTo>
                <a:lnTo>
                  <a:pt x="8" y="10"/>
                </a:lnTo>
                <a:lnTo>
                  <a:pt x="9" y="9"/>
                </a:lnTo>
                <a:lnTo>
                  <a:pt x="9" y="7"/>
                </a:lnTo>
                <a:lnTo>
                  <a:pt x="9" y="6"/>
                </a:lnTo>
                <a:lnTo>
                  <a:pt x="8" y="7"/>
                </a:lnTo>
                <a:lnTo>
                  <a:pt x="7" y="6"/>
                </a:lnTo>
                <a:lnTo>
                  <a:pt x="7" y="5"/>
                </a:lnTo>
                <a:lnTo>
                  <a:pt x="7" y="3"/>
                </a:lnTo>
                <a:lnTo>
                  <a:pt x="6" y="2"/>
                </a:lnTo>
                <a:lnTo>
                  <a:pt x="6" y="0"/>
                </a:lnTo>
                <a:lnTo>
                  <a:pt x="3" y="1"/>
                </a:lnTo>
                <a:lnTo>
                  <a:pt x="3" y="2"/>
                </a:lnTo>
                <a:lnTo>
                  <a:pt x="1" y="2"/>
                </a:lnTo>
                <a:lnTo>
                  <a:pt x="0" y="2"/>
                </a:lnTo>
                <a:lnTo>
                  <a:pt x="1" y="2"/>
                </a:lnTo>
                <a:lnTo>
                  <a:pt x="1" y="4"/>
                </a:lnTo>
                <a:lnTo>
                  <a:pt x="1" y="7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53" name="Freeform 209"/>
          <p:cNvSpPr>
            <a:spLocks/>
          </p:cNvSpPr>
          <p:nvPr/>
        </p:nvSpPr>
        <p:spPr bwMode="auto">
          <a:xfrm>
            <a:off x="2352675" y="5103813"/>
            <a:ext cx="92075" cy="68262"/>
          </a:xfrm>
          <a:custGeom>
            <a:avLst/>
            <a:gdLst>
              <a:gd name="T0" fmla="*/ 0 w 9"/>
              <a:gd name="T1" fmla="*/ 2 h 6"/>
              <a:gd name="T2" fmla="*/ 1 w 9"/>
              <a:gd name="T3" fmla="*/ 3 h 6"/>
              <a:gd name="T4" fmla="*/ 0 w 9"/>
              <a:gd name="T5" fmla="*/ 4 h 6"/>
              <a:gd name="T6" fmla="*/ 2 w 9"/>
              <a:gd name="T7" fmla="*/ 5 h 6"/>
              <a:gd name="T8" fmla="*/ 2 w 9"/>
              <a:gd name="T9" fmla="*/ 6 h 6"/>
              <a:gd name="T10" fmla="*/ 5 w 9"/>
              <a:gd name="T11" fmla="*/ 6 h 6"/>
              <a:gd name="T12" fmla="*/ 6 w 9"/>
              <a:gd name="T13" fmla="*/ 5 h 6"/>
              <a:gd name="T14" fmla="*/ 8 w 9"/>
              <a:gd name="T15" fmla="*/ 5 h 6"/>
              <a:gd name="T16" fmla="*/ 9 w 9"/>
              <a:gd name="T17" fmla="*/ 3 h 6"/>
              <a:gd name="T18" fmla="*/ 9 w 9"/>
              <a:gd name="T19" fmla="*/ 2 h 6"/>
              <a:gd name="T20" fmla="*/ 7 w 9"/>
              <a:gd name="T21" fmla="*/ 0 h 6"/>
              <a:gd name="T22" fmla="*/ 5 w 9"/>
              <a:gd name="T23" fmla="*/ 0 h 6"/>
              <a:gd name="T24" fmla="*/ 4 w 9"/>
              <a:gd name="T25" fmla="*/ 0 h 6"/>
              <a:gd name="T26" fmla="*/ 2 w 9"/>
              <a:gd name="T27" fmla="*/ 0 h 6"/>
              <a:gd name="T28" fmla="*/ 1 w 9"/>
              <a:gd name="T29" fmla="*/ 1 h 6"/>
              <a:gd name="T30" fmla="*/ 0 w 9"/>
              <a:gd name="T31" fmla="*/ 2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6">
                <a:moveTo>
                  <a:pt x="0" y="2"/>
                </a:moveTo>
                <a:lnTo>
                  <a:pt x="1" y="3"/>
                </a:lnTo>
                <a:lnTo>
                  <a:pt x="0" y="4"/>
                </a:lnTo>
                <a:lnTo>
                  <a:pt x="2" y="5"/>
                </a:lnTo>
                <a:lnTo>
                  <a:pt x="2" y="6"/>
                </a:lnTo>
                <a:lnTo>
                  <a:pt x="5" y="6"/>
                </a:lnTo>
                <a:lnTo>
                  <a:pt x="6" y="5"/>
                </a:lnTo>
                <a:lnTo>
                  <a:pt x="8" y="5"/>
                </a:lnTo>
                <a:lnTo>
                  <a:pt x="9" y="3"/>
                </a:lnTo>
                <a:lnTo>
                  <a:pt x="9" y="2"/>
                </a:lnTo>
                <a:lnTo>
                  <a:pt x="7" y="0"/>
                </a:lnTo>
                <a:lnTo>
                  <a:pt x="5" y="0"/>
                </a:lnTo>
                <a:lnTo>
                  <a:pt x="4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54" name="Rectangle 210"/>
          <p:cNvSpPr>
            <a:spLocks noChangeArrowheads="1"/>
          </p:cNvSpPr>
          <p:nvPr/>
        </p:nvSpPr>
        <p:spPr bwMode="auto">
          <a:xfrm>
            <a:off x="755650" y="4954588"/>
            <a:ext cx="1465263" cy="1008062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55" name="Rectangle 211"/>
          <p:cNvSpPr>
            <a:spLocks noChangeArrowheads="1"/>
          </p:cNvSpPr>
          <p:nvPr/>
        </p:nvSpPr>
        <p:spPr bwMode="auto">
          <a:xfrm>
            <a:off x="2178050" y="390525"/>
            <a:ext cx="4527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3000">
                <a:latin typeface="Futura Bk BT" pitchFamily="34" charset="0"/>
              </a:rPr>
              <a:t> </a:t>
            </a:r>
            <a:r>
              <a:rPr lang="en-US" sz="2800" b="1"/>
              <a:t>AIDS Rates, Reported in 2001</a:t>
            </a:r>
          </a:p>
        </p:txBody>
      </p:sp>
      <p:sp>
        <p:nvSpPr>
          <p:cNvPr id="83156" name="Rectangle 212"/>
          <p:cNvSpPr>
            <a:spLocks noChangeArrowheads="1"/>
          </p:cNvSpPr>
          <p:nvPr/>
        </p:nvSpPr>
        <p:spPr bwMode="auto">
          <a:xfrm>
            <a:off x="7053263" y="4418013"/>
            <a:ext cx="14128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Rate (per 100,000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57" name="Rectangle 213"/>
          <p:cNvSpPr>
            <a:spLocks noChangeArrowheads="1"/>
          </p:cNvSpPr>
          <p:nvPr/>
        </p:nvSpPr>
        <p:spPr bwMode="auto">
          <a:xfrm>
            <a:off x="7053263" y="4603750"/>
            <a:ext cx="8397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latin typeface="Futura Bk BT" pitchFamily="34" charset="0"/>
              </a:rPr>
              <a:t>population)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58" name="Freeform 214"/>
          <p:cNvSpPr>
            <a:spLocks/>
          </p:cNvSpPr>
          <p:nvPr/>
        </p:nvSpPr>
        <p:spPr bwMode="auto">
          <a:xfrm>
            <a:off x="2220913" y="4954588"/>
            <a:ext cx="1169987" cy="996950"/>
          </a:xfrm>
          <a:custGeom>
            <a:avLst/>
            <a:gdLst>
              <a:gd name="T0" fmla="*/ 0 w 115"/>
              <a:gd name="T1" fmla="*/ 87 h 87"/>
              <a:gd name="T2" fmla="*/ 115 w 115"/>
              <a:gd name="T3" fmla="*/ 87 h 87"/>
              <a:gd name="T4" fmla="*/ 115 w 115"/>
              <a:gd name="T5" fmla="*/ 36 h 87"/>
              <a:gd name="T6" fmla="*/ 0 w 115"/>
              <a:gd name="T7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87">
                <a:moveTo>
                  <a:pt x="0" y="87"/>
                </a:moveTo>
                <a:lnTo>
                  <a:pt x="115" y="87"/>
                </a:lnTo>
                <a:lnTo>
                  <a:pt x="115" y="36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59" name="Rectangle 215"/>
          <p:cNvSpPr>
            <a:spLocks noChangeArrowheads="1"/>
          </p:cNvSpPr>
          <p:nvPr/>
        </p:nvSpPr>
        <p:spPr bwMode="auto">
          <a:xfrm>
            <a:off x="4611688" y="5197475"/>
            <a:ext cx="793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latin typeface="Futura Bk BT" pitchFamily="34" charset="0"/>
              </a:rPr>
              <a:t>Guam 7.6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60" name="Rectangle 216"/>
          <p:cNvSpPr>
            <a:spLocks noChangeArrowheads="1"/>
          </p:cNvSpPr>
          <p:nvPr/>
        </p:nvSpPr>
        <p:spPr bwMode="auto">
          <a:xfrm>
            <a:off x="4611688" y="5621338"/>
            <a:ext cx="1755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latin typeface="Futura Bk BT" pitchFamily="34" charset="0"/>
              </a:rPr>
              <a:t>US Pacific Islands 0.3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61" name="Rectangle 217"/>
          <p:cNvSpPr>
            <a:spLocks noChangeArrowheads="1"/>
          </p:cNvSpPr>
          <p:nvPr/>
        </p:nvSpPr>
        <p:spPr bwMode="auto">
          <a:xfrm>
            <a:off x="4616450" y="5838825"/>
            <a:ext cx="183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latin typeface="Futura Bk BT" pitchFamily="34" charset="0"/>
              </a:rPr>
              <a:t>US Virgin Islands  28.6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3162" name="Rectangle 218"/>
          <p:cNvSpPr>
            <a:spLocks noChangeArrowheads="1"/>
          </p:cNvSpPr>
          <p:nvPr/>
        </p:nvSpPr>
        <p:spPr bwMode="auto">
          <a:xfrm>
            <a:off x="4616450" y="5405438"/>
            <a:ext cx="1397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latin typeface="Futura Bk BT" pitchFamily="34" charset="0"/>
              </a:rPr>
              <a:t>Puerto Rico  32.3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371600"/>
            <a:ext cx="8805862" cy="685800"/>
          </a:xfrm>
        </p:spPr>
        <p:txBody>
          <a:bodyPr/>
          <a:lstStyle/>
          <a:p>
            <a:r>
              <a:rPr lang="en-US"/>
              <a:t>Epidemiology Definition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438400"/>
            <a:ext cx="8061325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Epidemiology is the study of the distribution and determinants of disease or conditions in human populations.</a:t>
            </a:r>
          </a:p>
          <a:p>
            <a:pPr>
              <a:spcBef>
                <a:spcPct val="0"/>
              </a:spcBef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Basic Designs	</a:t>
            </a:r>
            <a:br>
              <a:rPr lang="en-US"/>
            </a:b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Designs of a Study	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Epidemiologic Diagram</a:t>
            </a:r>
          </a:p>
          <a:p>
            <a:pPr>
              <a:buFontTx/>
              <a:buNone/>
            </a:pPr>
            <a:r>
              <a:rPr lang="en-US" sz="2800"/>
              <a:t>		Cs----------</a:t>
            </a:r>
            <a:r>
              <a:rPr lang="en-US" sz="2800">
                <a:sym typeface="Wingdings" pitchFamily="2" charset="2"/>
              </a:rPr>
              <a:t>Ds</a:t>
            </a:r>
          </a:p>
          <a:p>
            <a:pPr>
              <a:buFontTx/>
              <a:buNone/>
            </a:pPr>
            <a:r>
              <a:rPr lang="en-US" sz="2800">
                <a:sym typeface="Wingdings" pitchFamily="2" charset="2"/>
              </a:rPr>
              <a:t>			  </a:t>
            </a:r>
          </a:p>
          <a:p>
            <a:pPr>
              <a:buFontTx/>
              <a:buNone/>
            </a:pPr>
            <a:r>
              <a:rPr lang="en-US" sz="2800">
                <a:sym typeface="Wingdings" pitchFamily="2" charset="2"/>
              </a:rPr>
              <a:t>			Cf</a:t>
            </a:r>
          </a:p>
          <a:p>
            <a:r>
              <a:rPr lang="en-US" sz="2800"/>
              <a:t>The Independent Variable: The cause.</a:t>
            </a:r>
          </a:p>
          <a:p>
            <a:pPr lvl="3">
              <a:buClr>
                <a:schemeClr val="tx1"/>
              </a:buClr>
              <a:buFontTx/>
              <a:buNone/>
            </a:pPr>
            <a:r>
              <a:rPr lang="en-US" sz="1800"/>
              <a:t>The Etiologic factor of study                                                 </a:t>
            </a:r>
          </a:p>
          <a:p>
            <a:pPr lvl="3">
              <a:buClr>
                <a:schemeClr val="tx1"/>
              </a:buClr>
              <a:buFontTx/>
              <a:buNone/>
            </a:pPr>
            <a:r>
              <a:rPr lang="en-US" sz="1800"/>
              <a:t>The </a:t>
            </a:r>
            <a:r>
              <a:rPr lang="en-US" sz="1800">
                <a:latin typeface="Times New Roman"/>
              </a:rPr>
              <a:t>‘</a:t>
            </a:r>
            <a:r>
              <a:rPr lang="en-US" sz="1800"/>
              <a:t>X</a:t>
            </a:r>
            <a:r>
              <a:rPr lang="en-US" sz="1800">
                <a:latin typeface="Times New Roman"/>
              </a:rPr>
              <a:t>’</a:t>
            </a:r>
            <a:r>
              <a:rPr lang="en-US" sz="1800"/>
              <a:t> factor</a:t>
            </a:r>
          </a:p>
          <a:p>
            <a:r>
              <a:rPr lang="en-US" sz="2800"/>
              <a:t>The Dependent Variable: The effect</a:t>
            </a:r>
          </a:p>
          <a:p>
            <a:pPr lvl="3">
              <a:buClr>
                <a:schemeClr val="tx1"/>
              </a:buClr>
              <a:buFontTx/>
              <a:buNone/>
            </a:pPr>
            <a:r>
              <a:rPr lang="en-US" sz="1800"/>
              <a:t>The outcome disease or condition</a:t>
            </a:r>
          </a:p>
          <a:p>
            <a:pPr lvl="3">
              <a:buClr>
                <a:schemeClr val="tx1"/>
              </a:buClr>
              <a:buFontTx/>
              <a:buNone/>
            </a:pPr>
            <a:r>
              <a:rPr lang="en-US" sz="1800"/>
              <a:t>The </a:t>
            </a:r>
            <a:r>
              <a:rPr lang="en-US" sz="1800">
                <a:latin typeface="Times New Roman"/>
              </a:rPr>
              <a:t>‘</a:t>
            </a:r>
            <a:r>
              <a:rPr lang="en-US" sz="1800"/>
              <a:t>Y</a:t>
            </a:r>
            <a:r>
              <a:rPr lang="en-US" sz="1800">
                <a:latin typeface="Times New Roman"/>
              </a:rPr>
              <a:t>’</a:t>
            </a:r>
            <a:r>
              <a:rPr lang="en-US" sz="1800"/>
              <a:t> factor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2590800" y="2743200"/>
            <a:ext cx="485775" cy="685800"/>
          </a:xfrm>
          <a:prstGeom prst="upArrow">
            <a:avLst>
              <a:gd name="adj1" fmla="val 0"/>
              <a:gd name="adj2" fmla="val 461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Design of a Study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major categories of studies is define by control over the independent variable</a:t>
            </a:r>
          </a:p>
          <a:p>
            <a:pPr lvl="1">
              <a:lnSpc>
                <a:spcPct val="90000"/>
              </a:lnSpc>
            </a:pPr>
            <a:r>
              <a:rPr lang="en-US"/>
              <a:t>Observational: Studying the existing relationship between the independent and the dependent variable without intervention</a:t>
            </a:r>
          </a:p>
          <a:p>
            <a:pPr lvl="1">
              <a:lnSpc>
                <a:spcPct val="90000"/>
              </a:lnSpc>
            </a:pPr>
            <a:r>
              <a:rPr lang="en-US"/>
              <a:t>Experimental: Studying the relationship between the independent and dependent variables by affecting a status or change in the independent variable and observing a change in the dependent variable.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Designs	</a:t>
            </a:r>
          </a:p>
        </p:txBody>
      </p:sp>
      <p:sp>
        <p:nvSpPr>
          <p:cNvPr id="614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Descriptive:  Summarizes and presents information on the patterns of disease occurrence and the etiologic variable.</a:t>
            </a:r>
          </a:p>
          <a:p>
            <a:pPr lvl="2"/>
            <a:r>
              <a:rPr lang="en-US" sz="2000"/>
              <a:t>The conclusions from this approach are the specification of research questions or the development of hypotheses.</a:t>
            </a:r>
          </a:p>
          <a:p>
            <a:r>
              <a:rPr lang="en-US" sz="2800"/>
              <a:t>The Analytic: Compares and formulates information on the patterns of disease occurrence and the etiologic variable.</a:t>
            </a:r>
          </a:p>
          <a:p>
            <a:pPr lvl="2"/>
            <a:r>
              <a:rPr lang="en-US" sz="2000"/>
              <a:t>The conclusions from this approach are the solutions to research questions or the acceptance of hypotheses.</a:t>
            </a:r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Descriptive Studies 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2038" y="1766888"/>
            <a:ext cx="7769225" cy="4557712"/>
          </a:xfrm>
        </p:spPr>
        <p:txBody>
          <a:bodyPr/>
          <a:lstStyle/>
          <a:p>
            <a:r>
              <a:rPr lang="en-US">
                <a:cs typeface="Courier New" pitchFamily="49" charset="0"/>
              </a:rPr>
              <a:t>Present the patterns of disease occurrence in human populations </a:t>
            </a:r>
          </a:p>
          <a:p>
            <a:pPr>
              <a:buFontTx/>
              <a:buNone/>
            </a:pPr>
            <a:endParaRPr lang="en-US">
              <a:cs typeface="Courier New" pitchFamily="49" charset="0"/>
            </a:endParaRPr>
          </a:p>
          <a:p>
            <a:r>
              <a:rPr lang="en-US">
                <a:cs typeface="Courier New" pitchFamily="49" charset="0"/>
              </a:rPr>
              <a:t>Provide observations on disease occurrences</a:t>
            </a:r>
          </a:p>
          <a:p>
            <a:pPr>
              <a:buFontTx/>
              <a:buNone/>
            </a:pPr>
            <a:r>
              <a:rPr lang="en-US">
                <a:cs typeface="Courier New" pitchFamily="49" charset="0"/>
              </a:rPr>
              <a:t> </a:t>
            </a:r>
          </a:p>
          <a:p>
            <a:r>
              <a:rPr lang="en-US">
                <a:cs typeface="Courier New" pitchFamily="49" charset="0"/>
              </a:rPr>
              <a:t>Suspect etiologic or confounding factors.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ChangeArrowheads="1"/>
          </p:cNvSpPr>
          <p:nvPr/>
        </p:nvSpPr>
        <p:spPr bwMode="auto">
          <a:xfrm>
            <a:off x="1066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en-US" sz="4400">
                <a:solidFill>
                  <a:schemeClr val="tx2"/>
                </a:solidFill>
                <a:cs typeface="Times New Roman" pitchFamily="18" charset="0"/>
              </a:rPr>
              <a:t>Analytic Studies</a:t>
            </a:r>
          </a:p>
        </p:txBody>
      </p:sp>
      <p:sp>
        <p:nvSpPr>
          <p:cNvPr id="63491" name="Rectangle 1027"/>
          <p:cNvSpPr>
            <a:spLocks noChangeArrowheads="1"/>
          </p:cNvSpPr>
          <p:nvPr/>
        </p:nvSpPr>
        <p:spPr bwMode="auto">
          <a:xfrm>
            <a:off x="1062038" y="1766888"/>
            <a:ext cx="7769225" cy="509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cs typeface="Courier New" pitchFamily="49" charset="0"/>
              </a:rPr>
              <a:t>Make Comparisons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cs typeface="Courier New" pitchFamily="49" charset="0"/>
              </a:rPr>
              <a:t>Test Hypothesis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cs typeface="Courier New" pitchFamily="49" charset="0"/>
              </a:rPr>
              <a:t>Establish Causality:</a:t>
            </a:r>
            <a:br>
              <a:rPr lang="en-US" sz="3200">
                <a:cs typeface="Courier New" pitchFamily="49" charset="0"/>
              </a:rPr>
            </a:br>
            <a:r>
              <a:rPr lang="en-US" sz="3200">
                <a:cs typeface="Courier New" pitchFamily="49" charset="0"/>
              </a:rPr>
              <a:t>   a) Strength		 c) Time </a:t>
            </a:r>
            <a:br>
              <a:rPr lang="en-US" sz="3200">
                <a:cs typeface="Courier New" pitchFamily="49" charset="0"/>
              </a:rPr>
            </a:br>
            <a:r>
              <a:rPr lang="en-US" sz="3200">
                <a:cs typeface="Courier New" pitchFamily="49" charset="0"/>
              </a:rPr>
              <a:t>   b) Dose		 d) Confounding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cs typeface="Courier New" pitchFamily="49" charset="0"/>
              </a:rPr>
              <a:t>Consistency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cs typeface="Courier New" pitchFamily="49" charset="0"/>
              </a:rPr>
              <a:t>Specificity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ourier New" pitchFamily="49" charset="0"/>
              </a:rPr>
              <a:t>Major Descriptive Factors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769225" cy="5181600"/>
          </a:xfrm>
        </p:spPr>
        <p:txBody>
          <a:bodyPr/>
          <a:lstStyle/>
          <a:p>
            <a:r>
              <a:rPr lang="en-US" sz="3600" b="1">
                <a:cs typeface="Courier New" pitchFamily="49" charset="0"/>
              </a:rPr>
              <a:t>PERSON</a:t>
            </a:r>
            <a:r>
              <a:rPr lang="en-US" sz="3600" b="1">
                <a:latin typeface="Times New Roman"/>
                <a:cs typeface="Courier New" pitchFamily="49" charset="0"/>
              </a:rPr>
              <a:t> </a:t>
            </a:r>
            <a:endParaRPr lang="en-US" sz="3600" b="1">
              <a:cs typeface="Times New Roman" pitchFamily="18" charset="0"/>
            </a:endParaRPr>
          </a:p>
          <a:p>
            <a:pPr lvl="1"/>
            <a:r>
              <a:rPr lang="en-US" sz="2400">
                <a:cs typeface="Courier New" pitchFamily="49" charset="0"/>
              </a:rPr>
              <a:t>Age</a:t>
            </a:r>
          </a:p>
          <a:p>
            <a:pPr lvl="2"/>
            <a:r>
              <a:rPr lang="en-US">
                <a:cs typeface="Courier New" pitchFamily="49" charset="0"/>
              </a:rPr>
              <a:t>(1) degree of exposure</a:t>
            </a:r>
            <a:endParaRPr lang="en-US">
              <a:cs typeface="Times New Roman" pitchFamily="18" charset="0"/>
            </a:endParaRPr>
          </a:p>
          <a:p>
            <a:pPr lvl="2"/>
            <a:r>
              <a:rPr lang="en-US">
                <a:cs typeface="Courier New" pitchFamily="49" charset="0"/>
              </a:rPr>
              <a:t>(2) susceptibility/immunity</a:t>
            </a:r>
          </a:p>
          <a:p>
            <a:pPr lvl="1"/>
            <a:r>
              <a:rPr lang="en-US" sz="2400">
                <a:cs typeface="Courier New" pitchFamily="49" charset="0"/>
              </a:rPr>
              <a:t>Gender (Sex) 	</a:t>
            </a:r>
          </a:p>
          <a:p>
            <a:pPr lvl="1"/>
            <a:r>
              <a:rPr lang="en-US" sz="2400">
                <a:cs typeface="Courier New" pitchFamily="49" charset="0"/>
              </a:rPr>
              <a:t>Ethnicity (Race) 	</a:t>
            </a:r>
          </a:p>
          <a:p>
            <a:pPr lvl="1"/>
            <a:r>
              <a:rPr lang="en-US" sz="2400">
                <a:cs typeface="Courier New" pitchFamily="49" charset="0"/>
              </a:rPr>
              <a:t>Marital Status</a:t>
            </a:r>
            <a:endParaRPr lang="en-US" sz="2400">
              <a:cs typeface="Times New Roman" pitchFamily="18" charset="0"/>
            </a:endParaRPr>
          </a:p>
          <a:p>
            <a:pPr lvl="1"/>
            <a:r>
              <a:rPr lang="en-US" sz="2400">
                <a:cs typeface="Courier New" pitchFamily="49" charset="0"/>
              </a:rPr>
              <a:t>Socioeconomic Status</a:t>
            </a:r>
          </a:p>
          <a:p>
            <a:r>
              <a:rPr lang="en-US" sz="3600" b="1">
                <a:cs typeface="Courier New" pitchFamily="49" charset="0"/>
              </a:rPr>
              <a:t>PLACE</a:t>
            </a:r>
            <a:endParaRPr lang="en-US" sz="3600" b="1">
              <a:cs typeface="Times New Roman" pitchFamily="18" charset="0"/>
            </a:endParaRPr>
          </a:p>
          <a:p>
            <a:r>
              <a:rPr lang="en-US" sz="3600" b="1">
                <a:cs typeface="Courier New" pitchFamily="49" charset="0"/>
              </a:rPr>
              <a:t>TIME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Designs of a Study	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Three major types of analytic studies: As defined by the observational perspective.</a:t>
            </a:r>
          </a:p>
          <a:p>
            <a:pPr lvl="1"/>
            <a:r>
              <a:rPr lang="en-US" sz="2400"/>
              <a:t>The prospective: From a population defined by the etiologic factor, the occurrence of disease is observed.</a:t>
            </a:r>
          </a:p>
          <a:p>
            <a:pPr lvl="1"/>
            <a:r>
              <a:rPr lang="en-US" sz="2400"/>
              <a:t>The Cross-Sectional: Within a defined population information on the occurrence of independent and dependent variables are ascertained.</a:t>
            </a:r>
          </a:p>
          <a:p>
            <a:pPr lvl="1"/>
            <a:r>
              <a:rPr lang="en-US" sz="2400"/>
              <a:t>The Retrospective: From a population defined by the disease state, the history of exposure to the etiologic factor is observed.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62" name="AutoShape 58"/>
          <p:cNvSpPr>
            <a:spLocks noChangeArrowheads="1"/>
          </p:cNvSpPr>
          <p:nvPr/>
        </p:nvSpPr>
        <p:spPr bwMode="auto">
          <a:xfrm>
            <a:off x="3276600" y="3124200"/>
            <a:ext cx="685800" cy="193675"/>
          </a:xfrm>
          <a:prstGeom prst="rightArrow">
            <a:avLst>
              <a:gd name="adj1" fmla="val 50000"/>
              <a:gd name="adj2" fmla="val 8852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61" name="AutoShape 57"/>
          <p:cNvSpPr>
            <a:spLocks noChangeArrowheads="1"/>
          </p:cNvSpPr>
          <p:nvPr/>
        </p:nvSpPr>
        <p:spPr bwMode="auto">
          <a:xfrm>
            <a:off x="5029200" y="3124200"/>
            <a:ext cx="800100" cy="228600"/>
          </a:xfrm>
          <a:prstGeom prst="leftRightArrow">
            <a:avLst>
              <a:gd name="adj1" fmla="val 50000"/>
              <a:gd name="adj2" fmla="val 7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60" name="AutoShape 56"/>
          <p:cNvSpPr>
            <a:spLocks noChangeArrowheads="1"/>
          </p:cNvSpPr>
          <p:nvPr/>
        </p:nvSpPr>
        <p:spPr bwMode="auto">
          <a:xfrm>
            <a:off x="7010400" y="31242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76" name="Rectangle 72"/>
          <p:cNvSpPr>
            <a:spLocks noChangeArrowheads="1"/>
          </p:cNvSpPr>
          <p:nvPr/>
        </p:nvSpPr>
        <p:spPr bwMode="auto">
          <a:xfrm>
            <a:off x="514350" y="-565150"/>
            <a:ext cx="1797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778" name="Rectangle 74"/>
          <p:cNvSpPr>
            <a:spLocks noChangeArrowheads="1"/>
          </p:cNvSpPr>
          <p:nvPr/>
        </p:nvSpPr>
        <p:spPr bwMode="auto">
          <a:xfrm>
            <a:off x="514350" y="-565150"/>
            <a:ext cx="18954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780" name="Rectangle 76"/>
          <p:cNvSpPr>
            <a:spLocks noChangeArrowheads="1"/>
          </p:cNvSpPr>
          <p:nvPr/>
        </p:nvSpPr>
        <p:spPr bwMode="auto">
          <a:xfrm>
            <a:off x="514350" y="-565150"/>
            <a:ext cx="20923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72976" name="Group 2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115995"/>
              </p:ext>
            </p:extLst>
          </p:nvPr>
        </p:nvGraphicFramePr>
        <p:xfrm>
          <a:off x="533400" y="928688"/>
          <a:ext cx="8115300" cy="5703890"/>
        </p:xfrm>
        <a:graphic>
          <a:graphicData uri="http://schemas.openxmlformats.org/drawingml/2006/table">
            <a:tbl>
              <a:tblPr/>
              <a:tblGrid>
                <a:gridCol w="2330450"/>
                <a:gridCol w="1797050"/>
                <a:gridCol w="1895475"/>
                <a:gridCol w="2092325"/>
              </a:tblGrid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Prospective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Cross-Sectional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Retrospective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Time/Direction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Forward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(From Ef)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Bi-directional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Backward</a:t>
                      </a:r>
                      <a:b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(From DS)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Cost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Expensive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--------------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Inexpensive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Epi Diagram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           Ds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            Ds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            Ds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Bias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Least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--------------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Most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Statistics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Ic, RR, Ad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Pc, RR, AD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%Ef. RR, AD, Ro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Terms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Got, Get, Risk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Have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Had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3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Usual Form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Cohort</a:t>
                      </a:r>
                      <a:b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Clinical Trial</a:t>
                      </a:r>
                      <a:b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Experimental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Survey</a:t>
                      </a:r>
                      <a:b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Census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Case-Control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History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977" name="Text Box 273"/>
          <p:cNvSpPr txBox="1">
            <a:spLocks noChangeArrowheads="1"/>
          </p:cNvSpPr>
          <p:nvPr/>
        </p:nvSpPr>
        <p:spPr bwMode="auto">
          <a:xfrm>
            <a:off x="685800" y="152400"/>
            <a:ext cx="784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/>
              <a:t>A Review of Study Designs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Types of Bias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228600" y="914400"/>
            <a:ext cx="8534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cs typeface="Courier New" pitchFamily="49" charset="0"/>
              </a:rPr>
              <a:t>			</a:t>
            </a:r>
            <a:r>
              <a:rPr lang="en-US" sz="2800">
                <a:cs typeface="Courier New" pitchFamily="49" charset="0"/>
              </a:rPr>
              <a:t>	Observer		Respondent</a:t>
            </a:r>
          </a:p>
          <a:p>
            <a:pPr marL="342900" indent="-342900">
              <a:spcBef>
                <a:spcPct val="20000"/>
              </a:spcBef>
            </a:pPr>
            <a:endParaRPr lang="en-US" sz="2800"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cs typeface="Courier New" pitchFamily="49" charset="0"/>
              </a:rPr>
              <a:t>Selection: 		-Selection		-Response 	Bias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cs typeface="Courier New" pitchFamily="49" charset="0"/>
              </a:rPr>
              <a:t>							-Loss/Follow Up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cs typeface="Courier New" pitchFamily="49" charset="0"/>
              </a:rPr>
              <a:t>							-Confounder Bias</a:t>
            </a:r>
          </a:p>
          <a:p>
            <a:pPr marL="342900" indent="-342900">
              <a:spcBef>
                <a:spcPct val="20000"/>
              </a:spcBef>
            </a:pPr>
            <a:endParaRPr lang="en-US" sz="2800"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cs typeface="Courier New" pitchFamily="49" charset="0"/>
              </a:rPr>
              <a:t>Missclass-		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cs typeface="Courier New" pitchFamily="49" charset="0"/>
              </a:rPr>
              <a:t>ification:		-Observer 		-Selective Recall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cs typeface="Courier New" pitchFamily="49" charset="0"/>
              </a:rPr>
              <a:t>				-Instrument 	-Regression</a:t>
            </a:r>
          </a:p>
        </p:txBody>
      </p:sp>
      <p:graphicFrame>
        <p:nvGraphicFramePr>
          <p:cNvPr id="87044" name="Group 4"/>
          <p:cNvGraphicFramePr>
            <a:graphicFrameLocks noGrp="1"/>
          </p:cNvGraphicFramePr>
          <p:nvPr/>
        </p:nvGraphicFramePr>
        <p:xfrm>
          <a:off x="228600" y="838200"/>
          <a:ext cx="8610600" cy="5359400"/>
        </p:xfrm>
        <a:graphic>
          <a:graphicData uri="http://schemas.openxmlformats.org/drawingml/2006/table">
            <a:tbl>
              <a:tblPr/>
              <a:tblGrid>
                <a:gridCol w="2327275"/>
                <a:gridCol w="3025775"/>
                <a:gridCol w="325755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7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524000"/>
          </a:xfrm>
        </p:spPr>
        <p:txBody>
          <a:bodyPr/>
          <a:lstStyle/>
          <a:p>
            <a:r>
              <a:rPr lang="en-US" b="1"/>
              <a:t>Associations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8458200" cy="4191000"/>
          </a:xfrm>
        </p:spPr>
        <p:txBody>
          <a:bodyPr/>
          <a:lstStyle/>
          <a:p>
            <a:pPr marL="609600" indent="-609600"/>
            <a:r>
              <a:rPr lang="en-US" sz="2800"/>
              <a:t>Types of Associations:</a:t>
            </a:r>
          </a:p>
          <a:p>
            <a:pPr marL="609600" indent="-609600" algn="l">
              <a:buFontTx/>
              <a:buAutoNum type="alphaUcPeriod"/>
            </a:pPr>
            <a:r>
              <a:rPr lang="en-US" sz="2800" b="1"/>
              <a:t>Non-statistical</a:t>
            </a:r>
            <a:r>
              <a:rPr lang="en-US" sz="2800"/>
              <a:t>: Not quantifiable</a:t>
            </a:r>
            <a:br>
              <a:rPr lang="en-US" sz="2800"/>
            </a:br>
            <a:endParaRPr lang="en-US" sz="2800"/>
          </a:p>
          <a:p>
            <a:pPr marL="609600" indent="-609600" algn="l">
              <a:buFontTx/>
              <a:buAutoNum type="alphaUcPeriod"/>
            </a:pPr>
            <a:r>
              <a:rPr lang="en-US" sz="2800" b="1"/>
              <a:t>Statistical:</a:t>
            </a:r>
          </a:p>
          <a:p>
            <a:pPr marL="609600" indent="-609600" algn="l"/>
            <a:r>
              <a:rPr lang="en-US" sz="2800"/>
              <a:t>       1. Non-causal: does not meet all criteria </a:t>
            </a:r>
          </a:p>
          <a:p>
            <a:pPr marL="609600" indent="-609600" algn="l"/>
            <a:r>
              <a:rPr lang="en-US" sz="2800"/>
              <a:t>	 2. Causal: </a:t>
            </a:r>
          </a:p>
          <a:p>
            <a:pPr marL="609600" indent="-609600" algn="l"/>
            <a:r>
              <a:rPr lang="en-US" sz="2800"/>
              <a:t>			a: Indirect: intervening variable </a:t>
            </a:r>
          </a:p>
          <a:p>
            <a:pPr marL="609600" indent="-609600" algn="l"/>
            <a:r>
              <a:rPr lang="en-US" sz="2800"/>
              <a:t>			b: Direct: no intervening variable</a:t>
            </a:r>
          </a:p>
          <a:p>
            <a:pPr marL="609600" indent="-609600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Causal Associations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400" b="1"/>
              <a:t>Postulates for establishing cause:</a:t>
            </a:r>
            <a:br>
              <a:rPr lang="en-US" sz="2400" b="1"/>
            </a:br>
            <a:endParaRPr lang="en-US" sz="2400" b="1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/>
              <a:t>Strength</a:t>
            </a:r>
            <a:br>
              <a:rPr lang="en-US" sz="2400" b="1"/>
            </a:br>
            <a:r>
              <a:rPr lang="en-US" sz="2400"/>
              <a:t>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/>
              <a:t>Time  - </a:t>
            </a:r>
            <a:r>
              <a:rPr lang="en-US" sz="2400"/>
              <a:t>cause before effect</a:t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/>
              <a:t>Plausibility –</a:t>
            </a:r>
            <a:r>
              <a:rPr lang="en-US" sz="2400"/>
              <a:t> biological</a:t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/>
              <a:t>Confounding </a:t>
            </a:r>
            <a:r>
              <a:rPr lang="en-US" sz="2400"/>
              <a:t>– controlling confounding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Causal Associations </a:t>
            </a:r>
            <a:r>
              <a:rPr lang="en-US" sz="3200" b="1"/>
              <a:t>(cont’d)</a:t>
            </a:r>
            <a:endParaRPr lang="en-US" b="1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429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5</a:t>
            </a:r>
            <a:r>
              <a:rPr lang="en-US" sz="2400"/>
              <a:t>) </a:t>
            </a:r>
            <a:r>
              <a:rPr lang="en-US" sz="2400" b="1"/>
              <a:t>Graduation – dose response</a:t>
            </a:r>
            <a:r>
              <a:rPr lang="en-US" sz="2400"/>
              <a:t> – As the etiologic factor increases the disease or condition increases.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6) </a:t>
            </a:r>
            <a:r>
              <a:rPr lang="en-US" sz="2400" b="1"/>
              <a:t>Consistency –</a:t>
            </a:r>
            <a:r>
              <a:rPr lang="en-US" sz="2400"/>
              <a:t> comparison with other works-need for literature review. 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7) </a:t>
            </a:r>
            <a:r>
              <a:rPr lang="en-US" sz="2400" b="1"/>
              <a:t>Specificity</a:t>
            </a:r>
            <a:r>
              <a:rPr lang="en-US" sz="2400"/>
              <a:t> – detailing the causal pathway.</a:t>
            </a:r>
            <a:r>
              <a:rPr lang="en-US" sz="2000"/>
              <a:t>	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828800" y="2362200"/>
            <a:ext cx="55197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/>
              <a:t>Basic Measures of </a:t>
            </a:r>
          </a:p>
          <a:p>
            <a:pPr algn="ctr">
              <a:spcBef>
                <a:spcPct val="50000"/>
              </a:spcBef>
            </a:pPr>
            <a:r>
              <a:rPr lang="en-US" sz="4000" b="1"/>
              <a:t>Associations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/>
        </p:nvSpPr>
        <p:spPr bwMode="auto">
          <a:xfrm>
            <a:off x="203200" y="1752600"/>
            <a:ext cx="8737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/>
          <a:lstStyle/>
          <a:p>
            <a:pPr algn="ctr"/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1371600"/>
            <a:ext cx="8601075" cy="838200"/>
          </a:xfrm>
        </p:spPr>
        <p:txBody>
          <a:bodyPr/>
          <a:lstStyle/>
          <a:p>
            <a:r>
              <a:rPr lang="en-US"/>
              <a:t>Epidemiologic Measures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2667000"/>
            <a:ext cx="8059737" cy="2514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Frequency - a simple count of affected 			  individuals</a:t>
            </a:r>
          </a:p>
          <a:p>
            <a:pPr>
              <a:buFontTx/>
              <a:buNone/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 flipH="1">
            <a:off x="3070225" y="4419600"/>
            <a:ext cx="163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endParaRPr lang="en-US" sz="280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Epidemiologic Measures</a:t>
            </a:r>
            <a:r>
              <a:rPr lang="en-US" sz="3200"/>
              <a:t> </a:t>
            </a:r>
            <a:br>
              <a:rPr lang="en-US" sz="3200"/>
            </a:br>
            <a:r>
              <a:rPr lang="en-US" sz="3200"/>
              <a:t>(continued)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200" y="22860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Proportion - a ratio in which x is part of 			 the denominator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/>
          </a:p>
          <a:p>
            <a:pPr>
              <a:spcBef>
                <a:spcPct val="0"/>
              </a:spcBef>
              <a:buFontTx/>
              <a:buNone/>
            </a:pPr>
            <a:r>
              <a:rPr lang="en-US" sz="2800"/>
              <a:t>					     x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800"/>
              <a:t>= ——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800"/>
              <a:t>   x + y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sz="2800"/>
          </a:p>
          <a:p>
            <a:pPr>
              <a:spcBef>
                <a:spcPct val="0"/>
              </a:spcBef>
              <a:buFontTx/>
              <a:buNone/>
            </a:pPr>
            <a:r>
              <a:rPr lang="en-US" sz="2800"/>
              <a:t>Note: often referred to as rate.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sz="2800"/>
          </a:p>
          <a:p>
            <a:pPr algn="ctr">
              <a:buFontTx/>
              <a:buNone/>
            </a:pPr>
            <a:endParaRPr lang="en-US" sz="2800"/>
          </a:p>
          <a:p>
            <a:pPr>
              <a:lnSpc>
                <a:spcPct val="10000"/>
              </a:lnSpc>
              <a:spcBef>
                <a:spcPct val="50000"/>
              </a:spcBef>
              <a:buFontTx/>
              <a:buNone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1447800"/>
            <a:ext cx="8737600" cy="838200"/>
          </a:xfrm>
        </p:spPr>
        <p:txBody>
          <a:bodyPr/>
          <a:lstStyle/>
          <a:p>
            <a:r>
              <a:rPr lang="en-US"/>
              <a:t>Epidemiologic Measures </a:t>
            </a:r>
            <a:r>
              <a:rPr lang="en-US" sz="3200" b="1"/>
              <a:t>(continued)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2895600"/>
            <a:ext cx="8059737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Rates - measure the occurrence of			 events in a population </a:t>
            </a:r>
            <a:endParaRPr lang="en-US" u="sng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744538" y="3382963"/>
            <a:ext cx="396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000000"/>
    </a:lt2>
    <a:accent1>
      <a:srgbClr val="000000"/>
    </a:accent1>
    <a:accent2>
      <a:srgbClr val="000000"/>
    </a:accent2>
    <a:accent3>
      <a:srgbClr val="FFFFFF"/>
    </a:accent3>
    <a:accent4>
      <a:srgbClr val="000000"/>
    </a:accent4>
    <a:accent5>
      <a:srgbClr val="AAAAAA"/>
    </a:accent5>
    <a:accent6>
      <a:srgbClr val="000000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692</Words>
  <Application>Microsoft Office PowerPoint</Application>
  <PresentationFormat>On-screen Show (4:3)</PresentationFormat>
  <Paragraphs>272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The Basics of Epidemiology</vt:lpstr>
      <vt:lpstr>Epidemiology Definition</vt:lpstr>
      <vt:lpstr>Associations</vt:lpstr>
      <vt:lpstr>Causal Associations</vt:lpstr>
      <vt:lpstr>Causal Associations (cont’d)</vt:lpstr>
      <vt:lpstr>PowerPoint Presentation</vt:lpstr>
      <vt:lpstr>Epidemiologic Measures</vt:lpstr>
      <vt:lpstr>Epidemiologic Measures  (continued)</vt:lpstr>
      <vt:lpstr>Epidemiologic Measures (continued)</vt:lpstr>
      <vt:lpstr>Epidemiologic Measures (continued)</vt:lpstr>
      <vt:lpstr>Epidemiologic Measures (continued)</vt:lpstr>
      <vt:lpstr>Epidemiologic Measures (continued)</vt:lpstr>
      <vt:lpstr>Epidemiologic Measures (continued)</vt:lpstr>
      <vt:lpstr>Epidemiologic Measures (continued)</vt:lpstr>
      <vt:lpstr>Relative Ratio (RRo)</vt:lpstr>
      <vt:lpstr>Attributable Difference</vt:lpstr>
      <vt:lpstr>Incidence and Prevalence Exercise</vt:lpstr>
      <vt:lpstr>PowerPoint Presentation</vt:lpstr>
      <vt:lpstr>PowerPoint Presentation</vt:lpstr>
      <vt:lpstr>Basic Designs  </vt:lpstr>
      <vt:lpstr>Basic Designs of a Study </vt:lpstr>
      <vt:lpstr>Basic Design of a Study </vt:lpstr>
      <vt:lpstr>Basic Designs </vt:lpstr>
      <vt:lpstr>Descriptive Studies </vt:lpstr>
      <vt:lpstr>PowerPoint Presentation</vt:lpstr>
      <vt:lpstr>Major Descriptive Factors </vt:lpstr>
      <vt:lpstr>Basic Designs of a Study </vt:lpstr>
      <vt:lpstr>PowerPoint Presentation</vt:lpstr>
      <vt:lpstr>PowerPoint Presentation</vt:lpstr>
      <vt:lpstr>PowerPoint Presentation</vt:lpstr>
    </vt:vector>
  </TitlesOfParts>
  <Company>CDC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Review of Study Designs</dc:title>
  <dc:creator>toh9</dc:creator>
  <cp:lastModifiedBy>Victor J Schoenbach</cp:lastModifiedBy>
  <cp:revision>19</cp:revision>
  <dcterms:created xsi:type="dcterms:W3CDTF">2003-06-06T15:40:09Z</dcterms:created>
  <dcterms:modified xsi:type="dcterms:W3CDTF">2015-02-05T15:34:53Z</dcterms:modified>
</cp:coreProperties>
</file>