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7" r:id="rId3"/>
    <p:sldMasterId id="2147483696" r:id="rId4"/>
    <p:sldMasterId id="2147483715" r:id="rId5"/>
    <p:sldMasterId id="2147483734" r:id="rId6"/>
  </p:sldMasterIdLst>
  <p:notesMasterIdLst>
    <p:notesMasterId r:id="rId7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315" r:id="rId35"/>
    <p:sldId id="285" r:id="rId36"/>
    <p:sldId id="287" r:id="rId37"/>
    <p:sldId id="286" r:id="rId38"/>
    <p:sldId id="288" r:id="rId39"/>
    <p:sldId id="289" r:id="rId40"/>
    <p:sldId id="290" r:id="rId41"/>
    <p:sldId id="292" r:id="rId42"/>
    <p:sldId id="293" r:id="rId43"/>
    <p:sldId id="294" r:id="rId44"/>
    <p:sldId id="295" r:id="rId45"/>
    <p:sldId id="296" r:id="rId46"/>
    <p:sldId id="297" r:id="rId47"/>
    <p:sldId id="298" r:id="rId48"/>
    <p:sldId id="299" r:id="rId49"/>
    <p:sldId id="300" r:id="rId50"/>
    <p:sldId id="301" r:id="rId51"/>
    <p:sldId id="321" r:id="rId52"/>
    <p:sldId id="302" r:id="rId53"/>
    <p:sldId id="303" r:id="rId54"/>
    <p:sldId id="319" r:id="rId55"/>
    <p:sldId id="320" r:id="rId56"/>
    <p:sldId id="304" r:id="rId57"/>
    <p:sldId id="316" r:id="rId58"/>
    <p:sldId id="305" r:id="rId59"/>
    <p:sldId id="306" r:id="rId60"/>
    <p:sldId id="307" r:id="rId61"/>
    <p:sldId id="308" r:id="rId62"/>
    <p:sldId id="309" r:id="rId63"/>
    <p:sldId id="310" r:id="rId64"/>
    <p:sldId id="318" r:id="rId65"/>
    <p:sldId id="311" r:id="rId66"/>
    <p:sldId id="317" r:id="rId67"/>
    <p:sldId id="312" r:id="rId68"/>
    <p:sldId id="313" r:id="rId69"/>
    <p:sldId id="31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1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5C7F8-FE76-4745-840F-1F96A3C879CF}" type="datetimeFigureOut">
              <a:rPr lang="en-US" smtClean="0"/>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7FDA5-73B4-40C2-83C0-626C55037F95}" type="slidenum">
              <a:rPr lang="en-US" smtClean="0"/>
              <a:t>‹#›</a:t>
            </a:fld>
            <a:endParaRPr lang="en-US"/>
          </a:p>
        </p:txBody>
      </p:sp>
    </p:spTree>
    <p:extLst>
      <p:ext uri="{BB962C8B-B14F-4D97-AF65-F5344CB8AC3E}">
        <p14:creationId xmlns:p14="http://schemas.microsoft.com/office/powerpoint/2010/main" val="188199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BE1BA4C8-2A68-43AE-A6A2-3EDDCD8E4611}" type="slidenum">
              <a:rPr lang="en-US"/>
              <a:pPr/>
              <a:t>2</a:t>
            </a:fld>
            <a:endParaRPr lang="en-US" dirty="0"/>
          </a:p>
        </p:txBody>
      </p:sp>
    </p:spTree>
    <p:extLst>
      <p:ext uri="{BB962C8B-B14F-4D97-AF65-F5344CB8AC3E}">
        <p14:creationId xmlns:p14="http://schemas.microsoft.com/office/powerpoint/2010/main" val="2106337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98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2CB24B9-B817-4CDA-9F4B-5D95744E5CEB}" type="slidenum">
              <a:rPr lang="en-US" altLang="en-US" sz="1200" b="0" smtClean="0"/>
              <a:pPr/>
              <a:t>12</a:t>
            </a:fld>
            <a:endParaRPr lang="en-US" altLang="en-US" sz="1200"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09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99E9E953-62CC-410E-92DE-1A3F7FF1675B}" type="slidenum">
              <a:rPr lang="en-US" altLang="en-US" sz="1200" b="0" smtClean="0"/>
              <a:pPr/>
              <a:t>14</a:t>
            </a:fld>
            <a:endParaRPr lang="en-US" altLang="en-US" sz="1200"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19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CEE2A7B5-F02D-4B65-B72A-AAB05274188E}" type="slidenum">
              <a:rPr lang="en-US" altLang="en-US" sz="1200" b="0" smtClean="0"/>
              <a:pPr/>
              <a:t>15</a:t>
            </a:fld>
            <a:endParaRPr lang="en-US" altLang="en-US" sz="1200"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29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30FBA83-8549-43D7-8A36-8BF6860B9024}" type="slidenum">
              <a:rPr lang="en-US" altLang="en-US" sz="1200" b="0" smtClean="0"/>
              <a:pPr/>
              <a:t>17</a:t>
            </a:fld>
            <a:endParaRPr lang="en-US" altLang="en-US" sz="1200" b="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9AA70ADD-CFC6-4336-8ACB-D2AAE414AA36}" type="slidenum">
              <a:rPr lang="en-US" altLang="en-US" sz="1200" b="0" smtClean="0"/>
              <a:pPr/>
              <a:t>18</a:t>
            </a:fld>
            <a:endParaRPr lang="en-US" altLang="en-US" sz="1200" b="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4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B338232-F421-4EDF-A90A-9FA9C6A53E30}" type="slidenum">
              <a:rPr lang="en-US" altLang="en-US" sz="1200" b="0" smtClean="0"/>
              <a:pPr/>
              <a:t>19</a:t>
            </a:fld>
            <a:endParaRPr lang="en-US" altLang="en-US" sz="1200"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76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C49931E6-76E5-4720-AC04-E871E06C101D}" type="slidenum">
              <a:rPr lang="en-US" sz="1200" b="0" smtClean="0"/>
              <a:pPr/>
              <a:t>20</a:t>
            </a:fld>
            <a:endParaRPr lang="en-US" sz="1200" b="0" smtClean="0"/>
          </a:p>
        </p:txBody>
      </p:sp>
    </p:spTree>
    <p:extLst>
      <p:ext uri="{BB962C8B-B14F-4D97-AF65-F5344CB8AC3E}">
        <p14:creationId xmlns:p14="http://schemas.microsoft.com/office/powerpoint/2010/main" val="1656229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19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B703B648-7513-42DD-BEC3-6697802786FB}" type="slidenum">
              <a:rPr lang="en-US" sz="1200" b="0" smtClean="0"/>
              <a:pPr/>
              <a:t>21</a:t>
            </a:fld>
            <a:endParaRPr lang="en-US" sz="1200" b="0" smtClean="0"/>
          </a:p>
        </p:txBody>
      </p:sp>
    </p:spTree>
    <p:extLst>
      <p:ext uri="{BB962C8B-B14F-4D97-AF65-F5344CB8AC3E}">
        <p14:creationId xmlns:p14="http://schemas.microsoft.com/office/powerpoint/2010/main" val="13188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29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D2CE080-901A-4477-B848-05C71EF4A80C}" type="slidenum">
              <a:rPr lang="en-US" sz="1200" b="0" smtClean="0"/>
              <a:pPr/>
              <a:t>22</a:t>
            </a:fld>
            <a:endParaRPr lang="en-US" sz="1200" b="0" smtClean="0"/>
          </a:p>
        </p:txBody>
      </p:sp>
    </p:spTree>
    <p:extLst>
      <p:ext uri="{BB962C8B-B14F-4D97-AF65-F5344CB8AC3E}">
        <p14:creationId xmlns:p14="http://schemas.microsoft.com/office/powerpoint/2010/main" val="18809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4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55C00F8-23B9-4668-9CC7-46A76B232597}" type="slidenum">
              <a:rPr lang="en-US" sz="1200" b="0" smtClean="0"/>
              <a:pPr/>
              <a:t>23</a:t>
            </a:fld>
            <a:endParaRPr lang="en-US" sz="1200" b="0" smtClean="0"/>
          </a:p>
        </p:txBody>
      </p:sp>
    </p:spTree>
    <p:extLst>
      <p:ext uri="{BB962C8B-B14F-4D97-AF65-F5344CB8AC3E}">
        <p14:creationId xmlns:p14="http://schemas.microsoft.com/office/powerpoint/2010/main" val="161526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09FFBF6F-28AF-4B75-9BC7-049BCABBC7EC}" type="slidenum">
              <a:rPr lang="en-US"/>
              <a:pPr/>
              <a:t>3</a:t>
            </a:fld>
            <a:endParaRPr lang="en-US" dirty="0"/>
          </a:p>
        </p:txBody>
      </p:sp>
    </p:spTree>
    <p:extLst>
      <p:ext uri="{BB962C8B-B14F-4D97-AF65-F5344CB8AC3E}">
        <p14:creationId xmlns:p14="http://schemas.microsoft.com/office/powerpoint/2010/main" val="37754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4314C64-B0FD-4F33-A0C4-2A9DDE3A87C7}" type="slidenum">
              <a:rPr lang="en-US" sz="1200" b="0" smtClean="0"/>
              <a:pPr/>
              <a:t>24</a:t>
            </a:fld>
            <a:endParaRPr lang="en-US" sz="1200" b="0" smtClean="0"/>
          </a:p>
        </p:txBody>
      </p:sp>
    </p:spTree>
    <p:extLst>
      <p:ext uri="{BB962C8B-B14F-4D97-AF65-F5344CB8AC3E}">
        <p14:creationId xmlns:p14="http://schemas.microsoft.com/office/powerpoint/2010/main" val="393732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70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FE1D465-D9F4-4654-8D36-9757C66E3D16}" type="slidenum">
              <a:rPr lang="en-US" sz="1200" b="0" smtClean="0"/>
              <a:pPr/>
              <a:t>25</a:t>
            </a:fld>
            <a:endParaRPr lang="en-US" sz="1200" b="0" smtClean="0"/>
          </a:p>
        </p:txBody>
      </p:sp>
    </p:spTree>
    <p:extLst>
      <p:ext uri="{BB962C8B-B14F-4D97-AF65-F5344CB8AC3E}">
        <p14:creationId xmlns:p14="http://schemas.microsoft.com/office/powerpoint/2010/main" val="645272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80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89BD31D5-692A-4124-8DD5-7ED5E900772C}" type="slidenum">
              <a:rPr lang="en-US" sz="1200" b="0" smtClean="0"/>
              <a:pPr/>
              <a:t>26</a:t>
            </a:fld>
            <a:endParaRPr lang="en-US" sz="1200" b="0" smtClean="0"/>
          </a:p>
        </p:txBody>
      </p:sp>
    </p:spTree>
    <p:extLst>
      <p:ext uri="{BB962C8B-B14F-4D97-AF65-F5344CB8AC3E}">
        <p14:creationId xmlns:p14="http://schemas.microsoft.com/office/powerpoint/2010/main" val="104355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90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1428DA4-E14D-45F6-9C97-0A78B0178A1C}" type="slidenum">
              <a:rPr lang="en-US" sz="1200" b="0" smtClean="0"/>
              <a:pPr/>
              <a:t>27</a:t>
            </a:fld>
            <a:endParaRPr lang="en-US" sz="1200" b="0" smtClean="0"/>
          </a:p>
        </p:txBody>
      </p:sp>
    </p:spTree>
    <p:extLst>
      <p:ext uri="{BB962C8B-B14F-4D97-AF65-F5344CB8AC3E}">
        <p14:creationId xmlns:p14="http://schemas.microsoft.com/office/powerpoint/2010/main" val="2725261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w="9525"/>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6904DE84-35C1-4D02-83CD-F1C06861BC80}" type="slidenum">
              <a:rPr lang="en-US" smtClean="0"/>
              <a:pPr/>
              <a:t>28</a:t>
            </a:fld>
            <a:endParaRPr lang="en-US" smtClean="0"/>
          </a:p>
        </p:txBody>
      </p:sp>
    </p:spTree>
    <p:extLst>
      <p:ext uri="{BB962C8B-B14F-4D97-AF65-F5344CB8AC3E}">
        <p14:creationId xmlns:p14="http://schemas.microsoft.com/office/powerpoint/2010/main" val="2098201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1208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92856CC-3085-48FA-A493-A13E66B01A67}" type="slidenum">
              <a:rPr lang="en-US" altLang="en-US" sz="1200" b="0">
                <a:solidFill>
                  <a:prstClr val="black"/>
                </a:solidFill>
              </a:rPr>
              <a:pPr/>
              <a:t>29</a:t>
            </a:fld>
            <a:endParaRPr lang="en-US" altLang="en-US" sz="1200" b="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w="9525"/>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A834F60F-947D-4F95-9845-1ABE922FF9A6}" type="slidenum">
              <a:rPr lang="en-US" smtClean="0"/>
              <a:pPr/>
              <a:t>30</a:t>
            </a:fld>
            <a:endParaRPr lang="en-US" smtClean="0"/>
          </a:p>
        </p:txBody>
      </p:sp>
    </p:spTree>
    <p:extLst>
      <p:ext uri="{BB962C8B-B14F-4D97-AF65-F5344CB8AC3E}">
        <p14:creationId xmlns:p14="http://schemas.microsoft.com/office/powerpoint/2010/main" val="3653153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w="9525"/>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4DCEB641-1DF7-4C6C-AF1C-D59940C55E44}" type="slidenum">
              <a:rPr lang="en-US" smtClean="0"/>
              <a:pPr/>
              <a:t>31</a:t>
            </a:fld>
            <a:endParaRPr lang="en-US" smtClean="0"/>
          </a:p>
        </p:txBody>
      </p:sp>
    </p:spTree>
    <p:extLst>
      <p:ext uri="{BB962C8B-B14F-4D97-AF65-F5344CB8AC3E}">
        <p14:creationId xmlns:p14="http://schemas.microsoft.com/office/powerpoint/2010/main" val="513846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8E7C38E5-DCEE-4130-B575-9858BBA330FB}" type="slidenum">
              <a:rPr lang="en-US" smtClean="0"/>
              <a:pPr/>
              <a:t>32</a:t>
            </a:fld>
            <a:endParaRPr lang="en-US" smtClean="0"/>
          </a:p>
        </p:txBody>
      </p:sp>
    </p:spTree>
    <p:extLst>
      <p:ext uri="{BB962C8B-B14F-4D97-AF65-F5344CB8AC3E}">
        <p14:creationId xmlns:p14="http://schemas.microsoft.com/office/powerpoint/2010/main" val="2420377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CB3E2E7F-6FE9-4262-866E-F9536243F33F}" type="slidenum">
              <a:rPr lang="en-US" smtClean="0"/>
              <a:pPr/>
              <a:t>33</a:t>
            </a:fld>
            <a:endParaRPr lang="en-US" smtClean="0"/>
          </a:p>
        </p:txBody>
      </p:sp>
    </p:spTree>
    <p:extLst>
      <p:ext uri="{BB962C8B-B14F-4D97-AF65-F5344CB8AC3E}">
        <p14:creationId xmlns:p14="http://schemas.microsoft.com/office/powerpoint/2010/main" val="373373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251912D3-DC83-4868-836B-C0D85A311A35}" type="slidenum">
              <a:rPr lang="en-US"/>
              <a:pPr/>
              <a:t>4</a:t>
            </a:fld>
            <a:endParaRPr lang="en-US" dirty="0"/>
          </a:p>
        </p:txBody>
      </p:sp>
    </p:spTree>
    <p:extLst>
      <p:ext uri="{BB962C8B-B14F-4D97-AF65-F5344CB8AC3E}">
        <p14:creationId xmlns:p14="http://schemas.microsoft.com/office/powerpoint/2010/main" val="4199627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E9072989-9DAF-4CE4-A2F6-B44AF6148F1F}" type="slidenum">
              <a:rPr lang="en-US" altLang="en-US" sz="1200" b="0" smtClean="0"/>
              <a:pPr/>
              <a:t>35</a:t>
            </a:fld>
            <a:endParaRPr lang="en-US" altLang="en-US" sz="1200" b="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4B3A786-D125-42E3-BFA2-E120FD6C98D0}" type="slidenum">
              <a:rPr lang="en-US" altLang="en-US" sz="1200" b="0" smtClean="0"/>
              <a:pPr/>
              <a:t>36</a:t>
            </a:fld>
            <a:endParaRPr lang="en-US" altLang="en-US" sz="1200" b="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67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C5E31CB4-B3DA-459A-917E-CF7E92810099}" type="slidenum">
              <a:rPr lang="en-US" altLang="en-US" sz="1200" b="0" smtClean="0"/>
              <a:pPr/>
              <a:t>37</a:t>
            </a:fld>
            <a:endParaRPr lang="en-US" altLang="en-US" sz="1200" b="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DB9A74C-808E-473F-8086-B254AAC562D8}" type="slidenum">
              <a:rPr lang="en-US" altLang="en-US" sz="1200" b="0" smtClean="0"/>
              <a:pPr/>
              <a:t>38</a:t>
            </a:fld>
            <a:endParaRPr lang="en-US" altLang="en-US" sz="1200" b="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EE48B65C-E3B9-49A2-BE9F-CF8CA08CCC3F}" type="slidenum">
              <a:rPr lang="en-US" altLang="en-US" sz="1200" b="0" smtClean="0"/>
              <a:pPr/>
              <a:t>39</a:t>
            </a:fld>
            <a:endParaRPr lang="en-US" altLang="en-US" sz="1200" b="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C487C7B7-E420-41B1-B070-7CFE5114F51F}" type="slidenum">
              <a:rPr lang="en-US" altLang="en-US" sz="1200" b="0" smtClean="0"/>
              <a:pPr/>
              <a:t>40</a:t>
            </a:fld>
            <a:endParaRPr lang="en-US" altLang="en-US" sz="1200" b="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01A2478-D3BC-41FF-B1E5-BFF1FBE0D7CC}" type="slidenum">
              <a:rPr lang="en-US" altLang="en-US" sz="1200" b="0" smtClean="0"/>
              <a:pPr/>
              <a:t>41</a:t>
            </a:fld>
            <a:endParaRPr lang="en-US" altLang="en-US" sz="1200" b="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6B744B2-B0D8-4664-9417-65C2F46B73A3}" type="slidenum">
              <a:rPr lang="en-US" altLang="en-US" sz="1200" b="0" smtClean="0"/>
              <a:pPr/>
              <a:t>42</a:t>
            </a:fld>
            <a:endParaRPr lang="en-US" altLang="en-US" sz="1200" b="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0B43EDC-AEBD-48E6-96B4-ABEB60C8EB5C}" type="slidenum">
              <a:rPr lang="en-US" altLang="en-US" sz="1200" b="0" smtClean="0"/>
              <a:pPr/>
              <a:t>43</a:t>
            </a:fld>
            <a:endParaRPr lang="en-US" altLang="en-US" sz="1200" b="0"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lIns="90107" tIns="45054" rIns="90107" bIns="45054"/>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47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E0D1E392-8776-464B-B75F-780A3124EE84}" type="slidenum">
              <a:rPr lang="en-US" altLang="en-US" sz="1200" b="0" smtClean="0"/>
              <a:pPr/>
              <a:t>44</a:t>
            </a:fld>
            <a:endParaRPr lang="en-US" altLang="en-US" sz="1200"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09FFBF6F-28AF-4B75-9BC7-049BCABBC7EC}" type="slidenum">
              <a:rPr lang="en-US"/>
              <a:pPr/>
              <a:t>5</a:t>
            </a:fld>
            <a:endParaRPr lang="en-US" dirty="0"/>
          </a:p>
        </p:txBody>
      </p:sp>
    </p:spTree>
    <p:extLst>
      <p:ext uri="{BB962C8B-B14F-4D97-AF65-F5344CB8AC3E}">
        <p14:creationId xmlns:p14="http://schemas.microsoft.com/office/powerpoint/2010/main" val="4279326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98275EF7-06A6-4783-8A02-16A0BFBB0881}" type="slidenum">
              <a:rPr lang="en-US" altLang="en-US" sz="1200" b="0" smtClean="0"/>
              <a:pPr/>
              <a:t>45</a:t>
            </a:fld>
            <a:endParaRPr lang="en-US" altLang="en-US" sz="1200" b="0"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lIns="90107" tIns="45054" rIns="90107" bIns="45054"/>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B476B5A-0230-4911-BE25-15568D6D99D1}" type="slidenum">
              <a:rPr lang="en-US" altLang="en-US" sz="1200" b="0" smtClean="0"/>
              <a:pPr/>
              <a:t>47</a:t>
            </a:fld>
            <a:endParaRPr lang="en-US" altLang="en-US" sz="1200" b="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AD79AB5-A45E-4748-A08E-FF704040C21E}" type="slidenum">
              <a:rPr lang="en-US" sz="1200" b="0" smtClean="0"/>
              <a:pPr/>
              <a:t>48</a:t>
            </a:fld>
            <a:endParaRPr lang="en-US" sz="1200" b="0" smtClean="0"/>
          </a:p>
        </p:txBody>
      </p:sp>
    </p:spTree>
    <p:extLst>
      <p:ext uri="{BB962C8B-B14F-4D97-AF65-F5344CB8AC3E}">
        <p14:creationId xmlns:p14="http://schemas.microsoft.com/office/powerpoint/2010/main" val="250669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AE1E944-0463-49C7-8BF6-6A1E54BE592F}" type="slidenum">
              <a:rPr lang="en-US" altLang="en-US" sz="1200" b="0">
                <a:solidFill>
                  <a:prstClr val="black"/>
                </a:solidFill>
              </a:rPr>
              <a:pPr/>
              <a:t>49</a:t>
            </a:fld>
            <a:endParaRPr lang="en-US" altLang="en-US" sz="1200" b="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AE1E944-0463-49C7-8BF6-6A1E54BE592F}" type="slidenum">
              <a:rPr lang="en-US" altLang="en-US" sz="1200" b="0">
                <a:solidFill>
                  <a:prstClr val="black"/>
                </a:solidFill>
              </a:rPr>
              <a:pPr/>
              <a:t>50</a:t>
            </a:fld>
            <a:endParaRPr lang="en-US" altLang="en-US" sz="1200" b="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25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9823F0F-D2AD-4187-B77A-E2A0333DB81C}" type="slidenum">
              <a:rPr lang="en-US" sz="1200" b="0" smtClean="0"/>
              <a:pPr/>
              <a:t>51</a:t>
            </a:fld>
            <a:endParaRPr lang="en-US" sz="1200" b="0" smtClean="0"/>
          </a:p>
        </p:txBody>
      </p:sp>
    </p:spTree>
    <p:extLst>
      <p:ext uri="{BB962C8B-B14F-4D97-AF65-F5344CB8AC3E}">
        <p14:creationId xmlns:p14="http://schemas.microsoft.com/office/powerpoint/2010/main" val="3580111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25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9823F0F-D2AD-4187-B77A-E2A0333DB81C}" type="slidenum">
              <a:rPr lang="en-US" sz="1200" b="0" smtClean="0"/>
              <a:pPr/>
              <a:t>52</a:t>
            </a:fld>
            <a:endParaRPr lang="en-US" sz="1200" b="0" smtClean="0"/>
          </a:p>
        </p:txBody>
      </p:sp>
    </p:spTree>
    <p:extLst>
      <p:ext uri="{BB962C8B-B14F-4D97-AF65-F5344CB8AC3E}">
        <p14:creationId xmlns:p14="http://schemas.microsoft.com/office/powerpoint/2010/main" val="3580111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1F05A28-FCF7-44B7-8E34-AFD1153D4571}" type="slidenum">
              <a:rPr lang="en-US" sz="1200" b="0" smtClean="0"/>
              <a:pPr/>
              <a:t>53</a:t>
            </a:fld>
            <a:endParaRPr lang="en-US" sz="1200" b="0" smtClean="0"/>
          </a:p>
        </p:txBody>
      </p:sp>
    </p:spTree>
    <p:extLst>
      <p:ext uri="{BB962C8B-B14F-4D97-AF65-F5344CB8AC3E}">
        <p14:creationId xmlns:p14="http://schemas.microsoft.com/office/powerpoint/2010/main" val="1017148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1F05A28-FCF7-44B7-8E34-AFD1153D4571}" type="slidenum">
              <a:rPr lang="en-US" sz="1200" b="0" smtClean="0"/>
              <a:pPr/>
              <a:t>54</a:t>
            </a:fld>
            <a:endParaRPr lang="en-US" sz="1200" b="0" smtClean="0"/>
          </a:p>
        </p:txBody>
      </p:sp>
    </p:spTree>
    <p:extLst>
      <p:ext uri="{BB962C8B-B14F-4D97-AF65-F5344CB8AC3E}">
        <p14:creationId xmlns:p14="http://schemas.microsoft.com/office/powerpoint/2010/main" val="251938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86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6670061-B01D-444C-9B3F-5C1DA6B55D96}" type="slidenum">
              <a:rPr lang="en-US" sz="1200" b="0" smtClean="0"/>
              <a:pPr/>
              <a:t>55</a:t>
            </a:fld>
            <a:endParaRPr lang="en-US" sz="1200" b="0" smtClean="0"/>
          </a:p>
        </p:txBody>
      </p:sp>
    </p:spTree>
    <p:extLst>
      <p:ext uri="{BB962C8B-B14F-4D97-AF65-F5344CB8AC3E}">
        <p14:creationId xmlns:p14="http://schemas.microsoft.com/office/powerpoint/2010/main" val="174491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endParaRPr lang="en-US" dirty="0" smtClean="0"/>
          </a:p>
        </p:txBody>
      </p:sp>
      <p:sp>
        <p:nvSpPr>
          <p:cNvPr id="78852" name="Slide Number Placeholder 3"/>
          <p:cNvSpPr>
            <a:spLocks noGrp="1"/>
          </p:cNvSpPr>
          <p:nvPr>
            <p:ph type="sldNum" sz="quarter" idx="5"/>
          </p:nvPr>
        </p:nvSpPr>
        <p:spPr>
          <a:noFill/>
        </p:spPr>
        <p:txBody>
          <a:bodyPr/>
          <a:lstStyle/>
          <a:p>
            <a:fld id="{1F1F83BC-501B-41E8-90E1-B935BB786360}" type="slidenum">
              <a:rPr lang="en-US"/>
              <a:pPr/>
              <a:t>6</a:t>
            </a:fld>
            <a:endParaRPr lang="en-US" dirty="0"/>
          </a:p>
        </p:txBody>
      </p:sp>
    </p:spTree>
    <p:extLst>
      <p:ext uri="{BB962C8B-B14F-4D97-AF65-F5344CB8AC3E}">
        <p14:creationId xmlns:p14="http://schemas.microsoft.com/office/powerpoint/2010/main" val="1351903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444573ED-6D7B-4AF0-835F-EA78070AF3C0}" type="slidenum">
              <a:rPr lang="en-US" smtClean="0"/>
              <a:pPr/>
              <a:t>56</a:t>
            </a:fld>
            <a:endParaRPr lang="en-US" smtClean="0"/>
          </a:p>
        </p:txBody>
      </p:sp>
    </p:spTree>
    <p:extLst>
      <p:ext uri="{BB962C8B-B14F-4D97-AF65-F5344CB8AC3E}">
        <p14:creationId xmlns:p14="http://schemas.microsoft.com/office/powerpoint/2010/main" val="1710368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925A592-0158-4FAE-87A1-A88D810C19A7}" type="slidenum">
              <a:rPr lang="en-US"/>
              <a:pPr/>
              <a:t>57</a:t>
            </a:fld>
            <a:endParaRPr lang="en-US" dirty="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lIns="92172" tIns="46086" rIns="92172" bIns="46086"/>
          <a:lstStyle/>
          <a:p>
            <a:endParaRPr lang="en-US" dirty="0" smtClean="0"/>
          </a:p>
        </p:txBody>
      </p:sp>
    </p:spTree>
    <p:extLst>
      <p:ext uri="{BB962C8B-B14F-4D97-AF65-F5344CB8AC3E}">
        <p14:creationId xmlns:p14="http://schemas.microsoft.com/office/powerpoint/2010/main" val="732994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92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A716962-F0F3-4D15-9019-435386246E9A}" type="slidenum">
              <a:rPr lang="en-US" sz="1200" b="0" smtClean="0"/>
              <a:pPr/>
              <a:t>58</a:t>
            </a:fld>
            <a:endParaRPr lang="en-US" sz="1200" b="0" smtClean="0"/>
          </a:p>
        </p:txBody>
      </p:sp>
    </p:spTree>
    <p:extLst>
      <p:ext uri="{BB962C8B-B14F-4D97-AF65-F5344CB8AC3E}">
        <p14:creationId xmlns:p14="http://schemas.microsoft.com/office/powerpoint/2010/main" val="22134140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3852F6F2-790B-46C2-BC98-1392F1CD8C66}" type="slidenum">
              <a:rPr lang="en-US" altLang="en-US" sz="1200" b="0">
                <a:solidFill>
                  <a:prstClr val="black"/>
                </a:solidFill>
              </a:rPr>
              <a:pPr/>
              <a:t>59</a:t>
            </a:fld>
            <a:endParaRPr lang="en-US" altLang="en-US" sz="1200" b="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25E462E-EDDC-44E7-BEB1-E5F12DF5EC51}" type="slidenum">
              <a:rPr lang="en-US" smtClean="0"/>
              <a:pPr/>
              <a:t>60</a:t>
            </a:fld>
            <a:endParaRPr lang="en-US"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lIns="92172" tIns="46086" rIns="92172" bIns="46086"/>
          <a:lstStyle/>
          <a:p>
            <a:endParaRPr lang="en-US" smtClean="0"/>
          </a:p>
        </p:txBody>
      </p:sp>
    </p:spTree>
    <p:extLst>
      <p:ext uri="{BB962C8B-B14F-4D97-AF65-F5344CB8AC3E}">
        <p14:creationId xmlns:p14="http://schemas.microsoft.com/office/powerpoint/2010/main" val="2643872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4C644E0-07E5-4045-8DBB-134849378ADA}" type="slidenum">
              <a:rPr lang="en-US" altLang="en-US" sz="1200" b="0">
                <a:solidFill>
                  <a:prstClr val="black"/>
                </a:solidFill>
              </a:rPr>
              <a:pPr/>
              <a:t>61</a:t>
            </a:fld>
            <a:endParaRPr lang="en-US" altLang="en-US" sz="1200" b="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p:spPr>
        <p:txBody>
          <a:bodyPr/>
          <a:lstStyle/>
          <a:p>
            <a:endParaRPr lang="en-US" dirty="0" smtClean="0"/>
          </a:p>
        </p:txBody>
      </p:sp>
      <p:sp>
        <p:nvSpPr>
          <p:cNvPr id="65540" name="Slide Number Placeholder 3"/>
          <p:cNvSpPr>
            <a:spLocks noGrp="1"/>
          </p:cNvSpPr>
          <p:nvPr>
            <p:ph type="sldNum" sz="quarter" idx="5"/>
          </p:nvPr>
        </p:nvSpPr>
        <p:spPr>
          <a:noFill/>
        </p:spPr>
        <p:txBody>
          <a:bodyPr/>
          <a:lstStyle/>
          <a:p>
            <a:fld id="{51D3A81E-EE20-43A1-8109-8E53445FD94A}" type="slidenum">
              <a:rPr lang="en-US"/>
              <a:pPr/>
              <a:t>62</a:t>
            </a:fld>
            <a:endParaRPr lang="en-US" dirty="0"/>
          </a:p>
        </p:txBody>
      </p:sp>
    </p:spTree>
    <p:extLst>
      <p:ext uri="{BB962C8B-B14F-4D97-AF65-F5344CB8AC3E}">
        <p14:creationId xmlns:p14="http://schemas.microsoft.com/office/powerpoint/2010/main" val="19630059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1B579DC-9CB1-4C60-8CE4-15E83316A772}" type="slidenum">
              <a:rPr lang="en-US" smtClean="0"/>
              <a:pPr/>
              <a:t>63</a:t>
            </a:fld>
            <a:endParaRPr lang="en-US" smtClean="0"/>
          </a:p>
        </p:txBody>
      </p:sp>
    </p:spTree>
    <p:extLst>
      <p:ext uri="{BB962C8B-B14F-4D97-AF65-F5344CB8AC3E}">
        <p14:creationId xmlns:p14="http://schemas.microsoft.com/office/powerpoint/2010/main" val="79777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F6F3463F-A1C7-4CFC-9D84-A502512F9251}" type="slidenum">
              <a:rPr lang="en-US"/>
              <a:pPr/>
              <a:t>7</a:t>
            </a:fld>
            <a:endParaRPr lang="en-US" dirty="0"/>
          </a:p>
        </p:txBody>
      </p:sp>
    </p:spTree>
    <p:extLst>
      <p:ext uri="{BB962C8B-B14F-4D97-AF65-F5344CB8AC3E}">
        <p14:creationId xmlns:p14="http://schemas.microsoft.com/office/powerpoint/2010/main" val="323464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D99CD076-1524-4C09-AEE0-65C3D6E28C64}" type="slidenum">
              <a:rPr lang="en-US" smtClean="0"/>
              <a:pPr/>
              <a:t>8</a:t>
            </a:fld>
            <a:endParaRPr lang="en-US" smtClean="0"/>
          </a:p>
        </p:txBody>
      </p:sp>
    </p:spTree>
    <p:extLst>
      <p:ext uri="{BB962C8B-B14F-4D97-AF65-F5344CB8AC3E}">
        <p14:creationId xmlns:p14="http://schemas.microsoft.com/office/powerpoint/2010/main" val="84431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1E7DB3AC-F9B4-425C-85BD-DEC250988D68}" type="slidenum">
              <a:rPr lang="en-US"/>
              <a:pPr/>
              <a:t>9</a:t>
            </a:fld>
            <a:endParaRPr lang="en-US" dirty="0"/>
          </a:p>
        </p:txBody>
      </p:sp>
    </p:spTree>
    <p:extLst>
      <p:ext uri="{BB962C8B-B14F-4D97-AF65-F5344CB8AC3E}">
        <p14:creationId xmlns:p14="http://schemas.microsoft.com/office/powerpoint/2010/main" val="115269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88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9F0ED5DA-39E4-45CF-B1FB-D3EE1389C921}" type="slidenum">
              <a:rPr lang="en-US" altLang="en-US" sz="1200" b="0" smtClean="0"/>
              <a:pPr/>
              <a:t>11</a:t>
            </a:fld>
            <a:endParaRPr lang="en-US" altLang="en-US" sz="1200"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37844E-3534-49DD-8BDA-AE7FADF5E662}"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357182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7844E-3534-49DD-8BDA-AE7FADF5E662}"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347710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7844E-3534-49DD-8BDA-AE7FADF5E662}"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1019451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35FC233-7E61-49BC-82C0-6F74BB3FE56E}" type="slidenum">
              <a:rPr lang="en-US"/>
              <a:pPr>
                <a:defRPr/>
              </a:pPr>
              <a:t>‹#›</a:t>
            </a:fld>
            <a:endParaRPr lang="en-US"/>
          </a:p>
        </p:txBody>
      </p:sp>
    </p:spTree>
    <p:extLst>
      <p:ext uri="{BB962C8B-B14F-4D97-AF65-F5344CB8AC3E}">
        <p14:creationId xmlns:p14="http://schemas.microsoft.com/office/powerpoint/2010/main" val="46156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7A0D3FA-9BEC-46BD-8493-EA632C00D55A}" type="slidenum">
              <a:rPr lang="en-US"/>
              <a:pPr>
                <a:defRPr/>
              </a:pPr>
              <a:t>‹#›</a:t>
            </a:fld>
            <a:endParaRPr lang="en-US"/>
          </a:p>
        </p:txBody>
      </p:sp>
    </p:spTree>
    <p:extLst>
      <p:ext uri="{BB962C8B-B14F-4D97-AF65-F5344CB8AC3E}">
        <p14:creationId xmlns:p14="http://schemas.microsoft.com/office/powerpoint/2010/main" val="643784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30730"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31"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ADDDF742-07B8-405F-85F2-8F796BA2E6CE}" type="slidenum">
              <a:rPr lang="en-US"/>
              <a:pPr>
                <a:defRPr/>
              </a:pPr>
              <a:t>‹#›</a:t>
            </a:fld>
            <a:endParaRPr lang="en-US"/>
          </a:p>
        </p:txBody>
      </p:sp>
    </p:spTree>
    <p:extLst>
      <p:ext uri="{BB962C8B-B14F-4D97-AF65-F5344CB8AC3E}">
        <p14:creationId xmlns:p14="http://schemas.microsoft.com/office/powerpoint/2010/main" val="368645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D5B1CAD-A0D6-4FF4-B4C3-C27844E7C5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972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1B5C85A-DDC0-4028-89D8-BE384009F3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1179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CA7A7C6-241C-451D-BA00-A3316B97A1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123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88C87501-5248-40DB-A3C1-64F62B3BAA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27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6E1419A5-CB7F-4E13-AF0C-D9AB31483C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810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7844E-3534-49DD-8BDA-AE7FADF5E662}"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285330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D4D457DE-4D66-4E84-8D0B-4885FF4D4C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686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CA061554-BFE9-48B0-AD07-7F4A4B9B7D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5966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6D70B8D-1CBB-48F3-AD55-85FA6CABF0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8233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424E345-9D79-4483-AC7B-F07F18C95D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654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28AE0C5-ECC3-4504-BD82-25F49B511C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258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B35FC233-7E61-49BC-82C0-6F74BB3FE5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3078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7A0D3FA-9BEC-46BD-8493-EA632C00D5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8974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6D74B14-8B92-4ECC-9358-EC5E2A00D0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8427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2B79603-E4FF-4F80-B72C-938F5906455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40274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256C22A8-8762-450A-BB93-456C6CCFFF5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8765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7844E-3534-49DD-8BDA-AE7FADF5E662}"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1413461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606C11A-DFE6-4AF2-BEA2-AB8BB6F908E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70382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a:lvl1pPr>
          </a:lstStyle>
          <a:p>
            <a:fld id="{21C93CF8-2614-41E3-B44F-920F0565CCD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077560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a:lvl1pPr>
          </a:lstStyle>
          <a:p>
            <a:fld id="{8D275113-7C67-4FA1-A341-39F79259E6C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2286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0BEF28F2-1398-41B6-9D15-C6AACA544A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4705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a:lvl1pPr>
          </a:lstStyle>
          <a:p>
            <a:fld id="{7DA50EAD-7288-40CC-8725-3750D9C101E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6509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a:lvl1pPr>
          </a:lstStyle>
          <a:p>
            <a:fld id="{76FC1096-86A9-4EB9-8277-F06FA877769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333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96724B30-268E-4194-9276-0D89E327486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5034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0EB416C8-7456-4A95-A8BB-656DB85B99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00798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86959BE9-16F3-45A1-9ABE-42905AFDA9E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90633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defRPr/>
            </a:pPr>
            <a:r>
              <a:rPr lang="en-US" sz="8000" dirty="0">
                <a:solidFill>
                  <a:prstClr val="black"/>
                </a:solidFill>
                <a:effectLst/>
                <a:latin typeface="Times New Roman" pitchFamily="18" charset="0"/>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defRPr/>
            </a:pPr>
            <a:r>
              <a:rPr lang="en-US" sz="8000" dirty="0">
                <a:solidFill>
                  <a:prstClr val="black"/>
                </a:solidFill>
                <a:effectLst/>
                <a:latin typeface="Times New Roman" pitchFamily="18" charset="0"/>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a:lvl1pPr>
          </a:lstStyle>
          <a:p>
            <a:fld id="{9DD47667-6844-44EC-8078-B30E9194282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2603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37844E-3534-49DD-8BDA-AE7FADF5E662}"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186329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51A591A3-D3E6-42E6-BDD6-FCCE0A7D72D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62336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a:lvl1pPr>
          </a:lstStyle>
          <a:p>
            <a:fld id="{6C02914E-778C-44B9-BFD6-11D5BF7EF93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97799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a:lvl1pPr>
          </a:lstStyle>
          <a:p>
            <a:fld id="{9F1FADD5-1BB3-4DBD-A8DD-3C79EE462C0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60075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135F7E07-0631-47CA-908E-5D24584602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72917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BBEA197B-130E-40E6-8A42-2C7A8A28F1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86010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dirty="0"/>
            </a:lvl1pPr>
          </a:lstStyle>
          <a:p>
            <a:pPr>
              <a:defRPr/>
            </a:pPr>
            <a:endParaRPr lang="en-US">
              <a:solidFill>
                <a:prstClr val="black"/>
              </a:solidFill>
            </a:endParaRPr>
          </a:p>
        </p:txBody>
      </p:sp>
      <p:sp>
        <p:nvSpPr>
          <p:cNvPr id="5" name="Rectangle 13"/>
          <p:cNvSpPr>
            <a:spLocks noGrp="1" noChangeArrowheads="1"/>
          </p:cNvSpPr>
          <p:nvPr>
            <p:ph type="ftr" sz="quarter" idx="11"/>
          </p:nvPr>
        </p:nvSpPr>
        <p:spPr/>
        <p:txBody>
          <a:bodyPr/>
          <a:lstStyle>
            <a:lvl1pPr>
              <a:defRPr dirty="0"/>
            </a:lvl1pPr>
          </a:lstStyle>
          <a:p>
            <a:pPr>
              <a:defRPr/>
            </a:pPr>
            <a:endParaRPr lang="en-US">
              <a:solidFill>
                <a:prstClr val="black"/>
              </a:solidFill>
            </a:endParaRPr>
          </a:p>
        </p:txBody>
      </p:sp>
      <p:sp>
        <p:nvSpPr>
          <p:cNvPr id="6" name="Rectangle 14"/>
          <p:cNvSpPr>
            <a:spLocks noGrp="1" noChangeArrowheads="1"/>
          </p:cNvSpPr>
          <p:nvPr>
            <p:ph type="sldNum" sz="quarter" idx="12"/>
          </p:nvPr>
        </p:nvSpPr>
        <p:spPr/>
        <p:txBody>
          <a:bodyPr/>
          <a:lstStyle>
            <a:lvl1pPr>
              <a:defRPr/>
            </a:lvl1pPr>
          </a:lstStyle>
          <a:p>
            <a:fld id="{1E7C0D3B-EAFF-41D0-A308-AF7A59FFE4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90231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2B79603-E4FF-4F80-B72C-938F5906455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016329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256C22A8-8762-450A-BB93-456C6CCFFF5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047691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606C11A-DFE6-4AF2-BEA2-AB8BB6F908E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27525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a:lvl1pPr>
          </a:lstStyle>
          <a:p>
            <a:fld id="{21C93CF8-2614-41E3-B44F-920F0565CCD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8155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37844E-3534-49DD-8BDA-AE7FADF5E662}"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3274962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a:lvl1pPr>
          </a:lstStyle>
          <a:p>
            <a:fld id="{8D275113-7C67-4FA1-A341-39F79259E6C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0282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0BEF28F2-1398-41B6-9D15-C6AACA544A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53721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a:lvl1pPr>
          </a:lstStyle>
          <a:p>
            <a:fld id="{7DA50EAD-7288-40CC-8725-3750D9C101E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186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a:lvl1pPr>
          </a:lstStyle>
          <a:p>
            <a:fld id="{76FC1096-86A9-4EB9-8277-F06FA877769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47502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96724B30-268E-4194-9276-0D89E327486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16506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0EB416C8-7456-4A95-A8BB-656DB85B99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35412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86959BE9-16F3-45A1-9ABE-42905AFDA9E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17944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defRPr/>
            </a:pPr>
            <a:r>
              <a:rPr lang="en-US" sz="8000" dirty="0">
                <a:solidFill>
                  <a:prstClr val="black"/>
                </a:solidFill>
                <a:effectLst/>
                <a:latin typeface="Times New Roman" pitchFamily="18" charset="0"/>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defRPr/>
            </a:pPr>
            <a:r>
              <a:rPr lang="en-US" sz="8000" dirty="0">
                <a:solidFill>
                  <a:prstClr val="black"/>
                </a:solidFill>
                <a:effectLst/>
                <a:latin typeface="Times New Roman" pitchFamily="18" charset="0"/>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a:lvl1pPr>
          </a:lstStyle>
          <a:p>
            <a:fld id="{9DD47667-6844-44EC-8078-B30E9194282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326320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51A591A3-D3E6-42E6-BDD6-FCCE0A7D72D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6265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a:lvl1pPr>
          </a:lstStyle>
          <a:p>
            <a:fld id="{6C02914E-778C-44B9-BFD6-11D5BF7EF93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35720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37844E-3534-49DD-8BDA-AE7FADF5E662}"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141170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a:lvl1pPr>
          </a:lstStyle>
          <a:p>
            <a:fld id="{9F1FADD5-1BB3-4DBD-A8DD-3C79EE462C0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4004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135F7E07-0631-47CA-908E-5D24584602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104239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BBEA197B-130E-40E6-8A42-2C7A8A28F1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4251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dirty="0"/>
            </a:lvl1pPr>
          </a:lstStyle>
          <a:p>
            <a:pPr>
              <a:defRPr/>
            </a:pPr>
            <a:endParaRPr lang="en-US">
              <a:solidFill>
                <a:prstClr val="black"/>
              </a:solidFill>
            </a:endParaRPr>
          </a:p>
        </p:txBody>
      </p:sp>
      <p:sp>
        <p:nvSpPr>
          <p:cNvPr id="5" name="Rectangle 13"/>
          <p:cNvSpPr>
            <a:spLocks noGrp="1" noChangeArrowheads="1"/>
          </p:cNvSpPr>
          <p:nvPr>
            <p:ph type="ftr" sz="quarter" idx="11"/>
          </p:nvPr>
        </p:nvSpPr>
        <p:spPr/>
        <p:txBody>
          <a:bodyPr/>
          <a:lstStyle>
            <a:lvl1pPr>
              <a:defRPr dirty="0"/>
            </a:lvl1pPr>
          </a:lstStyle>
          <a:p>
            <a:pPr>
              <a:defRPr/>
            </a:pPr>
            <a:endParaRPr lang="en-US">
              <a:solidFill>
                <a:prstClr val="black"/>
              </a:solidFill>
            </a:endParaRPr>
          </a:p>
        </p:txBody>
      </p:sp>
      <p:sp>
        <p:nvSpPr>
          <p:cNvPr id="6" name="Rectangle 14"/>
          <p:cNvSpPr>
            <a:spLocks noGrp="1" noChangeArrowheads="1"/>
          </p:cNvSpPr>
          <p:nvPr>
            <p:ph type="sldNum" sz="quarter" idx="12"/>
          </p:nvPr>
        </p:nvSpPr>
        <p:spPr/>
        <p:txBody>
          <a:bodyPr/>
          <a:lstStyle>
            <a:lvl1pPr>
              <a:defRPr/>
            </a:lvl1pPr>
          </a:lstStyle>
          <a:p>
            <a:fld id="{1E7C0D3B-EAFF-41D0-A308-AF7A59FFE4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76961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2B79603-E4FF-4F80-B72C-938F5906455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29585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256C22A8-8762-450A-BB93-456C6CCFFF5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42451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606C11A-DFE6-4AF2-BEA2-AB8BB6F908E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3170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a:lvl1pPr>
          </a:lstStyle>
          <a:p>
            <a:fld id="{21C93CF8-2614-41E3-B44F-920F0565CCD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38194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a:lvl1pPr>
          </a:lstStyle>
          <a:p>
            <a:fld id="{8D275113-7C67-4FA1-A341-39F79259E6C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27990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0BEF28F2-1398-41B6-9D15-C6AACA544A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03858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7844E-3534-49DD-8BDA-AE7FADF5E662}"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4116097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a:lvl1pPr>
          </a:lstStyle>
          <a:p>
            <a:fld id="{7DA50EAD-7288-40CC-8725-3750D9C101E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734290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a:lvl1pPr>
          </a:lstStyle>
          <a:p>
            <a:fld id="{76FC1096-86A9-4EB9-8277-F06FA877769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0133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96724B30-268E-4194-9276-0D89E327486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16310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0EB416C8-7456-4A95-A8BB-656DB85B99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360023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86959BE9-16F3-45A1-9ABE-42905AFDA9E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73865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defRPr/>
            </a:pPr>
            <a:r>
              <a:rPr lang="en-US" sz="8000" dirty="0">
                <a:solidFill>
                  <a:prstClr val="black"/>
                </a:solidFill>
                <a:effectLst/>
                <a:latin typeface="Times New Roman" pitchFamily="18" charset="0"/>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defRPr/>
            </a:pPr>
            <a:r>
              <a:rPr lang="en-US" sz="8000" dirty="0">
                <a:solidFill>
                  <a:prstClr val="black"/>
                </a:solidFill>
                <a:effectLst/>
                <a:latin typeface="Times New Roman" pitchFamily="18" charset="0"/>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a:lvl1pPr>
          </a:lstStyle>
          <a:p>
            <a:fld id="{9DD47667-6844-44EC-8078-B30E9194282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77785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51A591A3-D3E6-42E6-BDD6-FCCE0A7D72D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350145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a:lvl1pPr>
          </a:lstStyle>
          <a:p>
            <a:fld id="{6C02914E-778C-44B9-BFD6-11D5BF7EF93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961532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a:lvl1pPr>
          </a:lstStyle>
          <a:p>
            <a:fld id="{9F1FADD5-1BB3-4DBD-A8DD-3C79EE462C0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8653724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135F7E07-0631-47CA-908E-5D24584602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08973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7844E-3534-49DD-8BDA-AE7FADF5E662}"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3488840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BBEA197B-130E-40E6-8A42-2C7A8A28F1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29455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dirty="0"/>
            </a:lvl1pPr>
          </a:lstStyle>
          <a:p>
            <a:pPr>
              <a:defRPr/>
            </a:pPr>
            <a:endParaRPr lang="en-US">
              <a:solidFill>
                <a:prstClr val="black"/>
              </a:solidFill>
            </a:endParaRPr>
          </a:p>
        </p:txBody>
      </p:sp>
      <p:sp>
        <p:nvSpPr>
          <p:cNvPr id="5" name="Rectangle 13"/>
          <p:cNvSpPr>
            <a:spLocks noGrp="1" noChangeArrowheads="1"/>
          </p:cNvSpPr>
          <p:nvPr>
            <p:ph type="ftr" sz="quarter" idx="11"/>
          </p:nvPr>
        </p:nvSpPr>
        <p:spPr/>
        <p:txBody>
          <a:bodyPr/>
          <a:lstStyle>
            <a:lvl1pPr>
              <a:defRPr dirty="0"/>
            </a:lvl1pPr>
          </a:lstStyle>
          <a:p>
            <a:pPr>
              <a:defRPr/>
            </a:pPr>
            <a:endParaRPr lang="en-US">
              <a:solidFill>
                <a:prstClr val="black"/>
              </a:solidFill>
            </a:endParaRPr>
          </a:p>
        </p:txBody>
      </p:sp>
      <p:sp>
        <p:nvSpPr>
          <p:cNvPr id="6" name="Rectangle 14"/>
          <p:cNvSpPr>
            <a:spLocks noGrp="1" noChangeArrowheads="1"/>
          </p:cNvSpPr>
          <p:nvPr>
            <p:ph type="sldNum" sz="quarter" idx="12"/>
          </p:nvPr>
        </p:nvSpPr>
        <p:spPr/>
        <p:txBody>
          <a:bodyPr/>
          <a:lstStyle>
            <a:lvl1pPr>
              <a:defRPr/>
            </a:lvl1pPr>
          </a:lstStyle>
          <a:p>
            <a:fld id="{1E7C0D3B-EAFF-41D0-A308-AF7A59FFE4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390654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2B79603-E4FF-4F80-B72C-938F5906455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919413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256C22A8-8762-450A-BB93-456C6CCFFF5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08545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606C11A-DFE6-4AF2-BEA2-AB8BB6F908E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25103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a:lvl1pPr>
          </a:lstStyle>
          <a:p>
            <a:fld id="{21C93CF8-2614-41E3-B44F-920F0565CCD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340499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a:lvl1pPr>
          </a:lstStyle>
          <a:p>
            <a:fld id="{8D275113-7C67-4FA1-A341-39F79259E6C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379662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0BEF28F2-1398-41B6-9D15-C6AACA544A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46268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a:lvl1pPr>
          </a:lstStyle>
          <a:p>
            <a:fld id="{7DA50EAD-7288-40CC-8725-3750D9C101E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97176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a:lvl1pPr>
          </a:lstStyle>
          <a:p>
            <a:fld id="{76FC1096-86A9-4EB9-8277-F06FA877769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387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7844E-3534-49DD-8BDA-AE7FADF5E662}"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7165A-5E23-4D1B-B30D-C18E1AC9DF71}" type="slidenum">
              <a:rPr lang="en-US" smtClean="0"/>
              <a:t>‹#›</a:t>
            </a:fld>
            <a:endParaRPr lang="en-US"/>
          </a:p>
        </p:txBody>
      </p:sp>
    </p:spTree>
    <p:extLst>
      <p:ext uri="{BB962C8B-B14F-4D97-AF65-F5344CB8AC3E}">
        <p14:creationId xmlns:p14="http://schemas.microsoft.com/office/powerpoint/2010/main" val="11936581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96724B30-268E-4194-9276-0D89E327486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624828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0EB416C8-7456-4A95-A8BB-656DB85B99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08042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86959BE9-16F3-45A1-9ABE-42905AFDA9E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10395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defRPr/>
            </a:pPr>
            <a:r>
              <a:rPr lang="en-US" sz="8000" dirty="0">
                <a:solidFill>
                  <a:prstClr val="black"/>
                </a:solidFill>
                <a:effectLst/>
                <a:latin typeface="Times New Roman" pitchFamily="18" charset="0"/>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defRPr/>
            </a:pPr>
            <a:r>
              <a:rPr lang="en-US" sz="8000" dirty="0">
                <a:solidFill>
                  <a:prstClr val="black"/>
                </a:solidFill>
                <a:effectLst/>
                <a:latin typeface="Times New Roman" pitchFamily="18" charset="0"/>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a:lvl1pPr>
          </a:lstStyle>
          <a:p>
            <a:fld id="{9DD47667-6844-44EC-8078-B30E9194282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83021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51A591A3-D3E6-42E6-BDD6-FCCE0A7D72D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03593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a:lvl1pPr>
          </a:lstStyle>
          <a:p>
            <a:fld id="{6C02914E-778C-44B9-BFD6-11D5BF7EF93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60564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a:lvl1pPr>
          </a:lstStyle>
          <a:p>
            <a:fld id="{9F1FADD5-1BB3-4DBD-A8DD-3C79EE462C0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190493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135F7E07-0631-47CA-908E-5D24584602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229564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BBEA197B-130E-40E6-8A42-2C7A8A28F1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80148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dirty="0"/>
            </a:lvl1pPr>
          </a:lstStyle>
          <a:p>
            <a:pPr>
              <a:defRPr/>
            </a:pPr>
            <a:endParaRPr lang="en-US">
              <a:solidFill>
                <a:prstClr val="black"/>
              </a:solidFill>
            </a:endParaRPr>
          </a:p>
        </p:txBody>
      </p:sp>
      <p:sp>
        <p:nvSpPr>
          <p:cNvPr id="5" name="Rectangle 13"/>
          <p:cNvSpPr>
            <a:spLocks noGrp="1" noChangeArrowheads="1"/>
          </p:cNvSpPr>
          <p:nvPr>
            <p:ph type="ftr" sz="quarter" idx="11"/>
          </p:nvPr>
        </p:nvSpPr>
        <p:spPr/>
        <p:txBody>
          <a:bodyPr/>
          <a:lstStyle>
            <a:lvl1pPr>
              <a:defRPr dirty="0"/>
            </a:lvl1pPr>
          </a:lstStyle>
          <a:p>
            <a:pPr>
              <a:defRPr/>
            </a:pPr>
            <a:endParaRPr lang="en-US">
              <a:solidFill>
                <a:prstClr val="black"/>
              </a:solidFill>
            </a:endParaRPr>
          </a:p>
        </p:txBody>
      </p:sp>
      <p:sp>
        <p:nvSpPr>
          <p:cNvPr id="6" name="Rectangle 14"/>
          <p:cNvSpPr>
            <a:spLocks noGrp="1" noChangeArrowheads="1"/>
          </p:cNvSpPr>
          <p:nvPr>
            <p:ph type="sldNum" sz="quarter" idx="12"/>
          </p:nvPr>
        </p:nvSpPr>
        <p:spPr/>
        <p:txBody>
          <a:bodyPr/>
          <a:lstStyle>
            <a:lvl1pPr>
              <a:defRPr/>
            </a:lvl1pPr>
          </a:lstStyle>
          <a:p>
            <a:fld id="{1E7C0D3B-EAFF-41D0-A308-AF7A59FFE4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2032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image" Target="../media/image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6.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7844E-3534-49DD-8BDA-AE7FADF5E662}" type="datetimeFigureOut">
              <a:rPr lang="en-US" smtClean="0"/>
              <a:t>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7165A-5E23-4D1B-B30D-C18E1AC9DF71}" type="slidenum">
              <a:rPr lang="en-US" smtClean="0"/>
              <a:t>‹#›</a:t>
            </a:fld>
            <a:endParaRPr lang="en-US"/>
          </a:p>
        </p:txBody>
      </p:sp>
    </p:spTree>
    <p:extLst>
      <p:ext uri="{BB962C8B-B14F-4D97-AF65-F5344CB8AC3E}">
        <p14:creationId xmlns:p14="http://schemas.microsoft.com/office/powerpoint/2010/main" val="1226493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2969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2970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2970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29702"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2970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29704"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2970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b="1">
              <a:solidFill>
                <a:srgbClr val="FFFFFF"/>
              </a:solidFill>
            </a:endParaRPr>
          </a:p>
        </p:txBody>
      </p:sp>
      <p:sp>
        <p:nvSpPr>
          <p:cNvPr id="1127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7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p:txBody>
      </p:sp>
      <p:sp>
        <p:nvSpPr>
          <p:cNvPr id="2970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0"/>
            </a:lvl1pPr>
          </a:lstStyle>
          <a:p>
            <a:pPr eaLnBrk="0" fontAlgn="base" hangingPunct="0">
              <a:spcAft>
                <a:spcPct val="0"/>
              </a:spcAft>
              <a:defRPr/>
            </a:pPr>
            <a:endParaRPr lang="en-US">
              <a:solidFill>
                <a:srgbClr val="FFFFFF"/>
              </a:solidFill>
            </a:endParaRPr>
          </a:p>
        </p:txBody>
      </p:sp>
      <p:sp>
        <p:nvSpPr>
          <p:cNvPr id="297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b="0"/>
            </a:lvl1pPr>
          </a:lstStyle>
          <a:p>
            <a:pPr eaLnBrk="0" fontAlgn="base" hangingPunct="0">
              <a:spcAft>
                <a:spcPct val="0"/>
              </a:spcAft>
              <a:defRPr/>
            </a:pPr>
            <a:endParaRPr lang="en-US">
              <a:solidFill>
                <a:srgbClr val="FFFFFF"/>
              </a:solidFill>
            </a:endParaRPr>
          </a:p>
        </p:txBody>
      </p:sp>
      <p:sp>
        <p:nvSpPr>
          <p:cNvPr id="2971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0"/>
            </a:lvl1pPr>
          </a:lstStyle>
          <a:p>
            <a:pPr eaLnBrk="0" fontAlgn="base" hangingPunct="0">
              <a:spcAft>
                <a:spcPct val="0"/>
              </a:spcAft>
              <a:defRPr/>
            </a:pPr>
            <a:fld id="{5B35FFF6-D99F-48FD-AD2F-5EF1FB086B44}" type="slidenum">
              <a:rPr lang="en-US">
                <a:solidFill>
                  <a:srgbClr val="FFFFFF"/>
                </a:solidFill>
              </a:rPr>
              <a:pPr eaLnBrk="0" fontAlgn="base" hangingPunct="0">
                <a:spcAft>
                  <a:spcPct val="0"/>
                </a:spcAft>
                <a:defRPr/>
              </a:pPr>
              <a:t>‹#›</a:t>
            </a:fld>
            <a:endParaRPr lang="en-US">
              <a:solidFill>
                <a:srgbClr val="FFFFFF"/>
              </a:solidFill>
            </a:endParaRPr>
          </a:p>
        </p:txBody>
      </p:sp>
    </p:spTree>
    <p:extLst>
      <p:ext uri="{BB962C8B-B14F-4D97-AF65-F5344CB8AC3E}">
        <p14:creationId xmlns:p14="http://schemas.microsoft.com/office/powerpoint/2010/main" val="1433383939"/>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eaLnBrk="0" fontAlgn="base" hangingPunct="0">
              <a:spcBef>
                <a:spcPct val="0"/>
              </a:spcBef>
              <a:spcAft>
                <a:spcPct val="0"/>
              </a:spcAft>
            </a:pPr>
            <a:fld id="{88AE8223-6A85-4CE2-B32E-EB693810C18B}" type="slidenum">
              <a:rPr lang="en-US" altLang="en-US" b="1" smtClean="0">
                <a:solidFill>
                  <a:prstClr val="black"/>
                </a:solidFill>
                <a:latin typeface="Times New Roman" pitchFamily="18" charset="0"/>
              </a:rPr>
              <a:pPr eaLnBrk="0" fontAlgn="base" hangingPunct="0">
                <a:spcBef>
                  <a:spcPct val="0"/>
                </a:spcBef>
                <a:spcAft>
                  <a:spcPct val="0"/>
                </a:spcAft>
              </a:pPr>
              <a:t>‹#›</a:t>
            </a:fld>
            <a:endParaRPr lang="en-US" altLang="en-US" b="1" smtClean="0">
              <a:solidFill>
                <a:prstClr val="black"/>
              </a:solidFill>
              <a:latin typeface="Times New Roman" pitchFamily="18" charset="0"/>
            </a:endParaRPr>
          </a:p>
        </p:txBody>
      </p:sp>
    </p:spTree>
    <p:extLst>
      <p:ext uri="{BB962C8B-B14F-4D97-AF65-F5344CB8AC3E}">
        <p14:creationId xmlns:p14="http://schemas.microsoft.com/office/powerpoint/2010/main" val="17676252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Clr>
          <a:schemeClr val="tx1"/>
        </a:buClr>
        <a:buFont typeface="Arial"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eaLnBrk="0" fontAlgn="base" hangingPunct="0">
              <a:spcBef>
                <a:spcPct val="0"/>
              </a:spcBef>
              <a:spcAft>
                <a:spcPct val="0"/>
              </a:spcAft>
            </a:pPr>
            <a:fld id="{88AE8223-6A85-4CE2-B32E-EB693810C18B}" type="slidenum">
              <a:rPr lang="en-US" altLang="en-US" b="1" smtClean="0">
                <a:solidFill>
                  <a:prstClr val="black"/>
                </a:solidFill>
                <a:latin typeface="Times New Roman" pitchFamily="18" charset="0"/>
              </a:rPr>
              <a:pPr eaLnBrk="0" fontAlgn="base" hangingPunct="0">
                <a:spcBef>
                  <a:spcPct val="0"/>
                </a:spcBef>
                <a:spcAft>
                  <a:spcPct val="0"/>
                </a:spcAft>
              </a:pPr>
              <a:t>‹#›</a:t>
            </a:fld>
            <a:endParaRPr lang="en-US" altLang="en-US" b="1" smtClean="0">
              <a:solidFill>
                <a:prstClr val="black"/>
              </a:solidFill>
              <a:latin typeface="Times New Roman" pitchFamily="18" charset="0"/>
            </a:endParaRPr>
          </a:p>
        </p:txBody>
      </p:sp>
    </p:spTree>
    <p:extLst>
      <p:ext uri="{BB962C8B-B14F-4D97-AF65-F5344CB8AC3E}">
        <p14:creationId xmlns:p14="http://schemas.microsoft.com/office/powerpoint/2010/main" val="40389374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Clr>
          <a:schemeClr val="tx1"/>
        </a:buClr>
        <a:buFont typeface="Arial"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eaLnBrk="0" fontAlgn="base" hangingPunct="0">
              <a:spcBef>
                <a:spcPct val="0"/>
              </a:spcBef>
              <a:spcAft>
                <a:spcPct val="0"/>
              </a:spcAft>
            </a:pPr>
            <a:fld id="{88AE8223-6A85-4CE2-B32E-EB693810C18B}" type="slidenum">
              <a:rPr lang="en-US" altLang="en-US" b="1" smtClean="0">
                <a:solidFill>
                  <a:prstClr val="black"/>
                </a:solidFill>
                <a:latin typeface="Times New Roman" pitchFamily="18" charset="0"/>
              </a:rPr>
              <a:pPr eaLnBrk="0" fontAlgn="base" hangingPunct="0">
                <a:spcBef>
                  <a:spcPct val="0"/>
                </a:spcBef>
                <a:spcAft>
                  <a:spcPct val="0"/>
                </a:spcAft>
              </a:pPr>
              <a:t>‹#›</a:t>
            </a:fld>
            <a:endParaRPr lang="en-US" altLang="en-US" b="1" smtClean="0">
              <a:solidFill>
                <a:prstClr val="black"/>
              </a:solidFill>
              <a:latin typeface="Times New Roman" pitchFamily="18" charset="0"/>
            </a:endParaRPr>
          </a:p>
        </p:txBody>
      </p:sp>
    </p:spTree>
    <p:extLst>
      <p:ext uri="{BB962C8B-B14F-4D97-AF65-F5344CB8AC3E}">
        <p14:creationId xmlns:p14="http://schemas.microsoft.com/office/powerpoint/2010/main" val="316397752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Clr>
          <a:schemeClr val="tx1"/>
        </a:buClr>
        <a:buFont typeface="Arial"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dirty="0">
                <a:solidFill>
                  <a:schemeClr val="tx1"/>
                </a:solidFill>
              </a:defRPr>
            </a:lvl1pPr>
          </a:lstStyle>
          <a:p>
            <a:pPr eaLnBrk="0" fontAlgn="base" hangingPunct="0">
              <a:spcBef>
                <a:spcPct val="0"/>
              </a:spcBef>
              <a:spcAft>
                <a:spcPct val="0"/>
              </a:spcAft>
              <a:defRPr/>
            </a:pPr>
            <a:endParaRPr lang="en-US" b="1">
              <a:solidFill>
                <a:prstClr val="black"/>
              </a:solidFill>
              <a:latin typeface="Times New Roman" pitchFamily="18" charset="0"/>
            </a:endParaRPr>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eaLnBrk="0" fontAlgn="base" hangingPunct="0">
              <a:spcBef>
                <a:spcPct val="0"/>
              </a:spcBef>
              <a:spcAft>
                <a:spcPct val="0"/>
              </a:spcAft>
            </a:pPr>
            <a:fld id="{88AE8223-6A85-4CE2-B32E-EB693810C18B}" type="slidenum">
              <a:rPr lang="en-US" altLang="en-US" b="1" smtClean="0">
                <a:solidFill>
                  <a:prstClr val="black"/>
                </a:solidFill>
                <a:latin typeface="Times New Roman" pitchFamily="18" charset="0"/>
              </a:rPr>
              <a:pPr eaLnBrk="0" fontAlgn="base" hangingPunct="0">
                <a:spcBef>
                  <a:spcPct val="0"/>
                </a:spcBef>
                <a:spcAft>
                  <a:spcPct val="0"/>
                </a:spcAft>
              </a:pPr>
              <a:t>‹#›</a:t>
            </a:fld>
            <a:endParaRPr lang="en-US" altLang="en-US" b="1" smtClean="0">
              <a:solidFill>
                <a:prstClr val="black"/>
              </a:solidFill>
              <a:latin typeface="Times New Roman" pitchFamily="18" charset="0"/>
            </a:endParaRPr>
          </a:p>
        </p:txBody>
      </p:sp>
    </p:spTree>
    <p:extLst>
      <p:ext uri="{BB962C8B-B14F-4D97-AF65-F5344CB8AC3E}">
        <p14:creationId xmlns:p14="http://schemas.microsoft.com/office/powerpoint/2010/main" val="410120064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Clr>
          <a:schemeClr val="tx1"/>
        </a:buClr>
        <a:buFont typeface="Arial"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png"/><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pn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png"/><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5.e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13.bin"/><Relationship Id="rId5" Type="http://schemas.openxmlformats.org/officeDocument/2006/relationships/image" Target="../media/image24.e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16.bin"/><Relationship Id="rId5" Type="http://schemas.openxmlformats.org/officeDocument/2006/relationships/image" Target="../media/image27.emf"/><Relationship Id="rId4" Type="http://schemas.openxmlformats.org/officeDocument/2006/relationships/oleObject" Target="../embeddings/oleObject15.bin"/></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justice and equality class </a:t>
            </a:r>
            <a:br>
              <a:rPr lang="en-US" dirty="0" smtClean="0"/>
            </a:br>
            <a:r>
              <a:rPr lang="en-US" dirty="0" smtClean="0"/>
              <a:t>Bill Jenkins</a:t>
            </a:r>
            <a:endParaRPr lang="en-US" dirty="0"/>
          </a:p>
        </p:txBody>
      </p:sp>
      <p:sp>
        <p:nvSpPr>
          <p:cNvPr id="3" name="Subtitle 2"/>
          <p:cNvSpPr>
            <a:spLocks noGrp="1"/>
          </p:cNvSpPr>
          <p:nvPr>
            <p:ph type="subTitle" idx="1"/>
          </p:nvPr>
        </p:nvSpPr>
        <p:spPr/>
        <p:txBody>
          <a:bodyPr/>
          <a:lstStyle/>
          <a:p>
            <a:r>
              <a:rPr lang="en-US" dirty="0" smtClean="0"/>
              <a:t>January 30, 2017</a:t>
            </a:r>
            <a:endParaRPr lang="en-US" dirty="0"/>
          </a:p>
        </p:txBody>
      </p:sp>
    </p:spTree>
    <p:extLst>
      <p:ext uri="{BB962C8B-B14F-4D97-AF65-F5344CB8AC3E}">
        <p14:creationId xmlns:p14="http://schemas.microsoft.com/office/powerpoint/2010/main" val="346847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0" y="2128838"/>
            <a:ext cx="4762500" cy="3819525"/>
          </a:xfrm>
        </p:spPr>
      </p:pic>
    </p:spTree>
    <p:extLst>
      <p:ext uri="{BB962C8B-B14F-4D97-AF65-F5344CB8AC3E}">
        <p14:creationId xmlns:p14="http://schemas.microsoft.com/office/powerpoint/2010/main" val="13097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Support</a:t>
            </a:r>
          </a:p>
        </p:txBody>
      </p:sp>
      <p:graphicFrame>
        <p:nvGraphicFramePr>
          <p:cNvPr id="6146" name="Object 3"/>
          <p:cNvGraphicFramePr>
            <a:graphicFrameLocks noGrp="1" noChangeAspect="1"/>
          </p:cNvGraphicFramePr>
          <p:nvPr>
            <p:ph type="body" idx="1"/>
          </p:nvPr>
        </p:nvGraphicFramePr>
        <p:xfrm>
          <a:off x="1800225" y="1981200"/>
          <a:ext cx="5543550" cy="4114800"/>
        </p:xfrm>
        <a:graphic>
          <a:graphicData uri="http://schemas.openxmlformats.org/presentationml/2006/ole">
            <mc:AlternateContent xmlns:mc="http://schemas.openxmlformats.org/markup-compatibility/2006">
              <mc:Choice xmlns:v="urn:schemas-microsoft-com:vml" Requires="v">
                <p:oleObj spid="_x0000_s5128" name="Photo Editor Photo" r:id="rId4" imgW="6095238" imgH="4525007" progId="MSPhotoEd.3">
                  <p:embed/>
                </p:oleObj>
              </mc:Choice>
              <mc:Fallback>
                <p:oleObj name="Photo Editor Photo" r:id="rId4" imgW="6095238" imgH="452500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981200"/>
                        <a:ext cx="55435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585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Support</a:t>
            </a:r>
          </a:p>
        </p:txBody>
      </p:sp>
      <p:graphicFrame>
        <p:nvGraphicFramePr>
          <p:cNvPr id="7170" name="Object 3"/>
          <p:cNvGraphicFramePr>
            <a:graphicFrameLocks noGrp="1" noChangeAspect="1"/>
          </p:cNvGraphicFramePr>
          <p:nvPr>
            <p:ph type="body" idx="1"/>
          </p:nvPr>
        </p:nvGraphicFramePr>
        <p:xfrm>
          <a:off x="2009775" y="1981200"/>
          <a:ext cx="5122863" cy="4114800"/>
        </p:xfrm>
        <a:graphic>
          <a:graphicData uri="http://schemas.openxmlformats.org/presentationml/2006/ole">
            <mc:AlternateContent xmlns:mc="http://schemas.openxmlformats.org/markup-compatibility/2006">
              <mc:Choice xmlns:v="urn:schemas-microsoft-com:vml" Requires="v">
                <p:oleObj spid="_x0000_s6152" name="Photo Editor Photo" r:id="rId4" imgW="6095238" imgH="4896533" progId="MSPhotoEd.3">
                  <p:embed/>
                </p:oleObj>
              </mc:Choice>
              <mc:Fallback>
                <p:oleObj name="Photo Editor Photo" r:id="rId4" imgW="6095238" imgH="48965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1981200"/>
                        <a:ext cx="51228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0004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0" y="2147888"/>
            <a:ext cx="4762500" cy="3781425"/>
          </a:xfrm>
        </p:spPr>
      </p:pic>
    </p:spTree>
    <p:extLst>
      <p:ext uri="{BB962C8B-B14F-4D97-AF65-F5344CB8AC3E}">
        <p14:creationId xmlns:p14="http://schemas.microsoft.com/office/powerpoint/2010/main" val="90269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smtClean="0"/>
              <a:t>Education</a:t>
            </a:r>
          </a:p>
        </p:txBody>
      </p:sp>
      <p:graphicFrame>
        <p:nvGraphicFramePr>
          <p:cNvPr id="8194" name="Object 3"/>
          <p:cNvGraphicFramePr>
            <a:graphicFrameLocks noGrp="1" noChangeAspect="1"/>
          </p:cNvGraphicFramePr>
          <p:nvPr>
            <p:ph type="body" idx="1"/>
          </p:nvPr>
        </p:nvGraphicFramePr>
        <p:xfrm>
          <a:off x="1965325" y="1981200"/>
          <a:ext cx="5211763" cy="4114800"/>
        </p:xfrm>
        <a:graphic>
          <a:graphicData uri="http://schemas.openxmlformats.org/presentationml/2006/ole">
            <mc:AlternateContent xmlns:mc="http://schemas.openxmlformats.org/markup-compatibility/2006">
              <mc:Choice xmlns:v="urn:schemas-microsoft-com:vml" Requires="v">
                <p:oleObj spid="_x0000_s7176" name="Bitmap Image" r:id="rId4" imgW="9047619" imgH="7144747" progId="Paint.Picture">
                  <p:embed/>
                </p:oleObj>
              </mc:Choice>
              <mc:Fallback>
                <p:oleObj name="Bitmap Image" r:id="rId4" imgW="9047619" imgH="714474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325" y="1981200"/>
                        <a:ext cx="5211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20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smtClean="0"/>
              <a:t>Agriculture</a:t>
            </a:r>
          </a:p>
        </p:txBody>
      </p:sp>
      <p:graphicFrame>
        <p:nvGraphicFramePr>
          <p:cNvPr id="9218" name="Object 3"/>
          <p:cNvGraphicFramePr>
            <a:graphicFrameLocks noGrp="1" noChangeAspect="1"/>
          </p:cNvGraphicFramePr>
          <p:nvPr>
            <p:ph type="body" idx="1"/>
          </p:nvPr>
        </p:nvGraphicFramePr>
        <p:xfrm>
          <a:off x="2019300" y="1981200"/>
          <a:ext cx="5103813" cy="4114800"/>
        </p:xfrm>
        <a:graphic>
          <a:graphicData uri="http://schemas.openxmlformats.org/presentationml/2006/ole">
            <mc:AlternateContent xmlns:mc="http://schemas.openxmlformats.org/markup-compatibility/2006">
              <mc:Choice xmlns:v="urn:schemas-microsoft-com:vml" Requires="v">
                <p:oleObj spid="_x0000_s8200" name="Photo Editor Photo" r:id="rId4" imgW="6095238" imgH="4915586" progId="MSPhotoEd.3">
                  <p:embed/>
                </p:oleObj>
              </mc:Choice>
              <mc:Fallback>
                <p:oleObj name="Photo Editor Photo" r:id="rId4" imgW="6095238" imgH="49155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1981200"/>
                        <a:ext cx="5103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044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0" y="2157413"/>
            <a:ext cx="4762500" cy="3762375"/>
          </a:xfrm>
        </p:spPr>
      </p:pic>
    </p:spTree>
    <p:extLst>
      <p:ext uri="{BB962C8B-B14F-4D97-AF65-F5344CB8AC3E}">
        <p14:creationId xmlns:p14="http://schemas.microsoft.com/office/powerpoint/2010/main" val="34371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12800" y="457200"/>
            <a:ext cx="7772400" cy="285750"/>
          </a:xfrm>
        </p:spPr>
        <p:txBody>
          <a:bodyPr>
            <a:normAutofit fontScale="90000"/>
          </a:bodyPr>
          <a:lstStyle/>
          <a:p>
            <a:r>
              <a:rPr lang="en-US" altLang="en-US" sz="1800" b="1" smtClean="0">
                <a:solidFill>
                  <a:schemeClr val="hlink"/>
                </a:solidFill>
              </a:rPr>
              <a:t>TIMELINE</a:t>
            </a:r>
            <a:endParaRPr lang="en-US" altLang="en-US" sz="1800" smtClean="0"/>
          </a:p>
        </p:txBody>
      </p:sp>
      <p:sp>
        <p:nvSpPr>
          <p:cNvPr id="24579" name="Rectangle 3"/>
          <p:cNvSpPr>
            <a:spLocks noGrp="1" noChangeArrowheads="1"/>
          </p:cNvSpPr>
          <p:nvPr>
            <p:ph type="body" idx="1"/>
          </p:nvPr>
        </p:nvSpPr>
        <p:spPr>
          <a:xfrm>
            <a:off x="914400" y="1543050"/>
            <a:ext cx="8432800" cy="4171950"/>
          </a:xfrm>
        </p:spPr>
        <p:txBody>
          <a:bodyPr/>
          <a:lstStyle/>
          <a:p>
            <a:r>
              <a:rPr lang="en-US" altLang="en-US" sz="1800" smtClean="0"/>
              <a:t>1895, Booker T. Washington at the Atlanta Cotton Exposition outlines his dream for Black economic development and gains support of northerner philanthropists, including Julius Rosenwald (founder of Sears).</a:t>
            </a:r>
          </a:p>
          <a:p>
            <a:endParaRPr lang="en-US" altLang="en-US" sz="1800" smtClean="0"/>
          </a:p>
          <a:p>
            <a:r>
              <a:rPr lang="en-US" altLang="en-US" sz="1800" smtClean="0"/>
              <a:t>1900, Tuskegee experiment gains widespread support.  Rosenwald Fund provides monies to develops schools, factories, businesses, and agriculture.</a:t>
            </a:r>
          </a:p>
          <a:p>
            <a:endParaRPr lang="en-US" altLang="en-US" sz="1800" smtClean="0"/>
          </a:p>
          <a:p>
            <a:r>
              <a:rPr lang="en-US" altLang="en-US" sz="1800" smtClean="0"/>
              <a:t>1915, Booker T. Washington dies, Robert Martin continues work.</a:t>
            </a:r>
          </a:p>
          <a:p>
            <a:endParaRPr lang="en-US" altLang="en-US" sz="1800" smtClean="0"/>
          </a:p>
          <a:p>
            <a:pPr>
              <a:buFontTx/>
              <a:buNone/>
            </a:pPr>
            <a:endParaRPr lang="en-US" altLang="en-US" sz="1800" smtClean="0"/>
          </a:p>
          <a:p>
            <a:pPr>
              <a:buFontTx/>
              <a:buNone/>
            </a:pPr>
            <a:endParaRPr lang="en-US" altLang="en-US" sz="1800" smtClean="0"/>
          </a:p>
          <a:p>
            <a:endParaRPr lang="en-US" altLang="en-US" sz="1800" smtClean="0"/>
          </a:p>
        </p:txBody>
      </p:sp>
    </p:spTree>
    <p:extLst>
      <p:ext uri="{BB962C8B-B14F-4D97-AF65-F5344CB8AC3E}">
        <p14:creationId xmlns:p14="http://schemas.microsoft.com/office/powerpoint/2010/main" val="238447040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altLang="en-US" smtClean="0"/>
              <a:t>The History of the Negro Health Movement </a:t>
            </a:r>
          </a:p>
        </p:txBody>
      </p:sp>
      <p:sp>
        <p:nvSpPr>
          <p:cNvPr id="25603" name="Rectangle 3"/>
          <p:cNvSpPr>
            <a:spLocks noGrp="1" noChangeArrowheads="1"/>
          </p:cNvSpPr>
          <p:nvPr>
            <p:ph type="body" idx="1"/>
          </p:nvPr>
        </p:nvSpPr>
        <p:spPr/>
        <p:txBody>
          <a:bodyPr/>
          <a:lstStyle/>
          <a:p>
            <a:pPr>
              <a:lnSpc>
                <a:spcPct val="90000"/>
              </a:lnSpc>
            </a:pPr>
            <a:r>
              <a:rPr lang="en-US" altLang="en-US" sz="2400" smtClean="0"/>
              <a:t> In 1914, as a result of the collective and individual efforts of African-American leaders who recognized the link between health, and social and economic well being, Dr. Booker T. Washington initiated Negro Health Improvement Week, which evolved into National Negro Health Week and the National Negro Health Movement.</a:t>
            </a:r>
          </a:p>
          <a:p>
            <a:pPr>
              <a:lnSpc>
                <a:spcPct val="90000"/>
              </a:lnSpc>
              <a:buFontTx/>
              <a:buNone/>
            </a:pPr>
            <a:r>
              <a:rPr lang="en-US" altLang="en-US" sz="2400" smtClean="0"/>
              <a:t>From: The University of Pittsburg.</a:t>
            </a:r>
          </a:p>
          <a:p>
            <a:pPr>
              <a:lnSpc>
                <a:spcPct val="90000"/>
              </a:lnSpc>
              <a:buFontTx/>
              <a:buNone/>
            </a:pPr>
            <a:endParaRPr lang="en-US" altLang="en-US" sz="2400" smtClean="0"/>
          </a:p>
          <a:p>
            <a:pPr>
              <a:lnSpc>
                <a:spcPct val="90000"/>
              </a:lnSpc>
            </a:pPr>
            <a:r>
              <a:rPr lang="en-US" altLang="en-US" sz="2400" smtClean="0"/>
              <a:t>Starts the National Medical Association, National Bar Association, National Nurses Association, and others </a:t>
            </a:r>
          </a:p>
        </p:txBody>
      </p:sp>
    </p:spTree>
    <p:extLst>
      <p:ext uri="{BB962C8B-B14F-4D97-AF65-F5344CB8AC3E}">
        <p14:creationId xmlns:p14="http://schemas.microsoft.com/office/powerpoint/2010/main" val="549113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fontScale="90000"/>
          </a:bodyPr>
          <a:lstStyle/>
          <a:p>
            <a:r>
              <a:rPr lang="en-US" altLang="en-US" sz="4000" smtClean="0"/>
              <a:t>Heading to the Largest Black Medical School…Where? </a:t>
            </a:r>
          </a:p>
        </p:txBody>
      </p:sp>
      <p:graphicFrame>
        <p:nvGraphicFramePr>
          <p:cNvPr id="10242" name="Object 3"/>
          <p:cNvGraphicFramePr>
            <a:graphicFrameLocks noGrp="1" noChangeAspect="1"/>
          </p:cNvGraphicFramePr>
          <p:nvPr>
            <p:ph type="body" idx="1"/>
          </p:nvPr>
        </p:nvGraphicFramePr>
        <p:xfrm>
          <a:off x="2000250" y="1981200"/>
          <a:ext cx="5143500" cy="4114800"/>
        </p:xfrm>
        <a:graphic>
          <a:graphicData uri="http://schemas.openxmlformats.org/presentationml/2006/ole">
            <mc:AlternateContent xmlns:mc="http://schemas.openxmlformats.org/markup-compatibility/2006">
              <mc:Choice xmlns:v="urn:schemas-microsoft-com:vml" Requires="v">
                <p:oleObj spid="_x0000_s9224" name="Photo Editor Photo" r:id="rId4" imgW="1428949" imgH="1142857" progId="MSPhotoEd.3">
                  <p:embed/>
                </p:oleObj>
              </mc:Choice>
              <mc:Fallback>
                <p:oleObj name="Photo Editor Photo" r:id="rId4" imgW="1428949" imgH="114285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1981200"/>
                        <a:ext cx="5143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7746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381000"/>
            <a:ext cx="8458200" cy="1828800"/>
          </a:xfrm>
        </p:spPr>
        <p:txBody>
          <a:bodyPr>
            <a:normAutofit fontScale="90000"/>
          </a:bodyPr>
          <a:lstStyle/>
          <a:p>
            <a:pPr algn="ctr"/>
            <a:r>
              <a:rPr lang="en-US" b="1" dirty="0" smtClean="0">
                <a:solidFill>
                  <a:schemeClr val="hlink"/>
                </a:solidFill>
                <a:latin typeface="Times New Roman" pitchFamily="18" charset="0"/>
                <a:cs typeface="Times New Roman" pitchFamily="18" charset="0"/>
              </a:rPr>
              <a:t> </a:t>
            </a:r>
            <a:r>
              <a:rPr lang="en-US" sz="3600" b="1" dirty="0" smtClean="0">
                <a:solidFill>
                  <a:schemeClr val="hlink"/>
                </a:solidFill>
                <a:latin typeface="Times New Roman" pitchFamily="18" charset="0"/>
                <a:cs typeface="Times New Roman" pitchFamily="18" charset="0"/>
              </a:rPr>
              <a:t>observations on </a:t>
            </a:r>
            <a:r>
              <a:rPr lang="en-US" sz="3600" dirty="0" smtClean="0">
                <a:solidFill>
                  <a:schemeClr val="hlink"/>
                </a:solidFill>
                <a:latin typeface="Times New Roman" pitchFamily="18" charset="0"/>
                <a:cs typeface="Times New Roman" pitchFamily="18" charset="0"/>
              </a:rPr>
              <a:t>African American Health Disparities</a:t>
            </a:r>
            <a:r>
              <a:rPr lang="en-US" sz="3600" b="1" dirty="0" smtClean="0">
                <a:solidFill>
                  <a:schemeClr val="hlink"/>
                </a:solidFill>
                <a:latin typeface="Times New Roman" pitchFamily="18" charset="0"/>
                <a:cs typeface="Times New Roman" pitchFamily="18" charset="0"/>
              </a:rPr>
              <a:t> : </a:t>
            </a:r>
            <a:br>
              <a:rPr lang="en-US" sz="3600" b="1" dirty="0" smtClean="0">
                <a:solidFill>
                  <a:schemeClr val="hlink"/>
                </a:solidFill>
                <a:latin typeface="Times New Roman" pitchFamily="18" charset="0"/>
                <a:cs typeface="Times New Roman" pitchFamily="18" charset="0"/>
              </a:rPr>
            </a:br>
            <a:r>
              <a:rPr lang="en-US" sz="3600" dirty="0" smtClean="0">
                <a:solidFill>
                  <a:schemeClr val="hlink"/>
                </a:solidFill>
                <a:latin typeface="Times New Roman" pitchFamily="18" charset="0"/>
                <a:cs typeface="Times New Roman" pitchFamily="18" charset="0"/>
              </a:rPr>
              <a:t>Implications from Tuskegee</a:t>
            </a:r>
            <a:endParaRPr lang="en-US" sz="3600" b="1" dirty="0" smtClean="0">
              <a:solidFill>
                <a:schemeClr val="hlink"/>
              </a:solidFill>
              <a:latin typeface="Times New Roman" pitchFamily="18" charset="0"/>
              <a:cs typeface="Times New Roman" pitchFamily="18" charset="0"/>
            </a:endParaRPr>
          </a:p>
        </p:txBody>
      </p:sp>
      <p:sp>
        <p:nvSpPr>
          <p:cNvPr id="3075" name="Rectangle 3"/>
          <p:cNvSpPr>
            <a:spLocks noGrp="1" noChangeArrowheads="1"/>
          </p:cNvSpPr>
          <p:nvPr>
            <p:ph type="subTitle" idx="1"/>
          </p:nvPr>
        </p:nvSpPr>
        <p:spPr>
          <a:xfrm>
            <a:off x="152400" y="2667000"/>
            <a:ext cx="8763000" cy="4191000"/>
          </a:xfrm>
        </p:spPr>
        <p:txBody>
          <a:bodyPr/>
          <a:lstStyle/>
          <a:p>
            <a:r>
              <a:rPr lang="en-US" sz="2400" dirty="0" smtClean="0">
                <a:solidFill>
                  <a:schemeClr val="hlink"/>
                </a:solidFill>
              </a:rPr>
              <a:t>Bill Jenkins, MS, PhD, MPH</a:t>
            </a:r>
          </a:p>
          <a:p>
            <a:r>
              <a:rPr lang="en-US" sz="2400" dirty="0" smtClean="0">
                <a:solidFill>
                  <a:schemeClr val="hlink"/>
                </a:solidFill>
              </a:rPr>
              <a:t>CEO, Community Health Analytics </a:t>
            </a:r>
          </a:p>
          <a:p>
            <a:r>
              <a:rPr lang="en-US" sz="2400" dirty="0" smtClean="0">
                <a:solidFill>
                  <a:schemeClr val="hlink"/>
                </a:solidFill>
              </a:rPr>
              <a:t>Morehouse College</a:t>
            </a:r>
          </a:p>
          <a:p>
            <a:r>
              <a:rPr lang="en-US" sz="2400" dirty="0" smtClean="0">
                <a:solidFill>
                  <a:schemeClr val="hlink"/>
                </a:solidFill>
              </a:rPr>
              <a:t>UNC-Chapel Hill   </a:t>
            </a:r>
          </a:p>
          <a:p>
            <a:endParaRPr lang="en-US" sz="2800" dirty="0" smtClean="0">
              <a:solidFill>
                <a:schemeClr val="hlink"/>
              </a:solidFill>
            </a:endParaRPr>
          </a:p>
          <a:p>
            <a:r>
              <a:rPr lang="en-US" sz="2800" dirty="0" smtClean="0"/>
              <a:t> </a:t>
            </a:r>
          </a:p>
        </p:txBody>
      </p:sp>
      <p:graphicFrame>
        <p:nvGraphicFramePr>
          <p:cNvPr id="7169" name="Object 1"/>
          <p:cNvGraphicFramePr>
            <a:graphicFrameLocks noChangeAspect="1"/>
          </p:cNvGraphicFramePr>
          <p:nvPr>
            <p:extLst>
              <p:ext uri="{D42A27DB-BD31-4B8C-83A1-F6EECF244321}">
                <p14:modId xmlns:p14="http://schemas.microsoft.com/office/powerpoint/2010/main" val="2446940773"/>
              </p:ext>
            </p:extLst>
          </p:nvPr>
        </p:nvGraphicFramePr>
        <p:xfrm>
          <a:off x="152400" y="3810000"/>
          <a:ext cx="3171825" cy="2895600"/>
        </p:xfrm>
        <a:graphic>
          <a:graphicData uri="http://schemas.openxmlformats.org/presentationml/2006/ole">
            <mc:AlternateContent xmlns:mc="http://schemas.openxmlformats.org/markup-compatibility/2006">
              <mc:Choice xmlns:v="urn:schemas-microsoft-com:vml" Requires="v">
                <p:oleObj spid="_x0000_s1032" r:id="rId4" imgW="4971429" imgH="3591426" progId="">
                  <p:embed/>
                </p:oleObj>
              </mc:Choice>
              <mc:Fallback>
                <p:oleObj r:id="rId4" imgW="4971429" imgH="359142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3171825"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1722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7200"/>
            <a:ext cx="80010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257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3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28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98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838200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98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23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3058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01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2296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92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83820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65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11200" y="514350"/>
            <a:ext cx="7772400" cy="571500"/>
          </a:xfrm>
        </p:spPr>
        <p:txBody>
          <a:bodyPr/>
          <a:lstStyle/>
          <a:p>
            <a:r>
              <a:rPr lang="en-US" sz="1800" b="1" smtClean="0">
                <a:solidFill>
                  <a:schemeClr val="hlink"/>
                </a:solidFill>
              </a:rPr>
              <a:t>CHANGED RESEARCH PRACTICES</a:t>
            </a:r>
            <a:endParaRPr lang="en-US" sz="3600" smtClean="0"/>
          </a:p>
        </p:txBody>
      </p:sp>
      <p:sp>
        <p:nvSpPr>
          <p:cNvPr id="41987" name="Rectangle 3"/>
          <p:cNvSpPr>
            <a:spLocks noGrp="1" noChangeArrowheads="1"/>
          </p:cNvSpPr>
          <p:nvPr>
            <p:ph type="body" idx="1"/>
          </p:nvPr>
        </p:nvSpPr>
        <p:spPr>
          <a:xfrm>
            <a:off x="711200" y="1314450"/>
            <a:ext cx="7772400" cy="4457700"/>
          </a:xfrm>
        </p:spPr>
        <p:txBody>
          <a:bodyPr>
            <a:normAutofit lnSpcReduction="10000"/>
          </a:bodyPr>
          <a:lstStyle/>
          <a:p>
            <a:r>
              <a:rPr lang="en-US" sz="1800" smtClean="0"/>
              <a:t>After the Tuskegee Study, the government changed its research practices to prevent a repeat of the mistakes made in Tuskegee.</a:t>
            </a:r>
          </a:p>
          <a:p>
            <a:endParaRPr lang="en-US" sz="1800" smtClean="0"/>
          </a:p>
          <a:p>
            <a:r>
              <a:rPr lang="en-US" sz="1800" smtClean="0"/>
              <a:t>1974, the National Research Act was signed into law, creating the National Commission for the Protection of Human Subjects of Biomedical and Behavioral Research.</a:t>
            </a:r>
          </a:p>
          <a:p>
            <a:endParaRPr lang="en-US" sz="1800" smtClean="0"/>
          </a:p>
          <a:p>
            <a:r>
              <a:rPr lang="en-US" sz="1800" smtClean="0"/>
              <a:t>Regulations were passed in 1974 that required researchers to get voluntary informed consent form all persons taking part in studies.</a:t>
            </a:r>
          </a:p>
          <a:p>
            <a:endParaRPr lang="en-US" sz="1800" smtClean="0"/>
          </a:p>
          <a:p>
            <a:r>
              <a:rPr lang="en-US" sz="1800" smtClean="0"/>
              <a:t>In 1974, studies using human subjects began requiring Institutional Review Boards, which decides whether they meet ethical standards. </a:t>
            </a:r>
          </a:p>
          <a:p>
            <a:endParaRPr lang="en-US" sz="1800" smtClean="0"/>
          </a:p>
          <a:p>
            <a:r>
              <a:rPr lang="en-US" sz="1800" smtClean="0"/>
              <a:t>In 1991, sixteen federal departments and agencies adopted the Federal Policy for the Protection of Human Subjects.</a:t>
            </a:r>
          </a:p>
          <a:p>
            <a:endParaRPr lang="en-US" sz="1800" smtClean="0"/>
          </a:p>
        </p:txBody>
      </p:sp>
    </p:spTree>
    <p:extLst>
      <p:ext uri="{BB962C8B-B14F-4D97-AF65-F5344CB8AC3E}">
        <p14:creationId xmlns:p14="http://schemas.microsoft.com/office/powerpoint/2010/main" val="55572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685800" y="609600"/>
            <a:ext cx="7772400" cy="914400"/>
          </a:xfrm>
        </p:spPr>
        <p:txBody>
          <a:bodyPr/>
          <a:lstStyle/>
          <a:p>
            <a:r>
              <a:rPr lang="en-US" altLang="en-US" sz="3600" smtClean="0"/>
              <a:t>Basic Tenets of Bioethics</a:t>
            </a:r>
          </a:p>
        </p:txBody>
      </p:sp>
      <p:sp>
        <p:nvSpPr>
          <p:cNvPr id="60419" name="Rectangle 1027"/>
          <p:cNvSpPr>
            <a:spLocks noGrp="1" noChangeArrowheads="1"/>
          </p:cNvSpPr>
          <p:nvPr>
            <p:ph type="body" idx="1"/>
          </p:nvPr>
        </p:nvSpPr>
        <p:spPr/>
        <p:txBody>
          <a:bodyPr/>
          <a:lstStyle/>
          <a:p>
            <a:pPr>
              <a:lnSpc>
                <a:spcPct val="90000"/>
              </a:lnSpc>
              <a:buFontTx/>
              <a:buNone/>
            </a:pPr>
            <a:r>
              <a:rPr lang="en-US" altLang="en-US" sz="2400" smtClean="0">
                <a:solidFill>
                  <a:srgbClr val="FFFF00"/>
                </a:solidFill>
              </a:rPr>
              <a:t>Autonomy</a:t>
            </a:r>
            <a:r>
              <a:rPr lang="en-US" altLang="en-US" sz="2400" smtClean="0"/>
              <a:t> – Every person’s right to act as an independent agent free of coercion and armed with facts.</a:t>
            </a:r>
          </a:p>
          <a:p>
            <a:pPr>
              <a:lnSpc>
                <a:spcPct val="90000"/>
              </a:lnSpc>
              <a:buFontTx/>
              <a:buNone/>
            </a:pPr>
            <a:endParaRPr lang="en-US" altLang="en-US" sz="2400" smtClean="0"/>
          </a:p>
          <a:p>
            <a:pPr>
              <a:lnSpc>
                <a:spcPct val="90000"/>
              </a:lnSpc>
              <a:buFontTx/>
              <a:buNone/>
            </a:pPr>
            <a:r>
              <a:rPr lang="en-US" altLang="en-US" sz="2400" smtClean="0">
                <a:solidFill>
                  <a:srgbClr val="FFFF00"/>
                </a:solidFill>
              </a:rPr>
              <a:t>Beneficence</a:t>
            </a:r>
            <a:r>
              <a:rPr lang="en-US" altLang="en-US" sz="2400" smtClean="0"/>
              <a:t>- the moral obligation to act for the benefit of others and to promote good.</a:t>
            </a:r>
          </a:p>
          <a:p>
            <a:pPr>
              <a:lnSpc>
                <a:spcPct val="90000"/>
              </a:lnSpc>
              <a:buFontTx/>
              <a:buNone/>
            </a:pPr>
            <a:endParaRPr lang="en-US" altLang="en-US" sz="2400" smtClean="0"/>
          </a:p>
          <a:p>
            <a:pPr>
              <a:lnSpc>
                <a:spcPct val="90000"/>
              </a:lnSpc>
              <a:buFontTx/>
              <a:buNone/>
            </a:pPr>
            <a:r>
              <a:rPr lang="en-US" altLang="en-US" sz="2400" smtClean="0">
                <a:solidFill>
                  <a:srgbClr val="FFFF00"/>
                </a:solidFill>
              </a:rPr>
              <a:t>Nonmaleficence</a:t>
            </a:r>
            <a:r>
              <a:rPr lang="en-US" altLang="en-US" sz="2400" smtClean="0"/>
              <a:t>- the obligation not to inflict harm on others</a:t>
            </a:r>
          </a:p>
          <a:p>
            <a:pPr>
              <a:lnSpc>
                <a:spcPct val="90000"/>
              </a:lnSpc>
              <a:buFontTx/>
              <a:buNone/>
            </a:pPr>
            <a:endParaRPr lang="en-US" altLang="en-US" sz="2400" smtClean="0"/>
          </a:p>
          <a:p>
            <a:pPr>
              <a:lnSpc>
                <a:spcPct val="90000"/>
              </a:lnSpc>
              <a:buFontTx/>
              <a:buNone/>
            </a:pPr>
            <a:r>
              <a:rPr lang="en-US" altLang="en-US" sz="2400" smtClean="0">
                <a:solidFill>
                  <a:srgbClr val="FFFF00"/>
                </a:solidFill>
              </a:rPr>
              <a:t>Justice</a:t>
            </a:r>
            <a:r>
              <a:rPr lang="en-US" altLang="en-US" sz="2400" smtClean="0"/>
              <a:t>- fair, equitable, and appropriate treatment for all persons</a:t>
            </a:r>
          </a:p>
          <a:p>
            <a:pPr>
              <a:lnSpc>
                <a:spcPct val="90000"/>
              </a:lnSpc>
              <a:buFontTx/>
              <a:buNone/>
            </a:pPr>
            <a:endParaRPr lang="en-US" altLang="en-US" sz="2400" smtClean="0"/>
          </a:p>
          <a:p>
            <a:pPr>
              <a:lnSpc>
                <a:spcPct val="90000"/>
              </a:lnSpc>
              <a:buFontTx/>
              <a:buNone/>
            </a:pPr>
            <a:endParaRPr lang="en-US" altLang="en-US" sz="2000" smtClean="0"/>
          </a:p>
        </p:txBody>
      </p:sp>
    </p:spTree>
    <p:extLst>
      <p:ext uri="{BB962C8B-B14F-4D97-AF65-F5344CB8AC3E}">
        <p14:creationId xmlns:p14="http://schemas.microsoft.com/office/powerpoint/2010/main" val="176057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8534400" cy="1143000"/>
          </a:xfrm>
        </p:spPr>
        <p:txBody>
          <a:bodyPr>
            <a:noAutofit/>
          </a:bodyPr>
          <a:lstStyle/>
          <a:p>
            <a:r>
              <a:rPr lang="en-US" sz="4000" b="1" dirty="0" smtClean="0">
                <a:solidFill>
                  <a:srgbClr val="00B0F0"/>
                </a:solidFill>
              </a:rPr>
              <a:t>WEB Dubois “The Philadelphia Negro”</a:t>
            </a:r>
          </a:p>
        </p:txBody>
      </p:sp>
      <p:sp>
        <p:nvSpPr>
          <p:cNvPr id="4099" name="Rectangle 3"/>
          <p:cNvSpPr>
            <a:spLocks noGrp="1" noChangeArrowheads="1"/>
          </p:cNvSpPr>
          <p:nvPr>
            <p:ph idx="1"/>
          </p:nvPr>
        </p:nvSpPr>
        <p:spPr>
          <a:xfrm>
            <a:off x="914400" y="1524000"/>
            <a:ext cx="7620000" cy="4449763"/>
          </a:xfrm>
        </p:spPr>
        <p:txBody>
          <a:bodyPr>
            <a:normAutofit lnSpcReduction="10000"/>
          </a:bodyPr>
          <a:lstStyle/>
          <a:p>
            <a:pPr>
              <a:buFontTx/>
              <a:buNone/>
            </a:pPr>
            <a:r>
              <a:rPr lang="en-US" sz="2800" dirty="0" smtClean="0"/>
              <a:t>   The Negro Death rate indicates how far this race is behind…It should then act as a spur for increased effort and sound up-building … and not …increased discrimination </a:t>
            </a:r>
          </a:p>
          <a:p>
            <a:pPr>
              <a:buFontTx/>
              <a:buNone/>
            </a:pPr>
            <a:endParaRPr lang="en-US" sz="2800" dirty="0" smtClean="0"/>
          </a:p>
          <a:p>
            <a:pPr>
              <a:buFontTx/>
              <a:buNone/>
            </a:pPr>
            <a:r>
              <a:rPr lang="en-US" sz="2800" dirty="0" smtClean="0"/>
              <a:t>With support from many academic Americans many legal suits were developed to end segregation </a:t>
            </a:r>
          </a:p>
          <a:p>
            <a:pPr>
              <a:buFontTx/>
              <a:buNone/>
            </a:pPr>
            <a:endParaRPr lang="en-US" sz="2800" dirty="0" smtClean="0"/>
          </a:p>
          <a:p>
            <a:pPr>
              <a:buFontTx/>
              <a:buNone/>
            </a:pPr>
            <a:r>
              <a:rPr lang="en-US" sz="2800" dirty="0" smtClean="0"/>
              <a:t> </a:t>
            </a:r>
          </a:p>
        </p:txBody>
      </p:sp>
    </p:spTree>
    <p:extLst>
      <p:ext uri="{BB962C8B-B14F-4D97-AF65-F5344CB8AC3E}">
        <p14:creationId xmlns:p14="http://schemas.microsoft.com/office/powerpoint/2010/main" val="968722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457200"/>
            <a:ext cx="7772400" cy="609600"/>
          </a:xfrm>
        </p:spPr>
        <p:txBody>
          <a:bodyPr/>
          <a:lstStyle/>
          <a:p>
            <a:r>
              <a:rPr lang="en-US" sz="2400" b="1" smtClean="0">
                <a:solidFill>
                  <a:schemeClr val="hlink"/>
                </a:solidFill>
              </a:rPr>
              <a:t>Levels of Community Participatory Research</a:t>
            </a:r>
            <a:endParaRPr lang="en-US" sz="2400" b="1" smtClean="0"/>
          </a:p>
        </p:txBody>
      </p:sp>
      <p:sp>
        <p:nvSpPr>
          <p:cNvPr id="44035" name="Rectangle 3"/>
          <p:cNvSpPr>
            <a:spLocks noGrp="1" noChangeArrowheads="1"/>
          </p:cNvSpPr>
          <p:nvPr>
            <p:ph type="body" idx="1"/>
          </p:nvPr>
        </p:nvSpPr>
        <p:spPr>
          <a:xfrm>
            <a:off x="685800" y="1447800"/>
            <a:ext cx="7772400" cy="5105400"/>
          </a:xfrm>
        </p:spPr>
        <p:txBody>
          <a:bodyPr>
            <a:normAutofit/>
          </a:bodyPr>
          <a:lstStyle/>
          <a:p>
            <a:r>
              <a:rPr lang="en-US" sz="1800" dirty="0" smtClean="0"/>
              <a:t>Community </a:t>
            </a:r>
            <a:r>
              <a:rPr lang="en-US" sz="1800" i="1" dirty="0" smtClean="0"/>
              <a:t>notification</a:t>
            </a:r>
          </a:p>
          <a:p>
            <a:r>
              <a:rPr lang="en-US" sz="1800" dirty="0" smtClean="0"/>
              <a:t>The community is informed of the intentions, risks and benefits of the study.</a:t>
            </a:r>
          </a:p>
          <a:p>
            <a:endParaRPr lang="en-US" sz="1800" dirty="0" smtClean="0"/>
          </a:p>
          <a:p>
            <a:r>
              <a:rPr lang="en-US" sz="1800" dirty="0" smtClean="0"/>
              <a:t>Community </a:t>
            </a:r>
            <a:r>
              <a:rPr lang="en-US" sz="1800" i="1" dirty="0" smtClean="0"/>
              <a:t>endorsement</a:t>
            </a:r>
          </a:p>
          <a:p>
            <a:r>
              <a:rPr lang="en-US" sz="1800" i="1" dirty="0" smtClean="0"/>
              <a:t>C</a:t>
            </a:r>
            <a:r>
              <a:rPr lang="en-US" sz="1800" dirty="0" smtClean="0"/>
              <a:t>ommunity representatives are asked to support the research activities.</a:t>
            </a:r>
          </a:p>
          <a:p>
            <a:endParaRPr lang="en-US" sz="1800" dirty="0" smtClean="0"/>
          </a:p>
          <a:p>
            <a:r>
              <a:rPr lang="en-US" sz="1800" dirty="0" smtClean="0"/>
              <a:t>Community </a:t>
            </a:r>
            <a:r>
              <a:rPr lang="en-US" sz="1800" i="1" dirty="0" smtClean="0"/>
              <a:t>advice</a:t>
            </a:r>
          </a:p>
          <a:p>
            <a:r>
              <a:rPr lang="en-US" sz="1800" dirty="0" smtClean="0"/>
              <a:t>seeks and obtains community advice in planning, development, execution, and dissemination of the research.</a:t>
            </a:r>
          </a:p>
          <a:p>
            <a:endParaRPr lang="en-US" sz="1800" dirty="0" smtClean="0"/>
          </a:p>
          <a:p>
            <a:r>
              <a:rPr lang="en-US" sz="1800" dirty="0" smtClean="0"/>
              <a:t>Community </a:t>
            </a:r>
            <a:r>
              <a:rPr lang="en-US" sz="1800" i="1" dirty="0" smtClean="0"/>
              <a:t>consent</a:t>
            </a:r>
          </a:p>
          <a:p>
            <a:r>
              <a:rPr lang="en-US" sz="1800" dirty="0" smtClean="0"/>
              <a:t>Obtains community’s approval.</a:t>
            </a:r>
          </a:p>
          <a:p>
            <a:endParaRPr lang="en-US" sz="1800" dirty="0" smtClean="0"/>
          </a:p>
          <a:p>
            <a:pPr>
              <a:buNone/>
            </a:pPr>
            <a:r>
              <a:rPr lang="en-US" sz="1800" dirty="0" smtClean="0"/>
              <a:t>	Community </a:t>
            </a:r>
            <a:r>
              <a:rPr lang="en-US" sz="1800" i="1" dirty="0" smtClean="0"/>
              <a:t>origination</a:t>
            </a:r>
          </a:p>
          <a:p>
            <a:r>
              <a:rPr lang="en-US" sz="1800" dirty="0" smtClean="0"/>
              <a:t>Research purpose and goals set by expressed community needs.	</a:t>
            </a:r>
          </a:p>
        </p:txBody>
      </p:sp>
    </p:spTree>
    <p:extLst>
      <p:ext uri="{BB962C8B-B14F-4D97-AF65-F5344CB8AC3E}">
        <p14:creationId xmlns:p14="http://schemas.microsoft.com/office/powerpoint/2010/main" val="193057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12800" y="400050"/>
            <a:ext cx="7772400" cy="361950"/>
          </a:xfrm>
        </p:spPr>
        <p:txBody>
          <a:bodyPr>
            <a:normAutofit fontScale="90000"/>
          </a:bodyPr>
          <a:lstStyle/>
          <a:p>
            <a:r>
              <a:rPr lang="en-US" sz="1800" b="1" dirty="0" smtClean="0">
                <a:solidFill>
                  <a:schemeClr val="hlink"/>
                </a:solidFill>
              </a:rPr>
              <a:t>Review:   TIMELINE</a:t>
            </a:r>
            <a:endParaRPr lang="en-US" sz="1800" b="1" dirty="0" smtClean="0"/>
          </a:p>
        </p:txBody>
      </p:sp>
      <p:sp>
        <p:nvSpPr>
          <p:cNvPr id="38915" name="Rectangle 3"/>
          <p:cNvSpPr>
            <a:spLocks noGrp="1" noChangeArrowheads="1"/>
          </p:cNvSpPr>
          <p:nvPr>
            <p:ph type="body" idx="1"/>
          </p:nvPr>
        </p:nvSpPr>
        <p:spPr>
          <a:xfrm>
            <a:off x="711200" y="971550"/>
            <a:ext cx="8026400" cy="5543550"/>
          </a:xfrm>
        </p:spPr>
        <p:txBody>
          <a:bodyPr>
            <a:normAutofit/>
          </a:bodyPr>
          <a:lstStyle/>
          <a:p>
            <a:r>
              <a:rPr lang="en-US" sz="1800" smtClean="0"/>
              <a:t>1932, Follow-up effort organized into study of 399 men with syphilis and 201 without. The men would be given annual physical assessments.  Motin agrees to support study if “Tuskegee gets its full share of the credit” and Black professionals are involved (Dibble and Rivers are assigned to the study).</a:t>
            </a:r>
          </a:p>
          <a:p>
            <a:endParaRPr lang="en-US" sz="1800" smtClean="0"/>
          </a:p>
          <a:p>
            <a:r>
              <a:rPr lang="en-US" sz="1800" smtClean="0"/>
              <a:t>1934, First papers suggest health effects of untreated syphilis.</a:t>
            </a:r>
          </a:p>
          <a:p>
            <a:endParaRPr lang="en-US" sz="1800" smtClean="0"/>
          </a:p>
          <a:p>
            <a:r>
              <a:rPr lang="en-US" sz="1800" smtClean="0"/>
              <a:t>1936, Study criticized because it is not known if the men are being treated.  Local physicians asked to assist and asked not to treat men.  It was also decided to follow the men until death.</a:t>
            </a:r>
          </a:p>
          <a:p>
            <a:endParaRPr lang="en-US" sz="1800" smtClean="0"/>
          </a:p>
          <a:p>
            <a:r>
              <a:rPr lang="en-US" sz="1800" smtClean="0"/>
              <a:t>1940, Efforts to hinder men from getting treatment by military draft effort.</a:t>
            </a:r>
          </a:p>
          <a:p>
            <a:endParaRPr lang="en-US" sz="1800" smtClean="0"/>
          </a:p>
          <a:p>
            <a:r>
              <a:rPr lang="en-US" sz="1800" smtClean="0"/>
              <a:t>1945, Penicillin accepted as treatment of choice for syphilis.</a:t>
            </a:r>
          </a:p>
          <a:p>
            <a:endParaRPr lang="en-US" sz="1800" smtClean="0"/>
          </a:p>
          <a:p>
            <a:r>
              <a:rPr lang="en-US" sz="1800" smtClean="0"/>
              <a:t>1947, US PHS establishes “Rapid Treatment Centers” to treat syphilis, men in study are not treated, but syphilis declines.</a:t>
            </a:r>
          </a:p>
          <a:p>
            <a:endParaRPr lang="en-US" sz="1800" smtClean="0"/>
          </a:p>
        </p:txBody>
      </p:sp>
    </p:spTree>
    <p:extLst>
      <p:ext uri="{BB962C8B-B14F-4D97-AF65-F5344CB8AC3E}">
        <p14:creationId xmlns:p14="http://schemas.microsoft.com/office/powerpoint/2010/main" val="4237914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914400"/>
          </a:xfrm>
        </p:spPr>
        <p:txBody>
          <a:bodyPr/>
          <a:lstStyle/>
          <a:p>
            <a:r>
              <a:rPr lang="en-US" sz="2400" b="1" smtClean="0">
                <a:solidFill>
                  <a:schemeClr val="hlink"/>
                </a:solidFill>
              </a:rPr>
              <a:t>The Tuskegee Study of Untreated Syphilis in the Negro male (1932-1972): An example of CPR</a:t>
            </a:r>
            <a:endParaRPr lang="en-US" sz="2400" b="1" smtClean="0"/>
          </a:p>
        </p:txBody>
      </p:sp>
      <p:sp>
        <p:nvSpPr>
          <p:cNvPr id="45059" name="Rectangle 3"/>
          <p:cNvSpPr>
            <a:spLocks noGrp="1" noChangeArrowheads="1"/>
          </p:cNvSpPr>
          <p:nvPr>
            <p:ph type="body" idx="1"/>
          </p:nvPr>
        </p:nvSpPr>
        <p:spPr>
          <a:xfrm>
            <a:off x="762000" y="1371600"/>
            <a:ext cx="7772400" cy="5257800"/>
          </a:xfrm>
        </p:spPr>
        <p:txBody>
          <a:bodyPr/>
          <a:lstStyle/>
          <a:p>
            <a:pPr>
              <a:lnSpc>
                <a:spcPct val="90000"/>
              </a:lnSpc>
            </a:pPr>
            <a:r>
              <a:rPr lang="en-US" sz="1800" smtClean="0"/>
              <a:t>Community Notification                                                                              		Churches / Businesses</a:t>
            </a:r>
          </a:p>
          <a:p>
            <a:pPr>
              <a:lnSpc>
                <a:spcPct val="90000"/>
              </a:lnSpc>
            </a:pPr>
            <a:endParaRPr lang="en-US" sz="1800" smtClean="0"/>
          </a:p>
          <a:p>
            <a:pPr>
              <a:lnSpc>
                <a:spcPct val="90000"/>
              </a:lnSpc>
            </a:pPr>
            <a:r>
              <a:rPr lang="en-US" sz="1800" smtClean="0"/>
              <a:t>Community Endorsement                                                                            		Business Establishments</a:t>
            </a:r>
          </a:p>
          <a:p>
            <a:pPr>
              <a:lnSpc>
                <a:spcPct val="90000"/>
              </a:lnSpc>
            </a:pPr>
            <a:endParaRPr lang="en-US" sz="1800" smtClean="0"/>
          </a:p>
          <a:p>
            <a:pPr>
              <a:lnSpc>
                <a:spcPct val="90000"/>
              </a:lnSpc>
            </a:pPr>
            <a:r>
              <a:rPr lang="en-US" sz="1800" smtClean="0"/>
              <a:t>Community Advice                                                                                           	The Tuskegee Institute</a:t>
            </a:r>
          </a:p>
          <a:p>
            <a:pPr>
              <a:lnSpc>
                <a:spcPct val="90000"/>
              </a:lnSpc>
            </a:pPr>
            <a:endParaRPr lang="en-US" sz="1800" smtClean="0"/>
          </a:p>
          <a:p>
            <a:pPr>
              <a:lnSpc>
                <a:spcPct val="90000"/>
              </a:lnSpc>
            </a:pPr>
            <a:r>
              <a:rPr lang="en-US" sz="1800" smtClean="0"/>
              <a:t>Community Consent                                                                                        		Macon County Medical Society</a:t>
            </a:r>
          </a:p>
          <a:p>
            <a:pPr>
              <a:lnSpc>
                <a:spcPct val="90000"/>
              </a:lnSpc>
            </a:pPr>
            <a:endParaRPr lang="en-US" sz="1800" smtClean="0"/>
          </a:p>
          <a:p>
            <a:pPr>
              <a:lnSpc>
                <a:spcPct val="90000"/>
              </a:lnSpc>
            </a:pPr>
            <a:r>
              <a:rPr lang="en-US" sz="1800" smtClean="0"/>
              <a:t>Community Origination                                                                                    	The Negro Health Movement</a:t>
            </a:r>
          </a:p>
          <a:p>
            <a:pPr>
              <a:lnSpc>
                <a:spcPct val="90000"/>
              </a:lnSpc>
            </a:pPr>
            <a:endParaRPr lang="en-US" sz="1800" smtClean="0"/>
          </a:p>
          <a:p>
            <a:pPr>
              <a:lnSpc>
                <a:spcPct val="90000"/>
              </a:lnSpc>
            </a:pPr>
            <a:r>
              <a:rPr lang="en-US" sz="1800" smtClean="0"/>
              <a:t>Cultural Competence                                                                                        	Nurse Eunice Rivers</a:t>
            </a:r>
          </a:p>
        </p:txBody>
      </p:sp>
    </p:spTree>
    <p:extLst>
      <p:ext uri="{BB962C8B-B14F-4D97-AF65-F5344CB8AC3E}">
        <p14:creationId xmlns:p14="http://schemas.microsoft.com/office/powerpoint/2010/main" val="1475428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11200" y="400050"/>
            <a:ext cx="7772400" cy="361950"/>
          </a:xfrm>
        </p:spPr>
        <p:txBody>
          <a:bodyPr>
            <a:normAutofit fontScale="90000"/>
          </a:bodyPr>
          <a:lstStyle/>
          <a:p>
            <a:r>
              <a:rPr lang="en-US" sz="1800" b="1" smtClean="0">
                <a:solidFill>
                  <a:schemeClr val="hlink"/>
                </a:solidFill>
              </a:rPr>
              <a:t>TIMELINE, (con’t)</a:t>
            </a:r>
            <a:endParaRPr lang="en-US" sz="1800" b="1" smtClean="0"/>
          </a:p>
        </p:txBody>
      </p:sp>
      <p:sp>
        <p:nvSpPr>
          <p:cNvPr id="39939" name="Rectangle 3"/>
          <p:cNvSpPr>
            <a:spLocks noGrp="1" noChangeArrowheads="1"/>
          </p:cNvSpPr>
          <p:nvPr>
            <p:ph type="body" idx="1"/>
          </p:nvPr>
        </p:nvSpPr>
        <p:spPr>
          <a:xfrm>
            <a:off x="609600" y="990600"/>
            <a:ext cx="7772400" cy="5486400"/>
          </a:xfrm>
        </p:spPr>
        <p:txBody>
          <a:bodyPr/>
          <a:lstStyle/>
          <a:p>
            <a:r>
              <a:rPr lang="en-US" sz="1800" smtClean="0"/>
              <a:t>1962, Since 1947, 127 Black medical students are rotated through the unit doing the study.</a:t>
            </a:r>
          </a:p>
          <a:p>
            <a:endParaRPr lang="en-US" sz="1800" smtClean="0"/>
          </a:p>
          <a:p>
            <a:r>
              <a:rPr lang="en-US" sz="1800" smtClean="0"/>
              <a:t>1968, Peter Bauxum and others, raised concern about the ethics of the study.</a:t>
            </a:r>
          </a:p>
          <a:p>
            <a:endParaRPr lang="en-US" sz="1800" smtClean="0"/>
          </a:p>
          <a:p>
            <a:r>
              <a:rPr lang="en-US" sz="1800" smtClean="0"/>
              <a:t>1969, CDC reaffirms need for study and gains local medical societies support (AMA and NMA chapters officially support continuation of study).</a:t>
            </a:r>
          </a:p>
          <a:p>
            <a:endParaRPr lang="en-US" sz="1800" smtClean="0"/>
          </a:p>
          <a:p>
            <a:r>
              <a:rPr lang="en-US" sz="1800" smtClean="0"/>
              <a:t>1970, First news articles condemns studies.</a:t>
            </a:r>
          </a:p>
          <a:p>
            <a:endParaRPr lang="en-US" sz="1800" smtClean="0"/>
          </a:p>
          <a:p>
            <a:r>
              <a:rPr lang="en-US" sz="1800" smtClean="0"/>
              <a:t>1971, Congress holds hearings and law suit initiated.</a:t>
            </a:r>
          </a:p>
          <a:p>
            <a:endParaRPr lang="en-US" sz="1800" smtClean="0"/>
          </a:p>
          <a:p>
            <a:r>
              <a:rPr lang="en-US" sz="1800" smtClean="0"/>
              <a:t>1972, Study ends and participants compensated with cash and continued medical treatment.</a:t>
            </a:r>
          </a:p>
        </p:txBody>
      </p:sp>
    </p:spTree>
    <p:extLst>
      <p:ext uri="{BB962C8B-B14F-4D97-AF65-F5344CB8AC3E}">
        <p14:creationId xmlns:p14="http://schemas.microsoft.com/office/powerpoint/2010/main" val="292821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PHS Commissioned Corps</a:t>
            </a:r>
            <a:br>
              <a:rPr lang="en-US" dirty="0" smtClean="0"/>
            </a:br>
            <a:r>
              <a:rPr lang="en-US" sz="4000" dirty="0" smtClean="0"/>
              <a:t>1967</a:t>
            </a:r>
            <a:endParaRPr lang="en-US" sz="4000" dirty="0"/>
          </a:p>
        </p:txBody>
      </p:sp>
      <p:pic>
        <p:nvPicPr>
          <p:cNvPr id="4" name="Content Placeholder 3"/>
          <p:cNvPicPr>
            <a:picLocks noGrp="1" noChangeAspect="1"/>
          </p:cNvPicPr>
          <p:nvPr>
            <p:ph idx="1"/>
          </p:nvPr>
        </p:nvPicPr>
        <p:blipFill>
          <a:blip r:embed="rId2"/>
          <a:stretch>
            <a:fillRect/>
          </a:stretch>
        </p:blipFill>
        <p:spPr>
          <a:xfrm>
            <a:off x="839784" y="1743494"/>
            <a:ext cx="6702431" cy="4239375"/>
          </a:xfrm>
          <a:prstGeom prst="rect">
            <a:avLst/>
          </a:prstGeom>
        </p:spPr>
      </p:pic>
      <p:sp>
        <p:nvSpPr>
          <p:cNvPr id="5" name="Rectangle 4"/>
          <p:cNvSpPr/>
          <p:nvPr/>
        </p:nvSpPr>
        <p:spPr>
          <a:xfrm>
            <a:off x="5181600" y="5068469"/>
            <a:ext cx="1752600" cy="341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440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81000"/>
            <a:ext cx="7696200" cy="1600200"/>
          </a:xfrm>
        </p:spPr>
        <p:txBody>
          <a:bodyPr/>
          <a:lstStyle/>
          <a:p>
            <a:r>
              <a:rPr lang="en-US" altLang="en-US" b="1" smtClean="0">
                <a:solidFill>
                  <a:schemeClr val="hlink"/>
                </a:solidFill>
              </a:rPr>
              <a:t> Health  Disparities:</a:t>
            </a:r>
            <a:endParaRPr lang="en-US" altLang="en-US" sz="3200" b="1" smtClean="0">
              <a:solidFill>
                <a:schemeClr val="hlink"/>
              </a:solidFill>
            </a:endParaRPr>
          </a:p>
        </p:txBody>
      </p:sp>
      <p:sp>
        <p:nvSpPr>
          <p:cNvPr id="13315" name="Rectangle 3"/>
          <p:cNvSpPr>
            <a:spLocks noGrp="1" noChangeArrowheads="1"/>
          </p:cNvSpPr>
          <p:nvPr>
            <p:ph type="subTitle" idx="1"/>
          </p:nvPr>
        </p:nvSpPr>
        <p:spPr>
          <a:xfrm>
            <a:off x="152400" y="2133600"/>
            <a:ext cx="8763000" cy="4724400"/>
          </a:xfrm>
        </p:spPr>
        <p:txBody>
          <a:bodyPr/>
          <a:lstStyle/>
          <a:p>
            <a:r>
              <a:rPr lang="en-US" altLang="en-US" sz="2800" smtClean="0">
                <a:solidFill>
                  <a:schemeClr val="hlink"/>
                </a:solidFill>
              </a:rPr>
              <a:t>Why we have not solved the problems of Health Disparities</a:t>
            </a:r>
          </a:p>
          <a:p>
            <a:r>
              <a:rPr lang="en-US" altLang="en-US" sz="2800" smtClean="0">
                <a:solidFill>
                  <a:schemeClr val="hlink"/>
                </a:solidFill>
              </a:rPr>
              <a:t>Why we need new approaches </a:t>
            </a:r>
          </a:p>
          <a:p>
            <a:endParaRPr lang="en-US" altLang="en-US" sz="2800" smtClean="0">
              <a:solidFill>
                <a:schemeClr val="hlink"/>
              </a:solidFill>
            </a:endParaRPr>
          </a:p>
          <a:p>
            <a:r>
              <a:rPr lang="en-US" altLang="en-US" sz="2800" smtClean="0">
                <a:solidFill>
                  <a:schemeClr val="hlink"/>
                </a:solidFill>
              </a:rPr>
              <a:t>Bill Jenkins, MS, PhD, MPH</a:t>
            </a:r>
          </a:p>
          <a:p>
            <a:r>
              <a:rPr lang="en-US" altLang="en-US" sz="2800" smtClean="0">
                <a:solidFill>
                  <a:schemeClr val="hlink"/>
                </a:solidFill>
              </a:rPr>
              <a:t>Director</a:t>
            </a:r>
          </a:p>
          <a:p>
            <a:r>
              <a:rPr lang="en-US" altLang="en-US" sz="2800" smtClean="0">
                <a:solidFill>
                  <a:schemeClr val="hlink"/>
                </a:solidFill>
              </a:rPr>
              <a:t>Institute for African American Health</a:t>
            </a:r>
          </a:p>
          <a:p>
            <a:r>
              <a:rPr lang="en-US" altLang="en-US" sz="2800" smtClean="0"/>
              <a:t> </a:t>
            </a:r>
          </a:p>
        </p:txBody>
      </p:sp>
    </p:spTree>
    <p:extLst>
      <p:ext uri="{BB962C8B-B14F-4D97-AF65-F5344CB8AC3E}">
        <p14:creationId xmlns:p14="http://schemas.microsoft.com/office/powerpoint/2010/main" val="171987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en-US" smtClean="0"/>
              <a:t>Understanding the Problem</a:t>
            </a:r>
          </a:p>
        </p:txBody>
      </p:sp>
      <p:sp>
        <p:nvSpPr>
          <p:cNvPr id="14339" name="Rectangle 3"/>
          <p:cNvSpPr>
            <a:spLocks noGrp="1" noChangeArrowheads="1"/>
          </p:cNvSpPr>
          <p:nvPr>
            <p:ph type="body" idx="4294967295"/>
          </p:nvPr>
        </p:nvSpPr>
        <p:spPr/>
        <p:txBody>
          <a:bodyPr/>
          <a:lstStyle/>
          <a:p>
            <a:pPr>
              <a:lnSpc>
                <a:spcPct val="90000"/>
              </a:lnSpc>
              <a:buFontTx/>
              <a:buNone/>
            </a:pPr>
            <a:r>
              <a:rPr lang="en-US" altLang="en-US" smtClean="0"/>
              <a:t>What keeps us from understanding this problem?  Assumptions!</a:t>
            </a:r>
          </a:p>
          <a:p>
            <a:pPr>
              <a:lnSpc>
                <a:spcPct val="90000"/>
              </a:lnSpc>
              <a:buFontTx/>
              <a:buNone/>
            </a:pPr>
            <a:endParaRPr lang="en-US" altLang="en-US" smtClean="0"/>
          </a:p>
          <a:p>
            <a:pPr>
              <a:lnSpc>
                <a:spcPct val="90000"/>
              </a:lnSpc>
              <a:buFontTx/>
              <a:buNone/>
            </a:pPr>
            <a:r>
              <a:rPr lang="en-US" altLang="en-US" smtClean="0"/>
              <a:t>Why did the puritans come to America?</a:t>
            </a:r>
          </a:p>
          <a:p>
            <a:pPr>
              <a:lnSpc>
                <a:spcPct val="90000"/>
              </a:lnSpc>
              <a:buFontTx/>
              <a:buNone/>
            </a:pPr>
            <a:r>
              <a:rPr lang="en-US" altLang="en-US" smtClean="0"/>
              <a:t>Who is pro-abortion?</a:t>
            </a:r>
          </a:p>
          <a:p>
            <a:pPr>
              <a:lnSpc>
                <a:spcPct val="90000"/>
              </a:lnSpc>
              <a:buFontTx/>
              <a:buNone/>
            </a:pPr>
            <a:r>
              <a:rPr lang="en-US" altLang="en-US" smtClean="0"/>
              <a:t>Who came from Africa?</a:t>
            </a:r>
          </a:p>
          <a:p>
            <a:pPr>
              <a:lnSpc>
                <a:spcPct val="90000"/>
              </a:lnSpc>
              <a:buFontTx/>
              <a:buNone/>
            </a:pPr>
            <a:r>
              <a:rPr lang="en-US" altLang="en-US" smtClean="0"/>
              <a:t>Has Infant Mortality Changed in the last 100 Years?  Has disparities in IM changed?</a:t>
            </a:r>
          </a:p>
        </p:txBody>
      </p:sp>
    </p:spTree>
    <p:extLst>
      <p:ext uri="{BB962C8B-B14F-4D97-AF65-F5344CB8AC3E}">
        <p14:creationId xmlns:p14="http://schemas.microsoft.com/office/powerpoint/2010/main" val="1003434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76200"/>
            <a:ext cx="7772400" cy="838200"/>
          </a:xfrm>
        </p:spPr>
        <p:txBody>
          <a:bodyPr>
            <a:normAutofit fontScale="90000"/>
          </a:bodyPr>
          <a:lstStyle/>
          <a:p>
            <a:r>
              <a:rPr lang="en-US" altLang="en-US" sz="3200" b="1" smtClean="0">
                <a:latin typeface="Georgia" pitchFamily="18" charset="0"/>
              </a:rPr>
              <a:t>Infant Mortality Rates by Race:</a:t>
            </a:r>
            <a:br>
              <a:rPr lang="en-US" altLang="en-US" sz="3200" b="1" smtClean="0">
                <a:latin typeface="Georgia" pitchFamily="18" charset="0"/>
              </a:rPr>
            </a:br>
            <a:r>
              <a:rPr lang="en-US" altLang="en-US" sz="3200" b="1" smtClean="0">
                <a:latin typeface="Georgia" pitchFamily="18" charset="0"/>
              </a:rPr>
              <a:t>United States, 1915-1997*</a:t>
            </a:r>
          </a:p>
        </p:txBody>
      </p:sp>
      <p:graphicFrame>
        <p:nvGraphicFramePr>
          <p:cNvPr id="1026" name="Object 3"/>
          <p:cNvGraphicFramePr>
            <a:graphicFrameLocks noGrp="1" noChangeAspect="1"/>
          </p:cNvGraphicFramePr>
          <p:nvPr>
            <p:ph type="chart" idx="1"/>
          </p:nvPr>
        </p:nvGraphicFramePr>
        <p:xfrm>
          <a:off x="22225" y="1066800"/>
          <a:ext cx="9121775" cy="4857750"/>
        </p:xfrm>
        <a:graphic>
          <a:graphicData uri="http://schemas.openxmlformats.org/presentationml/2006/ole">
            <mc:AlternateContent xmlns:mc="http://schemas.openxmlformats.org/markup-compatibility/2006">
              <mc:Choice xmlns:v="urn:schemas-microsoft-com:vml" Requires="v">
                <p:oleObj spid="_x0000_s10247" name="Chart" r:id="rId4" imgW="7762959" imgH="4133797" progId="MSGraph.Chart.8">
                  <p:embed followColorScheme="full"/>
                </p:oleObj>
              </mc:Choice>
              <mc:Fallback>
                <p:oleObj name="Chart" r:id="rId4" imgW="7762959" imgH="4133797" progId="MSGraph.Chart.8">
                  <p:embed followColorScheme="full"/>
                  <p:pic>
                    <p:nvPicPr>
                      <p:cNvPr id="0" name=""/>
                      <p:cNvPicPr>
                        <a:picLocks noChangeAspect="1" noChangeArrowheads="1"/>
                      </p:cNvPicPr>
                      <p:nvPr/>
                    </p:nvPicPr>
                    <p:blipFill>
                      <a:blip r:embed="rId5"/>
                      <a:srcRect/>
                      <a:stretch>
                        <a:fillRect/>
                      </a:stretch>
                    </p:blipFill>
                    <p:spPr bwMode="auto">
                      <a:xfrm>
                        <a:off x="22225" y="1066800"/>
                        <a:ext cx="91217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ext Box 4"/>
          <p:cNvSpPr txBox="1">
            <a:spLocks noChangeArrowheads="1"/>
          </p:cNvSpPr>
          <p:nvPr/>
        </p:nvSpPr>
        <p:spPr bwMode="auto">
          <a:xfrm>
            <a:off x="228600" y="6019800"/>
            <a:ext cx="861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altLang="en-US" sz="1600" b="0">
                <a:latin typeface="Arial" charset="0"/>
              </a:rPr>
              <a:t>*Note:  For years 1915-1960, “White” included persons stated to be “White,” “Cuban,” “Mexican,” or “Puerto Rican.” All others during that time period were referred to as “Nonwhite.”</a:t>
            </a:r>
          </a:p>
        </p:txBody>
      </p:sp>
    </p:spTree>
    <p:extLst>
      <p:ext uri="{BB962C8B-B14F-4D97-AF65-F5344CB8AC3E}">
        <p14:creationId xmlns:p14="http://schemas.microsoft.com/office/powerpoint/2010/main" val="264396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304800"/>
            <a:ext cx="7772400" cy="1143000"/>
          </a:xfrm>
        </p:spPr>
        <p:txBody>
          <a:bodyPr/>
          <a:lstStyle/>
          <a:p>
            <a:r>
              <a:rPr lang="en-US" altLang="en-US" sz="3200" b="1" smtClean="0">
                <a:latin typeface="Georgia" pitchFamily="18" charset="0"/>
              </a:rPr>
              <a:t>Black-White Ratio of Infant Mortality,United States: 1915-1997*</a:t>
            </a:r>
          </a:p>
        </p:txBody>
      </p:sp>
      <p:graphicFrame>
        <p:nvGraphicFramePr>
          <p:cNvPr id="2050" name="Object 3"/>
          <p:cNvGraphicFramePr>
            <a:graphicFrameLocks noGrp="1" noChangeAspect="1"/>
          </p:cNvGraphicFramePr>
          <p:nvPr>
            <p:ph type="chart" idx="1"/>
          </p:nvPr>
        </p:nvGraphicFramePr>
        <p:xfrm>
          <a:off x="204788" y="1793875"/>
          <a:ext cx="8756650" cy="4368800"/>
        </p:xfrm>
        <a:graphic>
          <a:graphicData uri="http://schemas.openxmlformats.org/presentationml/2006/ole">
            <mc:AlternateContent xmlns:mc="http://schemas.openxmlformats.org/markup-compatibility/2006">
              <mc:Choice xmlns:v="urn:schemas-microsoft-com:vml" Requires="v">
                <p:oleObj spid="_x0000_s11271" name="Chart" r:id="rId4" imgW="8782016" imgH="4381555" progId="MSGraph.Chart.8">
                  <p:embed followColorScheme="full"/>
                </p:oleObj>
              </mc:Choice>
              <mc:Fallback>
                <p:oleObj name="Chart" r:id="rId4" imgW="8782016" imgH="4381555" progId="MSGraph.Chart.8">
                  <p:embed followColorScheme="full"/>
                  <p:pic>
                    <p:nvPicPr>
                      <p:cNvPr id="0" name=""/>
                      <p:cNvPicPr>
                        <a:picLocks noChangeAspect="1" noChangeArrowheads="1"/>
                      </p:cNvPicPr>
                      <p:nvPr/>
                    </p:nvPicPr>
                    <p:blipFill>
                      <a:blip r:embed="rId5"/>
                      <a:srcRect/>
                      <a:stretch>
                        <a:fillRect/>
                      </a:stretch>
                    </p:blipFill>
                    <p:spPr bwMode="auto">
                      <a:xfrm>
                        <a:off x="204788" y="1793875"/>
                        <a:ext cx="8756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Text Box 4"/>
          <p:cNvSpPr txBox="1">
            <a:spLocks noChangeArrowheads="1"/>
          </p:cNvSpPr>
          <p:nvPr/>
        </p:nvSpPr>
        <p:spPr bwMode="auto">
          <a:xfrm>
            <a:off x="1066800" y="6096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endParaRPr lang="en-US" altLang="en-US" b="0"/>
          </a:p>
        </p:txBody>
      </p:sp>
      <p:sp>
        <p:nvSpPr>
          <p:cNvPr id="2053" name="Text Box 5"/>
          <p:cNvSpPr txBox="1">
            <a:spLocks noChangeArrowheads="1"/>
          </p:cNvSpPr>
          <p:nvPr/>
        </p:nvSpPr>
        <p:spPr bwMode="auto">
          <a:xfrm>
            <a:off x="228600" y="6340475"/>
            <a:ext cx="861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n-US" altLang="en-US" sz="1400" b="0">
                <a:latin typeface="AvantGarde Bk BT" pitchFamily="34" charset="0"/>
              </a:rPr>
              <a:t>*Note:  For years 1915-1960, “White” included persons stated to be “White,” “Cuban,” “Mexican,” or “Puerto Rican.” All others during that time period were referred to as “Nonwhite.”</a:t>
            </a:r>
          </a:p>
        </p:txBody>
      </p:sp>
      <p:sp>
        <p:nvSpPr>
          <p:cNvPr id="2054" name="Text Box 6"/>
          <p:cNvSpPr txBox="1">
            <a:spLocks noChangeArrowheads="1"/>
          </p:cNvSpPr>
          <p:nvPr/>
        </p:nvSpPr>
        <p:spPr bwMode="auto">
          <a:xfrm>
            <a:off x="4419600" y="60198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tLang="en-US" sz="1600" b="0">
                <a:latin typeface="Arial" charset="0"/>
              </a:rPr>
              <a:t>YEAR</a:t>
            </a:r>
          </a:p>
        </p:txBody>
      </p:sp>
    </p:spTree>
    <p:extLst>
      <p:ext uri="{BB962C8B-B14F-4D97-AF65-F5344CB8AC3E}">
        <p14:creationId xmlns:p14="http://schemas.microsoft.com/office/powerpoint/2010/main" val="4071419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Infant Mortality</a:t>
            </a:r>
          </a:p>
        </p:txBody>
      </p:sp>
      <p:sp>
        <p:nvSpPr>
          <p:cNvPr id="15363" name="Rectangle 3"/>
          <p:cNvSpPr>
            <a:spLocks noGrp="1" noChangeArrowheads="1"/>
          </p:cNvSpPr>
          <p:nvPr>
            <p:ph type="body" idx="1"/>
          </p:nvPr>
        </p:nvSpPr>
        <p:spPr/>
        <p:txBody>
          <a:bodyPr/>
          <a:lstStyle/>
          <a:p>
            <a:r>
              <a:rPr lang="en-US" altLang="en-US" smtClean="0"/>
              <a:t>The Black/White Infant Mortality Rate Ratio has not decreased for the past 100 years?  Why?</a:t>
            </a:r>
          </a:p>
          <a:p>
            <a:endParaRPr lang="en-US" altLang="en-US" smtClean="0"/>
          </a:p>
          <a:p>
            <a:r>
              <a:rPr lang="en-US" altLang="en-US" sz="3600" smtClean="0"/>
              <a:t>Since 1995 we have seen a slight increase.  Why?</a:t>
            </a:r>
          </a:p>
        </p:txBody>
      </p:sp>
    </p:spTree>
    <p:extLst>
      <p:ext uri="{BB962C8B-B14F-4D97-AF65-F5344CB8AC3E}">
        <p14:creationId xmlns:p14="http://schemas.microsoft.com/office/powerpoint/2010/main" val="705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524000"/>
          </a:xfrm>
        </p:spPr>
        <p:txBody>
          <a:bodyPr>
            <a:normAutofit/>
          </a:bodyPr>
          <a:lstStyle/>
          <a:p>
            <a:pPr algn="ctr"/>
            <a:r>
              <a:rPr lang="en-US" sz="3200" b="1" dirty="0" smtClean="0">
                <a:solidFill>
                  <a:schemeClr val="hlink"/>
                </a:solidFill>
              </a:rPr>
              <a:t>BT Washington “The Atlanta Compromise”</a:t>
            </a:r>
            <a:endParaRPr lang="en-US" sz="3200" b="1" dirty="0" smtClean="0"/>
          </a:p>
        </p:txBody>
      </p:sp>
      <p:sp>
        <p:nvSpPr>
          <p:cNvPr id="5123" name="Rectangle 3"/>
          <p:cNvSpPr>
            <a:spLocks noGrp="1" noChangeArrowheads="1"/>
          </p:cNvSpPr>
          <p:nvPr>
            <p:ph idx="1"/>
          </p:nvPr>
        </p:nvSpPr>
        <p:spPr>
          <a:xfrm>
            <a:off x="685800" y="1981200"/>
            <a:ext cx="8153400" cy="4343400"/>
          </a:xfrm>
        </p:spPr>
        <p:txBody>
          <a:bodyPr/>
          <a:lstStyle/>
          <a:p>
            <a:pPr>
              <a:buFontTx/>
              <a:buNone/>
            </a:pPr>
            <a:endParaRPr lang="en-US" sz="1700" dirty="0" smtClean="0"/>
          </a:p>
          <a:p>
            <a:r>
              <a:rPr lang="en-US" sz="2800" dirty="0" smtClean="0"/>
              <a:t>We can live as the hand separate in  all things  social and  together  in all things economic.</a:t>
            </a:r>
          </a:p>
          <a:p>
            <a:endParaRPr lang="en-US" sz="2800" dirty="0" smtClean="0"/>
          </a:p>
          <a:p>
            <a:r>
              <a:rPr lang="en-US" sz="2800" dirty="0" smtClean="0"/>
              <a:t>With support  from  wealthy Americans , the Tuskegee Experiment  created the infrastructure for the economic  development of the African American Community.</a:t>
            </a:r>
          </a:p>
          <a:p>
            <a:endParaRPr lang="en-US" sz="1700" dirty="0" smtClean="0"/>
          </a:p>
          <a:p>
            <a:endParaRPr lang="en-US" sz="1700" dirty="0" smtClean="0"/>
          </a:p>
          <a:p>
            <a:endParaRPr lang="en-US" sz="1700" dirty="0" smtClean="0"/>
          </a:p>
        </p:txBody>
      </p:sp>
    </p:spTree>
    <p:extLst>
      <p:ext uri="{BB962C8B-B14F-4D97-AF65-F5344CB8AC3E}">
        <p14:creationId xmlns:p14="http://schemas.microsoft.com/office/powerpoint/2010/main" val="332219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Age Adjusted Death Rate Ratio </a:t>
            </a:r>
          </a:p>
        </p:txBody>
      </p:sp>
      <p:graphicFrame>
        <p:nvGraphicFramePr>
          <p:cNvPr id="147459" name="Group 3"/>
          <p:cNvGraphicFramePr>
            <a:graphicFrameLocks noGrp="1"/>
          </p:cNvGraphicFramePr>
          <p:nvPr>
            <p:ph type="tbl" idx="1"/>
          </p:nvPr>
        </p:nvGraphicFramePr>
        <p:xfrm>
          <a:off x="609600" y="2030413"/>
          <a:ext cx="8534400" cy="4114801"/>
        </p:xfrm>
        <a:graphic>
          <a:graphicData uri="http://schemas.openxmlformats.org/drawingml/2006/table">
            <a:tbl>
              <a:tblPr/>
              <a:tblGrid>
                <a:gridCol w="1670050"/>
                <a:gridCol w="981075"/>
                <a:gridCol w="981075"/>
                <a:gridCol w="979488"/>
                <a:gridCol w="981075"/>
                <a:gridCol w="981075"/>
                <a:gridCol w="979487"/>
                <a:gridCol w="981075"/>
              </a:tblGrid>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1960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1970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2002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Heart Ds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Stroke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Cancer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Diabetes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HIV</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8.3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Homocide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9.6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9.4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5.8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677239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The persistence of the Problem</a:t>
            </a:r>
          </a:p>
        </p:txBody>
      </p:sp>
      <p:sp>
        <p:nvSpPr>
          <p:cNvPr id="17411" name="Rectangle 3"/>
          <p:cNvSpPr>
            <a:spLocks noGrp="1" noChangeArrowheads="1"/>
          </p:cNvSpPr>
          <p:nvPr>
            <p:ph type="body" idx="1"/>
          </p:nvPr>
        </p:nvSpPr>
        <p:spPr/>
        <p:txBody>
          <a:bodyPr/>
          <a:lstStyle/>
          <a:p>
            <a:r>
              <a:rPr lang="en-US" altLang="en-US" smtClean="0"/>
              <a:t>Why have we seen increases in some Health Disparities since 1954?  For example, CHD.</a:t>
            </a:r>
          </a:p>
          <a:p>
            <a:endParaRPr lang="en-US" altLang="en-US" smtClean="0"/>
          </a:p>
          <a:p>
            <a:r>
              <a:rPr lang="en-US" altLang="en-US" smtClean="0"/>
              <a:t>Why do we not know that we can not cure viral infections?  </a:t>
            </a:r>
          </a:p>
          <a:p>
            <a:r>
              <a:rPr lang="en-US" altLang="en-US" smtClean="0"/>
              <a:t>Common Colds</a:t>
            </a:r>
          </a:p>
          <a:p>
            <a:r>
              <a:rPr lang="en-US" altLang="en-US" smtClean="0"/>
              <a:t>HIV Vacine</a:t>
            </a:r>
          </a:p>
        </p:txBody>
      </p:sp>
    </p:spTree>
    <p:extLst>
      <p:ext uri="{BB962C8B-B14F-4D97-AF65-F5344CB8AC3E}">
        <p14:creationId xmlns:p14="http://schemas.microsoft.com/office/powerpoint/2010/main" val="447456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The persistence of the Problem</a:t>
            </a:r>
          </a:p>
        </p:txBody>
      </p:sp>
      <p:sp>
        <p:nvSpPr>
          <p:cNvPr id="18435" name="Rectangle 3"/>
          <p:cNvSpPr>
            <a:spLocks noGrp="1" noChangeArrowheads="1"/>
          </p:cNvSpPr>
          <p:nvPr>
            <p:ph type="body" idx="1"/>
          </p:nvPr>
        </p:nvSpPr>
        <p:spPr/>
        <p:txBody>
          <a:bodyPr/>
          <a:lstStyle/>
          <a:p>
            <a:pPr>
              <a:buFontTx/>
              <a:buNone/>
            </a:pPr>
            <a:r>
              <a:rPr lang="en-US" altLang="en-US" smtClean="0"/>
              <a:t>How have we impacted the HIV epidemic?</a:t>
            </a:r>
          </a:p>
        </p:txBody>
      </p:sp>
    </p:spTree>
    <p:extLst>
      <p:ext uri="{BB962C8B-B14F-4D97-AF65-F5344CB8AC3E}">
        <p14:creationId xmlns:p14="http://schemas.microsoft.com/office/powerpoint/2010/main" val="4001693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normAutofit fontScale="90000"/>
          </a:bodyPr>
          <a:lstStyle/>
          <a:p>
            <a:r>
              <a:rPr lang="en-US" altLang="en-US" sz="3600" b="1" smtClean="0"/>
              <a:t>AIDS by Ethnicity: United States, 1990-2000</a:t>
            </a:r>
          </a:p>
        </p:txBody>
      </p:sp>
      <p:graphicFrame>
        <p:nvGraphicFramePr>
          <p:cNvPr id="3074" name="Object 3"/>
          <p:cNvGraphicFramePr>
            <a:graphicFrameLocks noGrp="1" noChangeAspect="1"/>
          </p:cNvGraphicFramePr>
          <p:nvPr>
            <p:ph sz="half" idx="1"/>
          </p:nvPr>
        </p:nvGraphicFramePr>
        <p:xfrm>
          <a:off x="77788" y="838200"/>
          <a:ext cx="5027612" cy="6019800"/>
        </p:xfrm>
        <a:graphic>
          <a:graphicData uri="http://schemas.openxmlformats.org/presentationml/2006/ole">
            <mc:AlternateContent xmlns:mc="http://schemas.openxmlformats.org/markup-compatibility/2006">
              <mc:Choice xmlns:v="urn:schemas-microsoft-com:vml" Requires="v">
                <p:oleObj spid="_x0000_s12300" name="Chart" r:id="rId4" imgW="7781841" imgH="6810498" progId="MSGraph.Chart.8">
                  <p:embed followColorScheme="full"/>
                </p:oleObj>
              </mc:Choice>
              <mc:Fallback>
                <p:oleObj name="Chart" r:id="rId4" imgW="7781841" imgH="6810498" progId="MSGraph.Chart.8">
                  <p:embed followColorScheme="full"/>
                  <p:pic>
                    <p:nvPicPr>
                      <p:cNvPr id="0" name=""/>
                      <p:cNvPicPr>
                        <a:picLocks noChangeAspect="1" noChangeArrowheads="1"/>
                      </p:cNvPicPr>
                      <p:nvPr/>
                    </p:nvPicPr>
                    <p:blipFill>
                      <a:blip r:embed="rId5"/>
                      <a:srcRect/>
                      <a:stretch>
                        <a:fillRect/>
                      </a:stretch>
                    </p:blipFill>
                    <p:spPr bwMode="auto">
                      <a:xfrm>
                        <a:off x="77788" y="838200"/>
                        <a:ext cx="502761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4"/>
          <p:cNvGraphicFramePr>
            <a:graphicFrameLocks noGrp="1" noChangeAspect="1"/>
          </p:cNvGraphicFramePr>
          <p:nvPr>
            <p:ph sz="half" idx="2"/>
          </p:nvPr>
        </p:nvGraphicFramePr>
        <p:xfrm>
          <a:off x="4648200" y="1828800"/>
          <a:ext cx="4495800" cy="3724275"/>
        </p:xfrm>
        <a:graphic>
          <a:graphicData uri="http://schemas.openxmlformats.org/presentationml/2006/ole">
            <mc:AlternateContent xmlns:mc="http://schemas.openxmlformats.org/markup-compatibility/2006">
              <mc:Choice xmlns:v="urn:schemas-microsoft-com:vml" Requires="v">
                <p:oleObj spid="_x0000_s12301" name="Chart" r:id="rId6" imgW="7772400" imgH="5981578" progId="MSGraph.Chart.8">
                  <p:embed followColorScheme="full"/>
                </p:oleObj>
              </mc:Choice>
              <mc:Fallback>
                <p:oleObj name="Chart" r:id="rId6" imgW="7772400" imgH="5981578" progId="MSGraph.Chart.8">
                  <p:embed followColorScheme="full"/>
                  <p:pic>
                    <p:nvPicPr>
                      <p:cNvPr id="0" name=""/>
                      <p:cNvPicPr>
                        <a:picLocks noChangeAspect="1" noChangeArrowheads="1"/>
                      </p:cNvPicPr>
                      <p:nvPr/>
                    </p:nvPicPr>
                    <p:blipFill>
                      <a:blip r:embed="rId7"/>
                      <a:srcRect/>
                      <a:stretch>
                        <a:fillRect/>
                      </a:stretch>
                    </p:blipFill>
                    <p:spPr bwMode="auto">
                      <a:xfrm>
                        <a:off x="4648200" y="1828800"/>
                        <a:ext cx="44958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65301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0"/>
          <p:cNvGraphicFramePr>
            <a:graphicFrameLocks noChangeAspect="1"/>
          </p:cNvGraphicFramePr>
          <p:nvPr/>
        </p:nvGraphicFramePr>
        <p:xfrm>
          <a:off x="50800" y="-19050"/>
          <a:ext cx="9042400" cy="6858000"/>
        </p:xfrm>
        <a:graphic>
          <a:graphicData uri="http://schemas.openxmlformats.org/presentationml/2006/ole">
            <mc:AlternateContent xmlns:mc="http://schemas.openxmlformats.org/markup-compatibility/2006">
              <mc:Choice xmlns:v="urn:schemas-microsoft-com:vml" Requires="v">
                <p:oleObj spid="_x0000_s13319" name="Slide" r:id="rId4" imgW="4457700" imgH="3343275" progId="PowerPoint.Slide.8">
                  <p:embed/>
                </p:oleObj>
              </mc:Choice>
              <mc:Fallback>
                <p:oleObj name="Slide" r:id="rId4" imgW="4457700" imgH="334327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9050"/>
                        <a:ext cx="904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7550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noFill/>
        </p:spPr>
        <p:txBody>
          <a:bodyPr>
            <a:normAutofit fontScale="90000"/>
          </a:bodyPr>
          <a:lstStyle/>
          <a:p>
            <a:r>
              <a:rPr lang="en-US" altLang="en-US" sz="3600" b="1" smtClean="0"/>
              <a:t>Primary and Secondary Syphilis: United States, 1995-1999</a:t>
            </a:r>
          </a:p>
        </p:txBody>
      </p:sp>
      <p:graphicFrame>
        <p:nvGraphicFramePr>
          <p:cNvPr id="5122" name="Object 3"/>
          <p:cNvGraphicFramePr>
            <a:graphicFrameLocks noGrp="1" noChangeAspect="1"/>
          </p:cNvGraphicFramePr>
          <p:nvPr>
            <p:ph sz="half" idx="1"/>
          </p:nvPr>
        </p:nvGraphicFramePr>
        <p:xfrm>
          <a:off x="152400" y="1066800"/>
          <a:ext cx="5105400" cy="5638800"/>
        </p:xfrm>
        <a:graphic>
          <a:graphicData uri="http://schemas.openxmlformats.org/presentationml/2006/ole">
            <mc:AlternateContent xmlns:mc="http://schemas.openxmlformats.org/markup-compatibility/2006">
              <mc:Choice xmlns:v="urn:schemas-microsoft-com:vml" Requires="v">
                <p:oleObj spid="_x0000_s14348" name="Chart" r:id="rId4" imgW="7772400" imgH="4114884" progId="MSGraph.Chart.8">
                  <p:embed followColorScheme="full"/>
                </p:oleObj>
              </mc:Choice>
              <mc:Fallback>
                <p:oleObj name="Chart" r:id="rId4" imgW="7772400" imgH="4114884" progId="MSGraph.Chart.8">
                  <p:embed followColorScheme="full"/>
                  <p:pic>
                    <p:nvPicPr>
                      <p:cNvPr id="0" name=""/>
                      <p:cNvPicPr>
                        <a:picLocks noChangeAspect="1" noChangeArrowheads="1"/>
                      </p:cNvPicPr>
                      <p:nvPr/>
                    </p:nvPicPr>
                    <p:blipFill>
                      <a:blip r:embed="rId5"/>
                      <a:srcRect/>
                      <a:stretch>
                        <a:fillRect/>
                      </a:stretch>
                    </p:blipFill>
                    <p:spPr bwMode="auto">
                      <a:xfrm>
                        <a:off x="152400" y="1066800"/>
                        <a:ext cx="5105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4"/>
          <p:cNvGraphicFramePr>
            <a:graphicFrameLocks noGrp="1" noChangeAspect="1"/>
          </p:cNvGraphicFramePr>
          <p:nvPr>
            <p:ph sz="half" idx="2"/>
          </p:nvPr>
        </p:nvGraphicFramePr>
        <p:xfrm>
          <a:off x="5181600" y="1371600"/>
          <a:ext cx="3962400" cy="5486400"/>
        </p:xfrm>
        <a:graphic>
          <a:graphicData uri="http://schemas.openxmlformats.org/presentationml/2006/ole">
            <mc:AlternateContent xmlns:mc="http://schemas.openxmlformats.org/markup-compatibility/2006">
              <mc:Choice xmlns:v="urn:schemas-microsoft-com:vml" Requires="v">
                <p:oleObj spid="_x0000_s14349" name="Chart" r:id="rId6" imgW="7772400" imgH="5781642" progId="MSGraph.Chart.8">
                  <p:embed followColorScheme="full"/>
                </p:oleObj>
              </mc:Choice>
              <mc:Fallback>
                <p:oleObj name="Chart" r:id="rId6" imgW="7772400" imgH="5781642" progId="MSGraph.Chart.8">
                  <p:embed followColorScheme="full"/>
                  <p:pic>
                    <p:nvPicPr>
                      <p:cNvPr id="0" name=""/>
                      <p:cNvPicPr>
                        <a:picLocks noChangeAspect="1" noChangeArrowheads="1"/>
                      </p:cNvPicPr>
                      <p:nvPr/>
                    </p:nvPicPr>
                    <p:blipFill>
                      <a:blip r:embed="rId7"/>
                      <a:srcRect/>
                      <a:stretch>
                        <a:fillRect/>
                      </a:stretch>
                    </p:blipFill>
                    <p:spPr bwMode="auto">
                      <a:xfrm>
                        <a:off x="5181600" y="1371600"/>
                        <a:ext cx="3962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29498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pic>
        <p:nvPicPr>
          <p:cNvPr id="30723"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67000" y="619125"/>
            <a:ext cx="4419600" cy="5324475"/>
          </a:xfrm>
        </p:spPr>
      </p:pic>
    </p:spTree>
    <p:extLst>
      <p:ext uri="{BB962C8B-B14F-4D97-AF65-F5344CB8AC3E}">
        <p14:creationId xmlns:p14="http://schemas.microsoft.com/office/powerpoint/2010/main" val="3519224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The persistence of the Problem</a:t>
            </a:r>
          </a:p>
        </p:txBody>
      </p:sp>
      <p:sp>
        <p:nvSpPr>
          <p:cNvPr id="19459" name="Rectangle 3"/>
          <p:cNvSpPr>
            <a:spLocks noGrp="1" noChangeArrowheads="1"/>
          </p:cNvSpPr>
          <p:nvPr>
            <p:ph type="body" idx="1"/>
          </p:nvPr>
        </p:nvSpPr>
        <p:spPr>
          <a:xfrm>
            <a:off x="685800" y="1981200"/>
            <a:ext cx="7772400" cy="4572000"/>
          </a:xfrm>
        </p:spPr>
        <p:txBody>
          <a:bodyPr/>
          <a:lstStyle/>
          <a:p>
            <a:pPr>
              <a:buFontTx/>
              <a:buNone/>
            </a:pPr>
            <a:r>
              <a:rPr lang="en-US" altLang="en-US" smtClean="0"/>
              <a:t>Our solutions to health disparities are often based on our assumptions about other problems, not on our understanding of health disparities:  For example, new innovations often increase health disparities, health care and genetics have relatively little impact on health disparities … </a:t>
            </a:r>
          </a:p>
        </p:txBody>
      </p:sp>
    </p:spTree>
    <p:extLst>
      <p:ext uri="{BB962C8B-B14F-4D97-AF65-F5344CB8AC3E}">
        <p14:creationId xmlns:p14="http://schemas.microsoft.com/office/powerpoint/2010/main" val="623412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0688" y="228600"/>
            <a:ext cx="8189912" cy="1828800"/>
          </a:xfrm>
        </p:spPr>
        <p:txBody>
          <a:bodyPr/>
          <a:lstStyle/>
          <a:p>
            <a:r>
              <a:rPr lang="en-US" sz="2800" dirty="0" smtClean="0"/>
              <a:t>Focus on the problems which can make the </a:t>
            </a:r>
            <a:r>
              <a:rPr lang="en-US" sz="2800" dirty="0" smtClean="0"/>
              <a:t>difference: </a:t>
            </a:r>
            <a:r>
              <a:rPr lang="en-US" sz="2800" dirty="0" smtClean="0"/>
              <a:t/>
            </a:r>
            <a:br>
              <a:rPr lang="en-US" sz="2800" dirty="0" smtClean="0"/>
            </a:br>
            <a:r>
              <a:rPr lang="en-US" sz="2400" dirty="0" smtClean="0"/>
              <a:t>Not Health Care, Not Genetics</a:t>
            </a:r>
          </a:p>
        </p:txBody>
      </p:sp>
      <p:sp>
        <p:nvSpPr>
          <p:cNvPr id="19459" name="Rectangle 3"/>
          <p:cNvSpPr>
            <a:spLocks noGrp="1" noChangeArrowheads="1"/>
          </p:cNvSpPr>
          <p:nvPr>
            <p:ph type="body" idx="1"/>
          </p:nvPr>
        </p:nvSpPr>
        <p:spPr>
          <a:xfrm>
            <a:off x="685800" y="2057400"/>
            <a:ext cx="7772400" cy="3352800"/>
          </a:xfrm>
        </p:spPr>
        <p:txBody>
          <a:bodyPr/>
          <a:lstStyle/>
          <a:p>
            <a:pPr>
              <a:lnSpc>
                <a:spcPct val="90000"/>
              </a:lnSpc>
            </a:pPr>
            <a:endParaRPr lang="en-US" sz="2400" dirty="0" smtClean="0"/>
          </a:p>
          <a:p>
            <a:pPr>
              <a:lnSpc>
                <a:spcPct val="90000"/>
              </a:lnSpc>
            </a:pPr>
            <a:r>
              <a:rPr lang="en-US" sz="2400" dirty="0" smtClean="0"/>
              <a:t>Social justice supports the development of more “Minority” physicians, and public health scientists,  but  it can make little difference in HD</a:t>
            </a:r>
          </a:p>
          <a:p>
            <a:pPr>
              <a:lnSpc>
                <a:spcPct val="90000"/>
              </a:lnSpc>
            </a:pPr>
            <a:endParaRPr lang="en-US" sz="2400" dirty="0" smtClean="0"/>
          </a:p>
          <a:p>
            <a:pPr>
              <a:lnSpc>
                <a:spcPct val="90000"/>
              </a:lnSpc>
            </a:pPr>
            <a:r>
              <a:rPr lang="en-US" sz="2400" dirty="0" smtClean="0"/>
              <a:t>Genetically,  all homosapians are of African Descent.  </a:t>
            </a:r>
            <a:r>
              <a:rPr lang="en-US" sz="2400" dirty="0"/>
              <a:t>O</a:t>
            </a:r>
            <a:r>
              <a:rPr lang="en-US" sz="2400" dirty="0" smtClean="0"/>
              <a:t>bserved differences are mainly the result of greater variance</a:t>
            </a:r>
          </a:p>
          <a:p>
            <a:pPr>
              <a:lnSpc>
                <a:spcPct val="90000"/>
              </a:lnSpc>
            </a:pPr>
            <a:endParaRPr lang="en-US" sz="2400" dirty="0" smtClean="0"/>
          </a:p>
          <a:p>
            <a:pPr>
              <a:lnSpc>
                <a:spcPct val="90000"/>
              </a:lnSpc>
            </a:pPr>
            <a:endParaRPr lang="en-US" sz="2400" dirty="0" smtClean="0"/>
          </a:p>
        </p:txBody>
      </p:sp>
    </p:spTree>
    <p:extLst>
      <p:ext uri="{BB962C8B-B14F-4D97-AF65-F5344CB8AC3E}">
        <p14:creationId xmlns:p14="http://schemas.microsoft.com/office/powerpoint/2010/main" val="997938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7772400" cy="914400"/>
          </a:xfrm>
        </p:spPr>
        <p:txBody>
          <a:bodyPr/>
          <a:lstStyle/>
          <a:p>
            <a:pPr fontAlgn="auto">
              <a:spcAft>
                <a:spcPts val="0"/>
              </a:spcAft>
              <a:defRPr/>
            </a:pPr>
            <a:r>
              <a:rPr lang="en-US" dirty="0" smtClean="0"/>
              <a:t>Greed … is Good</a:t>
            </a:r>
          </a:p>
        </p:txBody>
      </p:sp>
      <p:sp>
        <p:nvSpPr>
          <p:cNvPr id="31747" name="Content Placeholder 2"/>
          <p:cNvSpPr>
            <a:spLocks noGrp="1"/>
          </p:cNvSpPr>
          <p:nvPr>
            <p:ph sz="quarter" idx="13"/>
          </p:nvPr>
        </p:nvSpPr>
        <p:spPr>
          <a:xfrm>
            <a:off x="609600" y="1295400"/>
            <a:ext cx="8001000" cy="4876800"/>
          </a:xfrm>
        </p:spPr>
        <p:txBody>
          <a:bodyPr>
            <a:noAutofit/>
          </a:bodyPr>
          <a:lstStyle/>
          <a:p>
            <a:pPr fontAlgn="auto">
              <a:spcBef>
                <a:spcPts val="0"/>
              </a:spcBef>
              <a:spcAft>
                <a:spcPts val="0"/>
              </a:spcAft>
              <a:defRPr/>
            </a:pPr>
            <a:r>
              <a:rPr lang="en-US" sz="2800" dirty="0" smtClean="0"/>
              <a:t>Greed is right.  </a:t>
            </a:r>
            <a:r>
              <a:rPr lang="en-US" sz="2800" dirty="0" smtClean="0"/>
              <a:t>Greed </a:t>
            </a:r>
            <a:r>
              <a:rPr lang="en-US" sz="2800" dirty="0" smtClean="0"/>
              <a:t>works. </a:t>
            </a:r>
          </a:p>
          <a:p>
            <a:pPr fontAlgn="auto">
              <a:spcBef>
                <a:spcPts val="0"/>
              </a:spcBef>
              <a:spcAft>
                <a:spcPts val="0"/>
              </a:spcAft>
              <a:defRPr/>
            </a:pPr>
            <a:r>
              <a:rPr lang="en-US" sz="2800" dirty="0" smtClean="0"/>
              <a:t>Greed clarifies, cuts through, and </a:t>
            </a:r>
          </a:p>
          <a:p>
            <a:pPr fontAlgn="auto">
              <a:spcBef>
                <a:spcPts val="0"/>
              </a:spcBef>
              <a:spcAft>
                <a:spcPts val="0"/>
              </a:spcAft>
              <a:buFontTx/>
              <a:buNone/>
              <a:defRPr/>
            </a:pPr>
            <a:r>
              <a:rPr lang="en-US" sz="2800" dirty="0" smtClean="0"/>
              <a:t>captures the essence of </a:t>
            </a:r>
            <a:r>
              <a:rPr lang="en-US" sz="2800" dirty="0" smtClean="0"/>
              <a:t>the evolutionary </a:t>
            </a:r>
            <a:r>
              <a:rPr lang="en-US" sz="2800" dirty="0" smtClean="0"/>
              <a:t>spirit. </a:t>
            </a:r>
          </a:p>
          <a:p>
            <a:pPr fontAlgn="auto">
              <a:spcBef>
                <a:spcPts val="0"/>
              </a:spcBef>
              <a:spcAft>
                <a:spcPts val="0"/>
              </a:spcAft>
              <a:defRPr/>
            </a:pPr>
            <a:r>
              <a:rPr lang="en-US" sz="2800" dirty="0" smtClean="0"/>
              <a:t>Greed, in all of its forms -- greed for life, </a:t>
            </a:r>
          </a:p>
          <a:p>
            <a:pPr fontAlgn="auto">
              <a:spcBef>
                <a:spcPts val="0"/>
              </a:spcBef>
              <a:spcAft>
                <a:spcPts val="0"/>
              </a:spcAft>
              <a:buFontTx/>
              <a:buNone/>
              <a:defRPr/>
            </a:pPr>
            <a:r>
              <a:rPr lang="en-US" sz="2800" dirty="0" smtClean="0"/>
              <a:t>for money, for love, for knowledge -- has marked the upward surge of mankind. </a:t>
            </a:r>
          </a:p>
          <a:p>
            <a:pPr fontAlgn="auto">
              <a:spcBef>
                <a:spcPts val="0"/>
              </a:spcBef>
              <a:spcAft>
                <a:spcPts val="0"/>
              </a:spcAft>
              <a:defRPr/>
            </a:pPr>
            <a:r>
              <a:rPr lang="en-US" sz="2800" dirty="0" smtClean="0"/>
              <a:t>And</a:t>
            </a:r>
            <a:r>
              <a:rPr lang="en-US" sz="2800" dirty="0" smtClean="0"/>
              <a:t>, greed will  save  </a:t>
            </a:r>
            <a:r>
              <a:rPr lang="en-US" sz="2800" dirty="0" smtClean="0"/>
              <a:t>that malfunctioning  </a:t>
            </a:r>
            <a:r>
              <a:rPr lang="en-US" sz="2800" dirty="0" smtClean="0"/>
              <a:t>corporation  called the USA</a:t>
            </a:r>
            <a:r>
              <a:rPr lang="en-US" sz="2800" dirty="0" smtClean="0"/>
              <a:t>.</a:t>
            </a:r>
            <a:endParaRPr lang="en-US" sz="2800" dirty="0" smtClean="0"/>
          </a:p>
        </p:txBody>
      </p:sp>
    </p:spTree>
    <p:extLst>
      <p:ext uri="{BB962C8B-B14F-4D97-AF65-F5344CB8AC3E}">
        <p14:creationId xmlns:p14="http://schemas.microsoft.com/office/powerpoint/2010/main" val="194530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8534400" cy="1143000"/>
          </a:xfrm>
        </p:spPr>
        <p:txBody>
          <a:bodyPr>
            <a:noAutofit/>
          </a:bodyPr>
          <a:lstStyle/>
          <a:p>
            <a:r>
              <a:rPr lang="en-US" sz="4000" b="1" dirty="0" smtClean="0">
                <a:solidFill>
                  <a:srgbClr val="00B0F0"/>
                </a:solidFill>
              </a:rPr>
              <a:t>The Tuskegee Experiment</a:t>
            </a:r>
          </a:p>
        </p:txBody>
      </p:sp>
      <p:sp>
        <p:nvSpPr>
          <p:cNvPr id="4099" name="Rectangle 3"/>
          <p:cNvSpPr>
            <a:spLocks noGrp="1" noChangeArrowheads="1"/>
          </p:cNvSpPr>
          <p:nvPr>
            <p:ph idx="1"/>
          </p:nvPr>
        </p:nvSpPr>
        <p:spPr>
          <a:xfrm>
            <a:off x="914400" y="1524000"/>
            <a:ext cx="7620000" cy="4449763"/>
          </a:xfrm>
        </p:spPr>
        <p:txBody>
          <a:bodyPr/>
          <a:lstStyle/>
          <a:p>
            <a:pPr>
              <a:buFontTx/>
              <a:buNone/>
            </a:pPr>
            <a:r>
              <a:rPr lang="en-US" sz="2800" dirty="0" smtClean="0"/>
              <a:t>The Tuskegee Experiment was the most important and successful economic development program in the history of    African Americans.</a:t>
            </a:r>
          </a:p>
          <a:p>
            <a:pPr>
              <a:buFontTx/>
              <a:buNone/>
            </a:pPr>
            <a:endParaRPr lang="en-US" sz="2800" dirty="0" smtClean="0"/>
          </a:p>
          <a:p>
            <a:pPr>
              <a:buFontTx/>
              <a:buNone/>
            </a:pPr>
            <a:r>
              <a:rPr lang="en-US" sz="2800" dirty="0" smtClean="0"/>
              <a:t>And yet this history is unknown even among most African Americans </a:t>
            </a:r>
          </a:p>
        </p:txBody>
      </p:sp>
    </p:spTree>
    <p:extLst>
      <p:ext uri="{BB962C8B-B14F-4D97-AF65-F5344CB8AC3E}">
        <p14:creationId xmlns:p14="http://schemas.microsoft.com/office/powerpoint/2010/main" val="175674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7772400" cy="914400"/>
          </a:xfrm>
        </p:spPr>
        <p:txBody>
          <a:bodyPr/>
          <a:lstStyle/>
          <a:p>
            <a:pPr fontAlgn="auto">
              <a:spcAft>
                <a:spcPts val="0"/>
              </a:spcAft>
              <a:defRPr/>
            </a:pPr>
            <a:r>
              <a:rPr lang="en-US" cap="none" dirty="0" err="1" smtClean="0"/>
              <a:t>R</a:t>
            </a:r>
            <a:r>
              <a:rPr lang="en-US" sz="3200" cap="none" dirty="0" err="1" smtClean="0"/>
              <a:t>emnents</a:t>
            </a:r>
            <a:r>
              <a:rPr lang="en-US" sz="3200" cap="none" dirty="0" smtClean="0"/>
              <a:t> of slavery</a:t>
            </a:r>
            <a:endParaRPr lang="en-US" sz="3200" cap="none" dirty="0" smtClean="0"/>
          </a:p>
        </p:txBody>
      </p:sp>
      <p:sp>
        <p:nvSpPr>
          <p:cNvPr id="31747" name="Content Placeholder 2"/>
          <p:cNvSpPr>
            <a:spLocks noGrp="1"/>
          </p:cNvSpPr>
          <p:nvPr>
            <p:ph sz="quarter" idx="13"/>
          </p:nvPr>
        </p:nvSpPr>
        <p:spPr>
          <a:xfrm>
            <a:off x="609600" y="1295400"/>
            <a:ext cx="8001000" cy="4876800"/>
          </a:xfrm>
        </p:spPr>
        <p:txBody>
          <a:bodyPr>
            <a:noAutofit/>
          </a:bodyPr>
          <a:lstStyle/>
          <a:p>
            <a:pPr marL="0" indent="0" fontAlgn="auto">
              <a:spcBef>
                <a:spcPts val="0"/>
              </a:spcBef>
              <a:spcAft>
                <a:spcPts val="0"/>
              </a:spcAft>
              <a:buNone/>
              <a:defRPr/>
            </a:pPr>
            <a:r>
              <a:rPr lang="en-US" sz="2800" cap="none" dirty="0" err="1" smtClean="0"/>
              <a:t>Supremicists</a:t>
            </a:r>
            <a:r>
              <a:rPr lang="en-US" sz="2800" cap="none" dirty="0" smtClean="0"/>
              <a:t> should control:</a:t>
            </a:r>
          </a:p>
          <a:p>
            <a:pPr fontAlgn="auto">
              <a:spcBef>
                <a:spcPts val="0"/>
              </a:spcBef>
              <a:spcAft>
                <a:spcPts val="0"/>
              </a:spcAft>
              <a:defRPr/>
            </a:pPr>
            <a:r>
              <a:rPr lang="en-US" sz="2800" cap="none" dirty="0" smtClean="0"/>
              <a:t>Who marries whom</a:t>
            </a:r>
          </a:p>
          <a:p>
            <a:pPr fontAlgn="auto">
              <a:spcBef>
                <a:spcPts val="0"/>
              </a:spcBef>
              <a:spcAft>
                <a:spcPts val="0"/>
              </a:spcAft>
              <a:defRPr/>
            </a:pPr>
            <a:r>
              <a:rPr lang="en-US" sz="2800" cap="none" dirty="0" smtClean="0"/>
              <a:t>Whom one can have sex with</a:t>
            </a:r>
          </a:p>
          <a:p>
            <a:pPr fontAlgn="auto">
              <a:spcBef>
                <a:spcPts val="0"/>
              </a:spcBef>
              <a:spcAft>
                <a:spcPts val="0"/>
              </a:spcAft>
              <a:defRPr/>
            </a:pPr>
            <a:r>
              <a:rPr lang="en-US" sz="2800" cap="none" dirty="0" smtClean="0"/>
              <a:t>How one has sex</a:t>
            </a:r>
          </a:p>
          <a:p>
            <a:pPr fontAlgn="auto">
              <a:spcBef>
                <a:spcPts val="0"/>
              </a:spcBef>
              <a:spcAft>
                <a:spcPts val="0"/>
              </a:spcAft>
              <a:defRPr/>
            </a:pPr>
            <a:r>
              <a:rPr lang="en-US" sz="2800" cap="none" dirty="0" smtClean="0"/>
              <a:t>Which bathroom one should use</a:t>
            </a:r>
          </a:p>
          <a:p>
            <a:pPr fontAlgn="auto">
              <a:spcBef>
                <a:spcPts val="0"/>
              </a:spcBef>
              <a:spcAft>
                <a:spcPts val="0"/>
              </a:spcAft>
              <a:defRPr/>
            </a:pPr>
            <a:r>
              <a:rPr lang="en-US" sz="2800" cap="none" dirty="0" smtClean="0"/>
              <a:t>Who should control fertility</a:t>
            </a:r>
          </a:p>
          <a:p>
            <a:pPr fontAlgn="auto">
              <a:spcBef>
                <a:spcPts val="0"/>
              </a:spcBef>
              <a:spcAft>
                <a:spcPts val="0"/>
              </a:spcAft>
              <a:defRPr/>
            </a:pPr>
            <a:endParaRPr lang="en-US" sz="2800" cap="none" dirty="0" smtClean="0"/>
          </a:p>
          <a:p>
            <a:pPr marL="0" indent="0" fontAlgn="auto">
              <a:spcBef>
                <a:spcPts val="0"/>
              </a:spcBef>
              <a:spcAft>
                <a:spcPts val="0"/>
              </a:spcAft>
              <a:buNone/>
              <a:defRPr/>
            </a:pPr>
            <a:endParaRPr lang="en-US" sz="2800" cap="none" dirty="0" smtClean="0"/>
          </a:p>
        </p:txBody>
      </p:sp>
    </p:spTree>
    <p:extLst>
      <p:ext uri="{BB962C8B-B14F-4D97-AF65-F5344CB8AC3E}">
        <p14:creationId xmlns:p14="http://schemas.microsoft.com/office/powerpoint/2010/main" val="548933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533400"/>
            <a:ext cx="7772400" cy="457200"/>
          </a:xfrm>
        </p:spPr>
        <p:txBody>
          <a:bodyPr>
            <a:normAutofit fontScale="90000"/>
          </a:bodyPr>
          <a:lstStyle/>
          <a:p>
            <a:r>
              <a:rPr lang="en-US" sz="4000" dirty="0" smtClean="0"/>
              <a:t>Focus on the problems which can make the </a:t>
            </a:r>
            <a:r>
              <a:rPr lang="en-US" sz="4000" dirty="0" smtClean="0"/>
              <a:t>difference:</a:t>
            </a:r>
            <a:r>
              <a:rPr lang="en-US" sz="2800" dirty="0" smtClean="0"/>
              <a:t> </a:t>
            </a:r>
            <a:r>
              <a:rPr lang="en-US" sz="3600" dirty="0" smtClean="0"/>
              <a:t>Socio-Economic Status</a:t>
            </a:r>
          </a:p>
        </p:txBody>
      </p:sp>
      <p:sp>
        <p:nvSpPr>
          <p:cNvPr id="21507" name="Rectangle 3"/>
          <p:cNvSpPr>
            <a:spLocks noGrp="1" noChangeArrowheads="1"/>
          </p:cNvSpPr>
          <p:nvPr>
            <p:ph type="body" idx="1"/>
          </p:nvPr>
        </p:nvSpPr>
        <p:spPr>
          <a:xfrm>
            <a:off x="685800" y="2286000"/>
            <a:ext cx="7772400" cy="3048000"/>
          </a:xfrm>
        </p:spPr>
        <p:txBody>
          <a:bodyPr/>
          <a:lstStyle/>
          <a:p>
            <a:pPr>
              <a:lnSpc>
                <a:spcPct val="90000"/>
              </a:lnSpc>
            </a:pPr>
            <a:r>
              <a:rPr lang="en-US" sz="2000" dirty="0" smtClean="0"/>
              <a:t>SES remains  the most powerful force producing health disparities – it is massive, multi-factorial, complex .</a:t>
            </a:r>
          </a:p>
          <a:p>
            <a:pPr>
              <a:lnSpc>
                <a:spcPct val="90000"/>
              </a:lnSpc>
            </a:pPr>
            <a:endParaRPr lang="en-US" sz="2000" dirty="0" smtClean="0"/>
          </a:p>
          <a:p>
            <a:pPr>
              <a:lnSpc>
                <a:spcPct val="90000"/>
              </a:lnSpc>
            </a:pPr>
            <a:r>
              <a:rPr lang="en-US" sz="2000" dirty="0" smtClean="0"/>
              <a:t>There is no will to solve this problem head on, however there are solutions which go un- and under utilized – head start, community participatory activities</a:t>
            </a:r>
          </a:p>
          <a:p>
            <a:pPr>
              <a:lnSpc>
                <a:spcPct val="90000"/>
              </a:lnSpc>
            </a:pPr>
            <a:endParaRPr lang="en-US" sz="2000" dirty="0" smtClean="0"/>
          </a:p>
          <a:p>
            <a:pPr>
              <a:lnSpc>
                <a:spcPct val="90000"/>
              </a:lnSpc>
            </a:pPr>
            <a:r>
              <a:rPr lang="en-US" sz="2000" dirty="0" smtClean="0"/>
              <a:t>We can overcome the effects of low SES by targeted interventions using social supports</a:t>
            </a:r>
          </a:p>
          <a:p>
            <a:pPr>
              <a:lnSpc>
                <a:spcPct val="90000"/>
              </a:lnSpc>
            </a:pPr>
            <a:endParaRPr lang="en-US" sz="2000" dirty="0" smtClean="0"/>
          </a:p>
          <a:p>
            <a:pPr>
              <a:lnSpc>
                <a:spcPct val="90000"/>
              </a:lnSpc>
            </a:pPr>
            <a:endParaRPr lang="en-US" sz="2000" dirty="0" smtClean="0"/>
          </a:p>
        </p:txBody>
      </p:sp>
    </p:spTree>
    <p:extLst>
      <p:ext uri="{BB962C8B-B14F-4D97-AF65-F5344CB8AC3E}">
        <p14:creationId xmlns:p14="http://schemas.microsoft.com/office/powerpoint/2010/main" val="34221172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838200"/>
            <a:ext cx="7772400" cy="457200"/>
          </a:xfrm>
        </p:spPr>
        <p:txBody>
          <a:bodyPr>
            <a:normAutofit fontScale="90000"/>
          </a:bodyPr>
          <a:lstStyle/>
          <a:p>
            <a:r>
              <a:rPr lang="en-US" sz="4000" dirty="0" smtClean="0"/>
              <a:t>Health disparities due to race or racism in America</a:t>
            </a:r>
            <a:endParaRPr lang="en-US" sz="2800" dirty="0" smtClean="0"/>
          </a:p>
        </p:txBody>
      </p:sp>
      <p:sp>
        <p:nvSpPr>
          <p:cNvPr id="21507" name="Rectangle 3"/>
          <p:cNvSpPr>
            <a:spLocks noGrp="1" noChangeArrowheads="1"/>
          </p:cNvSpPr>
          <p:nvPr>
            <p:ph type="body" idx="1"/>
          </p:nvPr>
        </p:nvSpPr>
        <p:spPr>
          <a:xfrm>
            <a:off x="685800" y="2133600"/>
            <a:ext cx="7772400" cy="3048000"/>
          </a:xfrm>
        </p:spPr>
        <p:txBody>
          <a:bodyPr>
            <a:noAutofit/>
          </a:bodyPr>
          <a:lstStyle/>
          <a:p>
            <a:pPr>
              <a:lnSpc>
                <a:spcPct val="90000"/>
              </a:lnSpc>
            </a:pPr>
            <a:r>
              <a:rPr lang="en-US" sz="2800" dirty="0" smtClean="0"/>
              <a:t>Race: People look different from each other</a:t>
            </a:r>
          </a:p>
          <a:p>
            <a:pPr>
              <a:lnSpc>
                <a:spcPct val="90000"/>
              </a:lnSpc>
              <a:spcBef>
                <a:spcPts val="2400"/>
              </a:spcBef>
            </a:pPr>
            <a:r>
              <a:rPr lang="en-US" sz="2800" dirty="0" smtClean="0"/>
              <a:t>Racism: People are treated differently because of the way they look</a:t>
            </a:r>
          </a:p>
          <a:p>
            <a:pPr>
              <a:lnSpc>
                <a:spcPct val="90000"/>
              </a:lnSpc>
            </a:pPr>
            <a:endParaRPr lang="en-US" sz="2800" dirty="0" smtClean="0"/>
          </a:p>
          <a:p>
            <a:pPr>
              <a:lnSpc>
                <a:spcPct val="90000"/>
              </a:lnSpc>
            </a:pPr>
            <a:endParaRPr lang="en-US" sz="2800" dirty="0" smtClean="0"/>
          </a:p>
        </p:txBody>
      </p:sp>
    </p:spTree>
    <p:extLst>
      <p:ext uri="{BB962C8B-B14F-4D97-AF65-F5344CB8AC3E}">
        <p14:creationId xmlns:p14="http://schemas.microsoft.com/office/powerpoint/2010/main" val="23119295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533400"/>
            <a:ext cx="7772400" cy="990600"/>
          </a:xfrm>
        </p:spPr>
        <p:txBody>
          <a:bodyPr>
            <a:normAutofit fontScale="90000"/>
          </a:bodyPr>
          <a:lstStyle/>
          <a:p>
            <a:r>
              <a:rPr lang="en-US" sz="4000" dirty="0" smtClean="0"/>
              <a:t>Focus on the problems which can make the difference - Racism</a:t>
            </a:r>
          </a:p>
        </p:txBody>
      </p:sp>
      <p:sp>
        <p:nvSpPr>
          <p:cNvPr id="23555" name="Rectangle 3"/>
          <p:cNvSpPr>
            <a:spLocks noGrp="1" noChangeArrowheads="1"/>
          </p:cNvSpPr>
          <p:nvPr>
            <p:ph type="body" idx="1"/>
          </p:nvPr>
        </p:nvSpPr>
        <p:spPr>
          <a:xfrm>
            <a:off x="713935" y="1752600"/>
            <a:ext cx="7772400" cy="4800600"/>
          </a:xfrm>
        </p:spPr>
        <p:txBody>
          <a:bodyPr/>
          <a:lstStyle/>
          <a:p>
            <a:pPr marL="36576" indent="0">
              <a:lnSpc>
                <a:spcPct val="90000"/>
              </a:lnSpc>
              <a:buNone/>
            </a:pPr>
            <a:endParaRPr lang="en-US" sz="2400" dirty="0" smtClean="0"/>
          </a:p>
          <a:p>
            <a:pPr>
              <a:lnSpc>
                <a:spcPct val="90000"/>
              </a:lnSpc>
            </a:pPr>
            <a:r>
              <a:rPr lang="en-US" sz="2400" dirty="0" smtClean="0"/>
              <a:t>Racism remains a pervasive force in America today.  Although more benign, it remains a major determinate of health and health policy in America.  The most deleterious form of racism is subtle and complex as it interacts with socio-economic status, culture and a host of political and other factors </a:t>
            </a:r>
            <a:r>
              <a:rPr lang="en-US" sz="2400" dirty="0"/>
              <a:t>.</a:t>
            </a:r>
            <a:endParaRPr lang="en-US" sz="2400" dirty="0" smtClean="0"/>
          </a:p>
          <a:p>
            <a:pPr>
              <a:lnSpc>
                <a:spcPct val="90000"/>
              </a:lnSpc>
            </a:pPr>
            <a:endParaRPr lang="en-US" sz="2400" dirty="0" smtClean="0"/>
          </a:p>
          <a:p>
            <a:pPr>
              <a:lnSpc>
                <a:spcPct val="90000"/>
              </a:lnSpc>
            </a:pPr>
            <a:r>
              <a:rPr lang="en-US" sz="2400" dirty="0" smtClean="0"/>
              <a:t>Race is an illusion of the Aryan mind ….that is accepted by those who are disadvantaged by it,  the use of race supports racism, especially when used by African-Americans.  </a:t>
            </a:r>
          </a:p>
          <a:p>
            <a:pPr>
              <a:lnSpc>
                <a:spcPct val="90000"/>
              </a:lnSpc>
            </a:pPr>
            <a:endParaRPr lang="en-US" sz="2400" dirty="0"/>
          </a:p>
          <a:p>
            <a:pPr>
              <a:lnSpc>
                <a:spcPct val="90000"/>
              </a:lnSpc>
            </a:pPr>
            <a:endParaRPr lang="en-US" sz="2400" dirty="0" smtClean="0"/>
          </a:p>
        </p:txBody>
      </p:sp>
    </p:spTree>
    <p:extLst>
      <p:ext uri="{BB962C8B-B14F-4D97-AF65-F5344CB8AC3E}">
        <p14:creationId xmlns:p14="http://schemas.microsoft.com/office/powerpoint/2010/main" val="2150468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90600"/>
          </a:xfrm>
        </p:spPr>
        <p:txBody>
          <a:bodyPr>
            <a:normAutofit fontScale="90000"/>
          </a:bodyPr>
          <a:lstStyle/>
          <a:p>
            <a:r>
              <a:rPr lang="en-US" sz="4000" dirty="0" smtClean="0"/>
              <a:t>Focus on the problems which can make the difference - Racism</a:t>
            </a:r>
          </a:p>
        </p:txBody>
      </p:sp>
      <p:sp>
        <p:nvSpPr>
          <p:cNvPr id="23555" name="Rectangle 3"/>
          <p:cNvSpPr>
            <a:spLocks noGrp="1" noChangeArrowheads="1"/>
          </p:cNvSpPr>
          <p:nvPr>
            <p:ph type="body" idx="1"/>
          </p:nvPr>
        </p:nvSpPr>
        <p:spPr>
          <a:xfrm>
            <a:off x="713935" y="2057400"/>
            <a:ext cx="7772400" cy="4038600"/>
          </a:xfrm>
        </p:spPr>
        <p:txBody>
          <a:bodyPr/>
          <a:lstStyle/>
          <a:p>
            <a:pPr>
              <a:lnSpc>
                <a:spcPct val="90000"/>
              </a:lnSpc>
            </a:pPr>
            <a:r>
              <a:rPr lang="en-US" sz="2800" dirty="0" smtClean="0"/>
              <a:t>There </a:t>
            </a:r>
            <a:r>
              <a:rPr lang="en-US" sz="2800" dirty="0" smtClean="0"/>
              <a:t>is no Race problem in America… there is a Racism Problem.  </a:t>
            </a:r>
          </a:p>
          <a:p>
            <a:pPr>
              <a:lnSpc>
                <a:spcPct val="90000"/>
              </a:lnSpc>
            </a:pPr>
            <a:endParaRPr lang="en-US" sz="2800" dirty="0" smtClean="0"/>
          </a:p>
          <a:p>
            <a:pPr>
              <a:lnSpc>
                <a:spcPct val="90000"/>
              </a:lnSpc>
            </a:pPr>
            <a:r>
              <a:rPr lang="en-US" sz="2800" dirty="0" smtClean="0"/>
              <a:t>If we are to afraid to define the problem we will not be able to solve it.</a:t>
            </a:r>
          </a:p>
          <a:p>
            <a:pPr>
              <a:lnSpc>
                <a:spcPct val="90000"/>
              </a:lnSpc>
            </a:pPr>
            <a:endParaRPr lang="en-US" sz="2400" dirty="0"/>
          </a:p>
          <a:p>
            <a:pPr>
              <a:lnSpc>
                <a:spcPct val="90000"/>
              </a:lnSpc>
            </a:pPr>
            <a:endParaRPr lang="en-US" sz="2400" dirty="0" smtClean="0"/>
          </a:p>
        </p:txBody>
      </p:sp>
    </p:spTree>
    <p:extLst>
      <p:ext uri="{BB962C8B-B14F-4D97-AF65-F5344CB8AC3E}">
        <p14:creationId xmlns:p14="http://schemas.microsoft.com/office/powerpoint/2010/main" val="386195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533400"/>
            <a:ext cx="7772400" cy="457200"/>
          </a:xfrm>
        </p:spPr>
        <p:txBody>
          <a:bodyPr>
            <a:normAutofit fontScale="90000"/>
          </a:bodyPr>
          <a:lstStyle/>
          <a:p>
            <a:r>
              <a:rPr lang="en-US" sz="4000" dirty="0" smtClean="0"/>
              <a:t>Focus on the problems which can make the difference:  </a:t>
            </a:r>
            <a:r>
              <a:rPr lang="en-US" sz="3600" b="1" dirty="0" smtClean="0">
                <a:solidFill>
                  <a:schemeClr val="hlink"/>
                </a:solidFill>
              </a:rPr>
              <a:t>Culture</a:t>
            </a:r>
            <a:r>
              <a:rPr lang="en-US" sz="2400" b="1" dirty="0" smtClean="0">
                <a:solidFill>
                  <a:schemeClr val="hlink"/>
                </a:solidFill>
              </a:rPr>
              <a:t> </a:t>
            </a:r>
          </a:p>
        </p:txBody>
      </p:sp>
      <p:sp>
        <p:nvSpPr>
          <p:cNvPr id="27651" name="Rectangle 3"/>
          <p:cNvSpPr>
            <a:spLocks noGrp="1" noChangeArrowheads="1"/>
          </p:cNvSpPr>
          <p:nvPr>
            <p:ph type="body" idx="1"/>
          </p:nvPr>
        </p:nvSpPr>
        <p:spPr>
          <a:xfrm>
            <a:off x="685800" y="1219200"/>
            <a:ext cx="7772400" cy="5029200"/>
          </a:xfrm>
        </p:spPr>
        <p:txBody>
          <a:bodyPr>
            <a:normAutofit fontScale="92500" lnSpcReduction="10000"/>
          </a:bodyPr>
          <a:lstStyle/>
          <a:p>
            <a:pPr>
              <a:lnSpc>
                <a:spcPct val="90000"/>
              </a:lnSpc>
              <a:buFontTx/>
              <a:buNone/>
            </a:pPr>
            <a:r>
              <a:rPr lang="en-US" sz="2400" dirty="0" smtClean="0"/>
              <a:t> </a:t>
            </a:r>
          </a:p>
          <a:p>
            <a:pPr>
              <a:lnSpc>
                <a:spcPct val="90000"/>
              </a:lnSpc>
              <a:buFontTx/>
              <a:buNone/>
            </a:pPr>
            <a:r>
              <a:rPr lang="en-US" sz="2400" dirty="0" smtClean="0"/>
              <a:t>	 competitive dance… </a:t>
            </a:r>
          </a:p>
          <a:p>
            <a:pPr>
              <a:lnSpc>
                <a:spcPct val="90000"/>
              </a:lnSpc>
              <a:buFontTx/>
              <a:buNone/>
            </a:pPr>
            <a:endParaRPr lang="en-US" sz="2400" dirty="0" smtClean="0"/>
          </a:p>
          <a:p>
            <a:pPr>
              <a:lnSpc>
                <a:spcPct val="90000"/>
              </a:lnSpc>
            </a:pPr>
            <a:r>
              <a:rPr lang="en-US" sz="2400" dirty="0" smtClean="0"/>
              <a:t>Culture:  History, Expression, Values, Goals :  Contents of our character. </a:t>
            </a:r>
          </a:p>
          <a:p>
            <a:pPr>
              <a:lnSpc>
                <a:spcPct val="90000"/>
              </a:lnSpc>
            </a:pPr>
            <a:endParaRPr lang="en-US" sz="2400" dirty="0" smtClean="0"/>
          </a:p>
          <a:p>
            <a:pPr>
              <a:lnSpc>
                <a:spcPct val="90000"/>
              </a:lnSpc>
            </a:pPr>
            <a:r>
              <a:rPr lang="en-US" sz="2400" dirty="0" smtClean="0"/>
              <a:t>The problem of health care utilization is much less accessibility of  health care  than acceptability of health care</a:t>
            </a:r>
          </a:p>
          <a:p>
            <a:pPr>
              <a:lnSpc>
                <a:spcPct val="90000"/>
              </a:lnSpc>
            </a:pPr>
            <a:endParaRPr lang="en-US" sz="2400" dirty="0" smtClean="0"/>
          </a:p>
          <a:p>
            <a:pPr>
              <a:lnSpc>
                <a:spcPct val="90000"/>
              </a:lnSpc>
            </a:pPr>
            <a:r>
              <a:rPr lang="en-US" sz="2400" dirty="0" smtClean="0"/>
              <a:t>Racial data has largely been changed to ethnic data already, but most people have not noticed</a:t>
            </a:r>
          </a:p>
          <a:p>
            <a:pPr>
              <a:lnSpc>
                <a:spcPct val="90000"/>
              </a:lnSpc>
            </a:pPr>
            <a:endParaRPr lang="en-US" sz="2400" dirty="0" smtClean="0"/>
          </a:p>
          <a:p>
            <a:pPr>
              <a:lnSpc>
                <a:spcPct val="90000"/>
              </a:lnSpc>
            </a:pPr>
            <a:r>
              <a:rPr lang="en-US" sz="2400" dirty="0" smtClean="0"/>
              <a:t>Solving the problem of health disparities requires that we address the problems of Culture.  - including issues of trust, competing risks, internalized racism…. </a:t>
            </a:r>
          </a:p>
        </p:txBody>
      </p:sp>
    </p:spTree>
    <p:extLst>
      <p:ext uri="{BB962C8B-B14F-4D97-AF65-F5344CB8AC3E}">
        <p14:creationId xmlns:p14="http://schemas.microsoft.com/office/powerpoint/2010/main" val="4022707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Examples of Solutions</a:t>
            </a:r>
          </a:p>
        </p:txBody>
      </p:sp>
      <p:sp>
        <p:nvSpPr>
          <p:cNvPr id="17411" name="Content Placeholder 2"/>
          <p:cNvSpPr>
            <a:spLocks noGrp="1"/>
          </p:cNvSpPr>
          <p:nvPr>
            <p:ph idx="1"/>
          </p:nvPr>
        </p:nvSpPr>
        <p:spPr/>
        <p:txBody>
          <a:bodyPr/>
          <a:lstStyle/>
          <a:p>
            <a:r>
              <a:rPr lang="en-US" dirty="0" smtClean="0"/>
              <a:t>Racism / Race</a:t>
            </a:r>
          </a:p>
          <a:p>
            <a:r>
              <a:rPr lang="en-US" dirty="0" err="1" smtClean="0"/>
              <a:t>Acceptabilty</a:t>
            </a:r>
            <a:r>
              <a:rPr lang="en-US" dirty="0" smtClean="0"/>
              <a:t> / </a:t>
            </a:r>
            <a:r>
              <a:rPr lang="en-US" dirty="0" err="1" smtClean="0"/>
              <a:t>Accessability</a:t>
            </a:r>
            <a:endParaRPr lang="en-US" dirty="0" smtClean="0"/>
          </a:p>
          <a:p>
            <a:r>
              <a:rPr lang="en-US" dirty="0" smtClean="0"/>
              <a:t>Cultural Humility / Competence</a:t>
            </a:r>
          </a:p>
          <a:p>
            <a:r>
              <a:rPr lang="en-US" dirty="0" smtClean="0"/>
              <a:t>Minority Institutions </a:t>
            </a:r>
            <a:r>
              <a:rPr lang="en-US" smtClean="0"/>
              <a:t>/ Majority</a:t>
            </a:r>
            <a:endParaRPr lang="en-US" dirty="0" smtClean="0"/>
          </a:p>
        </p:txBody>
      </p:sp>
    </p:spTree>
    <p:extLst>
      <p:ext uri="{BB962C8B-B14F-4D97-AF65-F5344CB8AC3E}">
        <p14:creationId xmlns:p14="http://schemas.microsoft.com/office/powerpoint/2010/main" val="3561304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667000" y="381000"/>
            <a:ext cx="5410200" cy="369888"/>
          </a:xfrm>
          <a:prstGeom prst="rect">
            <a:avLst/>
          </a:prstGeom>
          <a:noFill/>
          <a:ln w="9525">
            <a:noFill/>
            <a:miter lim="800000"/>
            <a:headEnd/>
            <a:tailEnd/>
          </a:ln>
        </p:spPr>
        <p:txBody>
          <a:bodyPr>
            <a:spAutoFit/>
          </a:bodyPr>
          <a:lstStyle/>
          <a:p>
            <a:endParaRPr lang="en-US" sz="1800" b="0" dirty="0">
              <a:latin typeface="Tahoma" pitchFamily="34" charset="0"/>
            </a:endParaRPr>
          </a:p>
        </p:txBody>
      </p:sp>
      <p:sp>
        <p:nvSpPr>
          <p:cNvPr id="22531" name="Text Box 3"/>
          <p:cNvSpPr txBox="1">
            <a:spLocks noChangeArrowheads="1"/>
          </p:cNvSpPr>
          <p:nvPr/>
        </p:nvSpPr>
        <p:spPr bwMode="auto">
          <a:xfrm>
            <a:off x="3717925" y="1327150"/>
            <a:ext cx="184150" cy="366713"/>
          </a:xfrm>
          <a:prstGeom prst="rect">
            <a:avLst/>
          </a:prstGeom>
          <a:noFill/>
          <a:ln w="9525">
            <a:noFill/>
            <a:miter lim="800000"/>
            <a:headEnd/>
            <a:tailEnd/>
          </a:ln>
        </p:spPr>
        <p:txBody>
          <a:bodyPr wrap="none">
            <a:spAutoFit/>
          </a:bodyPr>
          <a:lstStyle/>
          <a:p>
            <a:endParaRPr lang="en-US" sz="1800" b="0" dirty="0">
              <a:latin typeface="Tahoma" pitchFamily="34" charset="0"/>
            </a:endParaRPr>
          </a:p>
        </p:txBody>
      </p:sp>
      <p:sp>
        <p:nvSpPr>
          <p:cNvPr id="22532" name="Text Box 4"/>
          <p:cNvSpPr txBox="1">
            <a:spLocks noChangeArrowheads="1"/>
          </p:cNvSpPr>
          <p:nvPr/>
        </p:nvSpPr>
        <p:spPr bwMode="auto">
          <a:xfrm>
            <a:off x="609600" y="304800"/>
            <a:ext cx="7924800" cy="707886"/>
          </a:xfrm>
          <a:prstGeom prst="rect">
            <a:avLst/>
          </a:prstGeom>
          <a:noFill/>
          <a:ln w="9525">
            <a:noFill/>
            <a:miter lim="800000"/>
            <a:headEnd/>
            <a:tailEnd/>
          </a:ln>
        </p:spPr>
        <p:txBody>
          <a:bodyPr wrap="square">
            <a:spAutoFit/>
          </a:bodyPr>
          <a:lstStyle/>
          <a:p>
            <a:pPr algn="ctr"/>
            <a:r>
              <a:rPr lang="en-US" sz="4000" dirty="0" smtClean="0">
                <a:latin typeface="Tahoma" pitchFamily="34" charset="0"/>
              </a:rPr>
              <a:t>Health Disparities Model</a:t>
            </a:r>
            <a:endParaRPr lang="en-US" sz="4000" dirty="0">
              <a:latin typeface="Tahoma" pitchFamily="34" charset="0"/>
            </a:endParaRPr>
          </a:p>
        </p:txBody>
      </p:sp>
      <p:sp>
        <p:nvSpPr>
          <p:cNvPr id="22533" name="Rectangle 5"/>
          <p:cNvSpPr>
            <a:spLocks noChangeArrowheads="1"/>
          </p:cNvSpPr>
          <p:nvPr/>
        </p:nvSpPr>
        <p:spPr bwMode="auto">
          <a:xfrm>
            <a:off x="304800" y="1447800"/>
            <a:ext cx="1600200" cy="1676400"/>
          </a:xfrm>
          <a:prstGeom prst="rect">
            <a:avLst/>
          </a:prstGeom>
          <a:solidFill>
            <a:schemeClr val="accent1"/>
          </a:solidFill>
          <a:ln w="9525">
            <a:solidFill>
              <a:schemeClr val="tx1"/>
            </a:solidFill>
            <a:miter lim="800000"/>
            <a:headEnd/>
            <a:tailEnd/>
          </a:ln>
        </p:spPr>
        <p:txBody>
          <a:bodyPr wrap="none" anchor="ctr"/>
          <a:lstStyle/>
          <a:p>
            <a:pPr algn="ctr"/>
            <a:endParaRPr lang="en-US" sz="1800" b="0" dirty="0">
              <a:latin typeface="Tahoma" pitchFamily="34" charset="0"/>
            </a:endParaRPr>
          </a:p>
        </p:txBody>
      </p:sp>
      <p:sp>
        <p:nvSpPr>
          <p:cNvPr id="22534" name="Rectangle 6"/>
          <p:cNvSpPr>
            <a:spLocks noChangeArrowheads="1"/>
          </p:cNvSpPr>
          <p:nvPr/>
        </p:nvSpPr>
        <p:spPr bwMode="auto">
          <a:xfrm>
            <a:off x="2438400" y="1447800"/>
            <a:ext cx="1676400" cy="1676400"/>
          </a:xfrm>
          <a:prstGeom prst="rect">
            <a:avLst/>
          </a:prstGeom>
          <a:solidFill>
            <a:schemeClr val="accent1"/>
          </a:solidFill>
          <a:ln w="9525">
            <a:solidFill>
              <a:schemeClr val="tx1"/>
            </a:solidFill>
            <a:miter lim="800000"/>
            <a:headEnd/>
            <a:tailEnd/>
          </a:ln>
        </p:spPr>
        <p:txBody>
          <a:bodyPr wrap="none" anchor="ctr"/>
          <a:lstStyle/>
          <a:p>
            <a:pPr algn="ctr"/>
            <a:r>
              <a:rPr lang="en-US" sz="2800" b="0" dirty="0">
                <a:latin typeface="Tahoma" pitchFamily="34" charset="0"/>
              </a:rPr>
              <a:t>Racism</a:t>
            </a:r>
          </a:p>
          <a:p>
            <a:pPr algn="ctr"/>
            <a:r>
              <a:rPr lang="en-US" sz="2800" b="0" dirty="0">
                <a:latin typeface="Tahoma" pitchFamily="34" charset="0"/>
              </a:rPr>
              <a:t>&lt; 30% </a:t>
            </a:r>
          </a:p>
        </p:txBody>
      </p:sp>
      <p:sp>
        <p:nvSpPr>
          <p:cNvPr id="22535" name="Rectangle 7"/>
          <p:cNvSpPr>
            <a:spLocks noChangeArrowheads="1"/>
          </p:cNvSpPr>
          <p:nvPr/>
        </p:nvSpPr>
        <p:spPr bwMode="auto">
          <a:xfrm>
            <a:off x="4572000" y="1447800"/>
            <a:ext cx="1752600" cy="1600200"/>
          </a:xfrm>
          <a:prstGeom prst="rect">
            <a:avLst/>
          </a:prstGeom>
          <a:solidFill>
            <a:schemeClr val="accent1"/>
          </a:solidFill>
          <a:ln w="9525">
            <a:solidFill>
              <a:schemeClr val="tx1"/>
            </a:solidFill>
            <a:miter lim="800000"/>
            <a:headEnd/>
            <a:tailEnd/>
          </a:ln>
        </p:spPr>
        <p:txBody>
          <a:bodyPr wrap="none" anchor="ctr"/>
          <a:lstStyle/>
          <a:p>
            <a:pPr algn="ctr"/>
            <a:endParaRPr lang="en-US" sz="1800" b="0" dirty="0">
              <a:latin typeface="Tahoma" pitchFamily="34" charset="0"/>
            </a:endParaRPr>
          </a:p>
        </p:txBody>
      </p:sp>
      <p:sp>
        <p:nvSpPr>
          <p:cNvPr id="22536" name="Rectangle 8"/>
          <p:cNvSpPr>
            <a:spLocks noChangeArrowheads="1"/>
          </p:cNvSpPr>
          <p:nvPr/>
        </p:nvSpPr>
        <p:spPr bwMode="auto">
          <a:xfrm>
            <a:off x="6858000" y="1447800"/>
            <a:ext cx="1676400" cy="1600200"/>
          </a:xfrm>
          <a:prstGeom prst="rect">
            <a:avLst/>
          </a:prstGeom>
          <a:solidFill>
            <a:schemeClr val="accent1"/>
          </a:solidFill>
          <a:ln w="9525">
            <a:solidFill>
              <a:schemeClr val="tx1"/>
            </a:solidFill>
            <a:miter lim="800000"/>
            <a:headEnd/>
            <a:tailEnd/>
          </a:ln>
        </p:spPr>
        <p:txBody>
          <a:bodyPr wrap="none" anchor="ctr"/>
          <a:lstStyle/>
          <a:p>
            <a:pPr algn="ctr"/>
            <a:r>
              <a:rPr lang="en-US" sz="2800" b="0" dirty="0">
                <a:latin typeface="Tahoma" pitchFamily="34" charset="0"/>
              </a:rPr>
              <a:t> Care &amp;</a:t>
            </a:r>
          </a:p>
          <a:p>
            <a:pPr algn="ctr"/>
            <a:r>
              <a:rPr lang="en-US" sz="2800" b="0" dirty="0">
                <a:latin typeface="Tahoma" pitchFamily="34" charset="0"/>
              </a:rPr>
              <a:t>Genes </a:t>
            </a:r>
          </a:p>
          <a:p>
            <a:pPr algn="ctr"/>
            <a:r>
              <a:rPr lang="en-US" sz="2800" b="0" dirty="0">
                <a:latin typeface="Tahoma" pitchFamily="34" charset="0"/>
              </a:rPr>
              <a:t>10%</a:t>
            </a:r>
          </a:p>
        </p:txBody>
      </p:sp>
      <p:sp>
        <p:nvSpPr>
          <p:cNvPr id="22537" name="WordArt 9"/>
          <p:cNvSpPr>
            <a:spLocks noChangeArrowheads="1" noChangeShapeType="1" noTextEdit="1"/>
          </p:cNvSpPr>
          <p:nvPr/>
        </p:nvSpPr>
        <p:spPr bwMode="auto">
          <a:xfrm>
            <a:off x="2438400" y="3810000"/>
            <a:ext cx="3429000" cy="420688"/>
          </a:xfrm>
          <a:prstGeom prst="rect">
            <a:avLst/>
          </a:prstGeom>
        </p:spPr>
        <p:txBody>
          <a:bodyPr wrap="none" fromWordArt="1">
            <a:prstTxWarp prst="textDoubleWave1">
              <a:avLst>
                <a:gd name="adj1" fmla="val 6500"/>
                <a:gd name="adj2" fmla="val 0"/>
              </a:avLst>
            </a:prstTxWarp>
          </a:bodyPr>
          <a:lstStyle/>
          <a:p>
            <a:pPr algn="ctr"/>
            <a:r>
              <a:rPr lang="en-US" kern="10" spc="-240" dirty="0" smtClean="0">
                <a:ln w="12700">
                  <a:solidFill>
                    <a:srgbClr val="000099"/>
                  </a:solidFill>
                  <a:round/>
                  <a:headEnd/>
                  <a:tailEnd/>
                </a:ln>
                <a:solidFill>
                  <a:srgbClr val="33CCFF"/>
                </a:solidFill>
                <a:latin typeface="Impact"/>
              </a:rPr>
              <a:t>EQUALS</a:t>
            </a:r>
            <a:endParaRPr lang="en-US" kern="10" spc="-240" dirty="0">
              <a:ln w="12700">
                <a:solidFill>
                  <a:srgbClr val="000099"/>
                </a:solidFill>
                <a:round/>
                <a:headEnd/>
                <a:tailEnd/>
              </a:ln>
              <a:solidFill>
                <a:srgbClr val="33CCFF"/>
              </a:solidFill>
              <a:latin typeface="Impact"/>
            </a:endParaRPr>
          </a:p>
        </p:txBody>
      </p:sp>
      <p:sp>
        <p:nvSpPr>
          <p:cNvPr id="173066" name="Text Box 10"/>
          <p:cNvSpPr txBox="1">
            <a:spLocks noChangeArrowheads="1"/>
          </p:cNvSpPr>
          <p:nvPr/>
        </p:nvSpPr>
        <p:spPr bwMode="auto">
          <a:xfrm>
            <a:off x="381000" y="4343400"/>
            <a:ext cx="8077200" cy="1938992"/>
          </a:xfrm>
          <a:prstGeom prst="rect">
            <a:avLst/>
          </a:prstGeom>
          <a:noFill/>
          <a:ln w="9525">
            <a:noFill/>
            <a:miter lim="800000"/>
            <a:headEnd/>
            <a:tailEnd/>
          </a:ln>
          <a:effectLst/>
        </p:spPr>
        <p:txBody>
          <a:bodyPr>
            <a:spAutoFit/>
          </a:bodyPr>
          <a:lstStyle/>
          <a:p>
            <a:pPr algn="ctr"/>
            <a:r>
              <a:rPr lang="en-US" sz="3200" b="0" dirty="0">
                <a:latin typeface="Tahoma" pitchFamily="34" charset="0"/>
              </a:rPr>
              <a:t>African American Health disparities</a:t>
            </a:r>
          </a:p>
          <a:p>
            <a:endParaRPr lang="en-US" sz="3200" b="0" dirty="0">
              <a:effectLst>
                <a:outerShdw blurRad="38100" dist="38100" dir="2700000" algn="tl">
                  <a:srgbClr val="000000"/>
                </a:outerShdw>
              </a:effectLst>
              <a:latin typeface="Tahoma" pitchFamily="34" charset="0"/>
            </a:endParaRPr>
          </a:p>
          <a:p>
            <a:pPr algn="ctr"/>
            <a:r>
              <a:rPr lang="en-US" sz="2800" b="0" dirty="0">
                <a:effectLst>
                  <a:outerShdw blurRad="38100" dist="38100" dir="2700000" algn="tl">
                    <a:srgbClr val="000000"/>
                  </a:outerShdw>
                </a:effectLst>
                <a:latin typeface="Tahoma" pitchFamily="34" charset="0"/>
              </a:rPr>
              <a:t>So, why are most funds directed to the factors </a:t>
            </a:r>
            <a:r>
              <a:rPr lang="en-US" sz="2800" b="0" dirty="0" smtClean="0">
                <a:effectLst>
                  <a:outerShdw blurRad="38100" dist="38100" dir="2700000" algn="tl">
                    <a:srgbClr val="000000"/>
                  </a:outerShdw>
                </a:effectLst>
                <a:latin typeface="Tahoma" pitchFamily="34" charset="0"/>
              </a:rPr>
              <a:t>that do not impact Health Disparities?</a:t>
            </a:r>
            <a:endParaRPr lang="en-US" sz="2800" b="0" dirty="0">
              <a:effectLst>
                <a:outerShdw blurRad="38100" dist="38100" dir="2700000" algn="tl">
                  <a:srgbClr val="000000"/>
                </a:outerShdw>
              </a:effectLst>
              <a:latin typeface="Tahoma" pitchFamily="34" charset="0"/>
            </a:endParaRPr>
          </a:p>
        </p:txBody>
      </p:sp>
      <p:sp>
        <p:nvSpPr>
          <p:cNvPr id="22539" name="Text Box 11"/>
          <p:cNvSpPr txBox="1">
            <a:spLocks noChangeArrowheads="1"/>
          </p:cNvSpPr>
          <p:nvPr/>
        </p:nvSpPr>
        <p:spPr bwMode="auto">
          <a:xfrm>
            <a:off x="457200" y="1676400"/>
            <a:ext cx="1371599" cy="954107"/>
          </a:xfrm>
          <a:prstGeom prst="rect">
            <a:avLst/>
          </a:prstGeom>
          <a:noFill/>
          <a:ln w="9525">
            <a:noFill/>
            <a:miter lim="800000"/>
            <a:headEnd/>
            <a:tailEnd/>
          </a:ln>
        </p:spPr>
        <p:txBody>
          <a:bodyPr wrap="square">
            <a:spAutoFit/>
          </a:bodyPr>
          <a:lstStyle/>
          <a:p>
            <a:pPr algn="ctr"/>
            <a:r>
              <a:rPr lang="en-US" sz="2800" b="0" dirty="0">
                <a:latin typeface="Tahoma" pitchFamily="34" charset="0"/>
              </a:rPr>
              <a:t>SES</a:t>
            </a:r>
          </a:p>
          <a:p>
            <a:pPr algn="ctr"/>
            <a:r>
              <a:rPr lang="en-US" sz="2800" b="0" dirty="0">
                <a:latin typeface="Tahoma" pitchFamily="34" charset="0"/>
              </a:rPr>
              <a:t>&gt;30% </a:t>
            </a:r>
          </a:p>
        </p:txBody>
      </p:sp>
      <p:sp>
        <p:nvSpPr>
          <p:cNvPr id="22540" name="Text Box 12"/>
          <p:cNvSpPr txBox="1">
            <a:spLocks noChangeArrowheads="1"/>
          </p:cNvSpPr>
          <p:nvPr/>
        </p:nvSpPr>
        <p:spPr bwMode="auto">
          <a:xfrm>
            <a:off x="4648200" y="1828800"/>
            <a:ext cx="1524000" cy="954107"/>
          </a:xfrm>
          <a:prstGeom prst="rect">
            <a:avLst/>
          </a:prstGeom>
          <a:noFill/>
          <a:ln w="9525">
            <a:noFill/>
            <a:miter lim="800000"/>
            <a:headEnd/>
            <a:tailEnd/>
          </a:ln>
        </p:spPr>
        <p:txBody>
          <a:bodyPr wrap="square">
            <a:spAutoFit/>
          </a:bodyPr>
          <a:lstStyle/>
          <a:p>
            <a:r>
              <a:rPr lang="en-US" sz="2800" b="0" dirty="0">
                <a:latin typeface="Tahoma" pitchFamily="34" charset="0"/>
              </a:rPr>
              <a:t>Culture </a:t>
            </a:r>
          </a:p>
          <a:p>
            <a:r>
              <a:rPr lang="en-US" sz="2800" b="0" dirty="0">
                <a:latin typeface="Tahoma" pitchFamily="34" charset="0"/>
              </a:rPr>
              <a:t>&lt;30%</a:t>
            </a:r>
          </a:p>
        </p:txBody>
      </p:sp>
      <p:sp>
        <p:nvSpPr>
          <p:cNvPr id="22541" name="Text Box 13"/>
          <p:cNvSpPr txBox="1">
            <a:spLocks noChangeArrowheads="1"/>
          </p:cNvSpPr>
          <p:nvPr/>
        </p:nvSpPr>
        <p:spPr bwMode="auto">
          <a:xfrm>
            <a:off x="1981200" y="1981200"/>
            <a:ext cx="350838" cy="366713"/>
          </a:xfrm>
          <a:prstGeom prst="rect">
            <a:avLst/>
          </a:prstGeom>
          <a:noFill/>
          <a:ln w="9525">
            <a:noFill/>
            <a:miter lim="800000"/>
            <a:headEnd/>
            <a:tailEnd/>
          </a:ln>
        </p:spPr>
        <p:txBody>
          <a:bodyPr wrap="none">
            <a:spAutoFit/>
          </a:bodyPr>
          <a:lstStyle/>
          <a:p>
            <a:r>
              <a:rPr lang="en-US" sz="1800" b="0" dirty="0">
                <a:latin typeface="Tahoma" pitchFamily="34" charset="0"/>
              </a:rPr>
              <a:t>+</a:t>
            </a:r>
          </a:p>
        </p:txBody>
      </p:sp>
      <p:sp>
        <p:nvSpPr>
          <p:cNvPr id="22542" name="Text Box 14"/>
          <p:cNvSpPr txBox="1">
            <a:spLocks noChangeArrowheads="1"/>
          </p:cNvSpPr>
          <p:nvPr/>
        </p:nvSpPr>
        <p:spPr bwMode="auto">
          <a:xfrm>
            <a:off x="6324600" y="1981200"/>
            <a:ext cx="293556" cy="523220"/>
          </a:xfrm>
          <a:prstGeom prst="rect">
            <a:avLst/>
          </a:prstGeom>
          <a:noFill/>
          <a:ln w="9525">
            <a:noFill/>
            <a:miter lim="800000"/>
            <a:headEnd/>
            <a:tailEnd/>
          </a:ln>
        </p:spPr>
        <p:txBody>
          <a:bodyPr wrap="square">
            <a:spAutoFit/>
          </a:bodyPr>
          <a:lstStyle/>
          <a:p>
            <a:r>
              <a:rPr lang="en-US" sz="2800" b="0" dirty="0">
                <a:latin typeface="Tahoma" pitchFamily="34" charset="0"/>
              </a:rPr>
              <a:t>+</a:t>
            </a:r>
          </a:p>
        </p:txBody>
      </p:sp>
      <p:sp>
        <p:nvSpPr>
          <p:cNvPr id="22543" name="Text Box 15"/>
          <p:cNvSpPr txBox="1">
            <a:spLocks noChangeArrowheads="1"/>
          </p:cNvSpPr>
          <p:nvPr/>
        </p:nvSpPr>
        <p:spPr bwMode="auto">
          <a:xfrm>
            <a:off x="4114800" y="1905000"/>
            <a:ext cx="228600" cy="523220"/>
          </a:xfrm>
          <a:prstGeom prst="rect">
            <a:avLst/>
          </a:prstGeom>
          <a:noFill/>
          <a:ln w="9525">
            <a:noFill/>
            <a:miter lim="800000"/>
            <a:headEnd/>
            <a:tailEnd/>
          </a:ln>
        </p:spPr>
        <p:txBody>
          <a:bodyPr wrap="square">
            <a:spAutoFit/>
          </a:bodyPr>
          <a:lstStyle/>
          <a:p>
            <a:r>
              <a:rPr lang="en-US" sz="2800" b="0" dirty="0">
                <a:latin typeface="Tahoma" pitchFamily="34" charset="0"/>
              </a:rPr>
              <a:t>+</a:t>
            </a:r>
          </a:p>
        </p:txBody>
      </p:sp>
      <p:sp>
        <p:nvSpPr>
          <p:cNvPr id="16" name="Rectangle 15"/>
          <p:cNvSpPr/>
          <p:nvPr/>
        </p:nvSpPr>
        <p:spPr>
          <a:xfrm>
            <a:off x="7233959" y="1626672"/>
            <a:ext cx="352982" cy="369332"/>
          </a:xfrm>
          <a:prstGeom prst="rect">
            <a:avLst/>
          </a:prstGeom>
        </p:spPr>
        <p:txBody>
          <a:bodyPr wrap="none">
            <a:spAutoFit/>
          </a:bodyPr>
          <a:lstStyle/>
          <a:p>
            <a:pPr lvl="0"/>
            <a:r>
              <a:rPr lang="en-US" sz="1800" b="0" dirty="0">
                <a:solidFill>
                  <a:srgbClr val="FFFFFF"/>
                </a:solidFill>
                <a:latin typeface="Tahoma" pitchFamily="34" charset="0"/>
              </a:rPr>
              <a:t>+</a:t>
            </a:r>
          </a:p>
        </p:txBody>
      </p:sp>
    </p:spTree>
    <p:extLst>
      <p:ext uri="{BB962C8B-B14F-4D97-AF65-F5344CB8AC3E}">
        <p14:creationId xmlns:p14="http://schemas.microsoft.com/office/powerpoint/2010/main" val="1168559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smtClean="0"/>
              <a:t>Understanding the Problem</a:t>
            </a:r>
          </a:p>
        </p:txBody>
      </p:sp>
      <p:sp>
        <p:nvSpPr>
          <p:cNvPr id="8195" name="Rectangle 3"/>
          <p:cNvSpPr>
            <a:spLocks noGrp="1" noChangeArrowheads="1"/>
          </p:cNvSpPr>
          <p:nvPr>
            <p:ph type="body" idx="4294967295"/>
          </p:nvPr>
        </p:nvSpPr>
        <p:spPr/>
        <p:txBody>
          <a:bodyPr/>
          <a:lstStyle/>
          <a:p>
            <a:pPr>
              <a:lnSpc>
                <a:spcPct val="90000"/>
              </a:lnSpc>
              <a:buFontTx/>
              <a:buNone/>
            </a:pPr>
            <a:endParaRPr lang="en-US" smtClean="0"/>
          </a:p>
          <a:p>
            <a:pPr>
              <a:lnSpc>
                <a:spcPct val="90000"/>
              </a:lnSpc>
              <a:buFontTx/>
              <a:buNone/>
            </a:pPr>
            <a:r>
              <a:rPr lang="en-US" smtClean="0"/>
              <a:t>Why did the puritans come to America?</a:t>
            </a:r>
          </a:p>
          <a:p>
            <a:pPr>
              <a:lnSpc>
                <a:spcPct val="90000"/>
              </a:lnSpc>
              <a:buFontTx/>
              <a:buNone/>
            </a:pPr>
            <a:endParaRPr lang="en-US" smtClean="0"/>
          </a:p>
          <a:p>
            <a:pPr>
              <a:lnSpc>
                <a:spcPct val="90000"/>
              </a:lnSpc>
              <a:buFontTx/>
              <a:buNone/>
            </a:pPr>
            <a:r>
              <a:rPr lang="en-US" smtClean="0"/>
              <a:t>Confederates:  the right to control, coerce,  and exploit</a:t>
            </a:r>
          </a:p>
          <a:p>
            <a:pPr>
              <a:lnSpc>
                <a:spcPct val="90000"/>
              </a:lnSpc>
              <a:buFontTx/>
              <a:buNone/>
            </a:pPr>
            <a:endParaRPr lang="en-US" smtClean="0"/>
          </a:p>
        </p:txBody>
      </p:sp>
    </p:spTree>
    <p:extLst>
      <p:ext uri="{BB962C8B-B14F-4D97-AF65-F5344CB8AC3E}">
        <p14:creationId xmlns:p14="http://schemas.microsoft.com/office/powerpoint/2010/main" val="4270990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1595438"/>
          </a:xfrm>
        </p:spPr>
        <p:txBody>
          <a:bodyPr/>
          <a:lstStyle/>
          <a:p>
            <a:pPr fontAlgn="auto">
              <a:spcAft>
                <a:spcPts val="0"/>
              </a:spcAft>
              <a:defRPr/>
            </a:pPr>
            <a:r>
              <a:rPr lang="en-US" dirty="0" smtClean="0"/>
              <a:t>Racism, cont’d</a:t>
            </a:r>
          </a:p>
        </p:txBody>
      </p:sp>
      <p:sp>
        <p:nvSpPr>
          <p:cNvPr id="35843" name="Rectangle 3"/>
          <p:cNvSpPr>
            <a:spLocks noGrp="1" noChangeArrowheads="1"/>
          </p:cNvSpPr>
          <p:nvPr>
            <p:ph sz="quarter" idx="13"/>
          </p:nvPr>
        </p:nvSpPr>
        <p:spPr>
          <a:xfrm>
            <a:off x="685800" y="1828800"/>
            <a:ext cx="7772400" cy="5105400"/>
          </a:xfrm>
        </p:spPr>
        <p:txBody>
          <a:bodyPr/>
          <a:lstStyle/>
          <a:p>
            <a:pPr fontAlgn="auto">
              <a:spcAft>
                <a:spcPts val="0"/>
              </a:spcAft>
              <a:buFontTx/>
              <a:buNone/>
              <a:defRPr/>
            </a:pPr>
            <a:r>
              <a:rPr lang="en-US" dirty="0" smtClean="0"/>
              <a:t>But , the worst form of racism is internalized</a:t>
            </a:r>
          </a:p>
          <a:p>
            <a:pPr fontAlgn="auto">
              <a:spcAft>
                <a:spcPts val="0"/>
              </a:spcAft>
              <a:buFontTx/>
              <a:buNone/>
              <a:defRPr/>
            </a:pPr>
            <a:r>
              <a:rPr lang="en-US" i="1" dirty="0" smtClean="0"/>
              <a:t>Power</a:t>
            </a:r>
            <a:r>
              <a:rPr lang="en-US" dirty="0" smtClean="0"/>
              <a:t> concedes nothing without a demand. It never did and it never will." </a:t>
            </a:r>
            <a:r>
              <a:rPr lang="en-US" i="1" dirty="0" smtClean="0"/>
              <a:t>Frederick Douglass</a:t>
            </a:r>
            <a:r>
              <a:rPr lang="en-US" dirty="0" smtClean="0"/>
              <a:t>, 1857</a:t>
            </a:r>
          </a:p>
          <a:p>
            <a:pPr fontAlgn="auto">
              <a:spcAft>
                <a:spcPts val="0"/>
              </a:spcAft>
              <a:buFontTx/>
              <a:buNone/>
              <a:defRPr/>
            </a:pPr>
            <a:endParaRPr lang="en-US" dirty="0" smtClean="0"/>
          </a:p>
          <a:p>
            <a:pPr fontAlgn="auto">
              <a:spcAft>
                <a:spcPts val="0"/>
              </a:spcAft>
              <a:buFontTx/>
              <a:buNone/>
              <a:defRPr/>
            </a:pPr>
            <a:r>
              <a:rPr lang="en-US" dirty="0" smtClean="0"/>
              <a:t>Melanin does not immunize against racism</a:t>
            </a:r>
          </a:p>
          <a:p>
            <a:pPr fontAlgn="auto">
              <a:spcAft>
                <a:spcPts val="0"/>
              </a:spcAft>
              <a:buFontTx/>
              <a:buNone/>
              <a:defRPr/>
            </a:pPr>
            <a:r>
              <a:rPr lang="en-US" dirty="0" smtClean="0"/>
              <a:t>Previous oppression does not protect against discrimination </a:t>
            </a:r>
          </a:p>
          <a:p>
            <a:pPr fontAlgn="auto">
              <a:spcAft>
                <a:spcPts val="0"/>
              </a:spcAft>
              <a:buFontTx/>
              <a:buNone/>
              <a:defRPr/>
            </a:pPr>
            <a:endParaRPr lang="en-US" dirty="0" smtClean="0"/>
          </a:p>
        </p:txBody>
      </p:sp>
    </p:spTree>
    <p:extLst>
      <p:ext uri="{BB962C8B-B14F-4D97-AF65-F5344CB8AC3E}">
        <p14:creationId xmlns:p14="http://schemas.microsoft.com/office/powerpoint/2010/main" val="117144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smtClean="0">
                <a:solidFill>
                  <a:srgbClr val="00B0F0"/>
                </a:solidFill>
              </a:rPr>
              <a:t>Agriculture</a:t>
            </a:r>
          </a:p>
        </p:txBody>
      </p:sp>
      <p:graphicFrame>
        <p:nvGraphicFramePr>
          <p:cNvPr id="9218" name="Object 3"/>
          <p:cNvGraphicFramePr>
            <a:graphicFrameLocks noGrp="1" noChangeAspect="1"/>
          </p:cNvGraphicFramePr>
          <p:nvPr>
            <p:ph type="body" idx="1"/>
          </p:nvPr>
        </p:nvGraphicFramePr>
        <p:xfrm>
          <a:off x="1524000" y="1524000"/>
          <a:ext cx="6477000" cy="5029200"/>
        </p:xfrm>
        <a:graphic>
          <a:graphicData uri="http://schemas.openxmlformats.org/presentationml/2006/ole">
            <mc:AlternateContent xmlns:mc="http://schemas.openxmlformats.org/markup-compatibility/2006">
              <mc:Choice xmlns:v="urn:schemas-microsoft-com:vml" Requires="v">
                <p:oleObj spid="_x0000_s2056" name="Photo Editor Photo" r:id="rId4" imgW="6095238" imgH="4915586" progId="">
                  <p:embed/>
                </p:oleObj>
              </mc:Choice>
              <mc:Fallback>
                <p:oleObj name="Photo Editor Photo" r:id="rId4" imgW="6095238" imgH="4915586"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24000"/>
                        <a:ext cx="6477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55961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2362200"/>
            <a:ext cx="7696200" cy="3886200"/>
          </a:xfrm>
          <a:prstGeom prst="rect">
            <a:avLst/>
          </a:prstGeom>
          <a:noFill/>
          <a:ln w="9525">
            <a:noFill/>
            <a:miter lim="800000"/>
            <a:headEnd/>
            <a:tailEnd/>
          </a:ln>
        </p:spPr>
        <p:txBody>
          <a:bodyPr/>
          <a:lstStyle/>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p:txBody>
      </p:sp>
      <p:sp>
        <p:nvSpPr>
          <p:cNvPr id="18435" name="Rectangle 3"/>
          <p:cNvSpPr>
            <a:spLocks noChangeArrowheads="1"/>
          </p:cNvSpPr>
          <p:nvPr/>
        </p:nvSpPr>
        <p:spPr bwMode="auto">
          <a:xfrm>
            <a:off x="228600" y="-228600"/>
            <a:ext cx="8763000" cy="1816100"/>
          </a:xfrm>
          <a:prstGeom prst="rect">
            <a:avLst/>
          </a:prstGeom>
          <a:noFill/>
          <a:ln w="9525">
            <a:noFill/>
            <a:miter lim="800000"/>
            <a:headEnd/>
            <a:tailEnd/>
          </a:ln>
        </p:spPr>
        <p:txBody>
          <a:bodyPr>
            <a:spAutoFit/>
          </a:bodyPr>
          <a:lstStyle/>
          <a:p>
            <a:pPr algn="ctr"/>
            <a:endParaRPr lang="en-US" sz="4000" dirty="0">
              <a:latin typeface="Arial" charset="0"/>
            </a:endParaRPr>
          </a:p>
          <a:p>
            <a:pPr algn="ctr"/>
            <a:r>
              <a:rPr lang="en-US" sz="3600" dirty="0">
                <a:latin typeface="Arial" charset="0"/>
              </a:rPr>
              <a:t>A continuing struggle</a:t>
            </a:r>
          </a:p>
          <a:p>
            <a:pPr algn="ctr"/>
            <a:endParaRPr lang="en-US" sz="3600" dirty="0">
              <a:latin typeface="Arial" charset="0"/>
            </a:endParaRPr>
          </a:p>
        </p:txBody>
      </p:sp>
      <p:sp>
        <p:nvSpPr>
          <p:cNvPr id="18436" name="Rectangle 3"/>
          <p:cNvSpPr>
            <a:spLocks noChangeArrowheads="1"/>
          </p:cNvSpPr>
          <p:nvPr/>
        </p:nvSpPr>
        <p:spPr bwMode="auto">
          <a:xfrm>
            <a:off x="838200" y="1447800"/>
            <a:ext cx="7315200" cy="3816429"/>
          </a:xfrm>
          <a:prstGeom prst="rect">
            <a:avLst/>
          </a:prstGeom>
          <a:noFill/>
          <a:ln w="9525">
            <a:noFill/>
            <a:miter lim="800000"/>
            <a:headEnd/>
            <a:tailEnd/>
          </a:ln>
        </p:spPr>
        <p:txBody>
          <a:bodyPr>
            <a:spAutoFit/>
          </a:bodyPr>
          <a:lstStyle/>
          <a:p>
            <a:r>
              <a:rPr kumimoji="1" lang="en-US" sz="3200" b="0" dirty="0"/>
              <a:t>               </a:t>
            </a:r>
          </a:p>
          <a:p>
            <a:r>
              <a:rPr kumimoji="1" lang="en-US" sz="3200" b="0" dirty="0"/>
              <a:t>Federalists vs Slavers</a:t>
            </a:r>
          </a:p>
          <a:p>
            <a:r>
              <a:rPr kumimoji="1" lang="en-US" sz="3200" b="0" dirty="0"/>
              <a:t>Unionists vs Confederates</a:t>
            </a:r>
          </a:p>
          <a:p>
            <a:r>
              <a:rPr kumimoji="1" lang="en-US" sz="3200" b="0" dirty="0"/>
              <a:t>Re-Constructionists vs </a:t>
            </a:r>
            <a:r>
              <a:rPr kumimoji="1" lang="en-US" sz="3200" b="0" dirty="0" err="1"/>
              <a:t>Klu</a:t>
            </a:r>
            <a:r>
              <a:rPr kumimoji="1" lang="en-US" sz="3200" b="0" dirty="0"/>
              <a:t> </a:t>
            </a:r>
            <a:r>
              <a:rPr kumimoji="1" lang="en-US" sz="3200" b="0" dirty="0" err="1"/>
              <a:t>Klox</a:t>
            </a:r>
            <a:r>
              <a:rPr kumimoji="1" lang="en-US" sz="3200" b="0" dirty="0"/>
              <a:t> </a:t>
            </a:r>
            <a:r>
              <a:rPr kumimoji="1" lang="en-US" sz="3200" b="0" dirty="0" err="1"/>
              <a:t>Klans</a:t>
            </a:r>
            <a:endParaRPr kumimoji="1" lang="en-US" sz="3200" b="0" dirty="0"/>
          </a:p>
          <a:p>
            <a:r>
              <a:rPr kumimoji="1" lang="en-US" sz="3200" b="0" dirty="0" smtClean="0"/>
              <a:t>Integrationists </a:t>
            </a:r>
            <a:r>
              <a:rPr kumimoji="1" lang="en-US" sz="3200" b="0" dirty="0"/>
              <a:t>vs Segregationists</a:t>
            </a:r>
          </a:p>
          <a:p>
            <a:r>
              <a:rPr kumimoji="1" lang="en-US" sz="3200" b="0" dirty="0"/>
              <a:t>Social Liberals vs Social </a:t>
            </a:r>
            <a:r>
              <a:rPr kumimoji="1" lang="en-US" sz="3200" b="0" dirty="0" smtClean="0"/>
              <a:t>Conservatives</a:t>
            </a:r>
          </a:p>
          <a:p>
            <a:r>
              <a:rPr kumimoji="1" lang="en-US" sz="3200" dirty="0" smtClean="0"/>
              <a:t>Coffee Party vs Tea Party</a:t>
            </a:r>
            <a:r>
              <a:rPr kumimoji="1" lang="en-US" sz="3200" b="0" dirty="0" smtClean="0"/>
              <a:t> </a:t>
            </a:r>
            <a:endParaRPr kumimoji="1" lang="en-US" sz="3200" b="0" dirty="0"/>
          </a:p>
          <a:p>
            <a:endParaRPr lang="en-US" dirty="0"/>
          </a:p>
        </p:txBody>
      </p:sp>
    </p:spTree>
    <p:extLst>
      <p:ext uri="{BB962C8B-B14F-4D97-AF65-F5344CB8AC3E}">
        <p14:creationId xmlns:p14="http://schemas.microsoft.com/office/powerpoint/2010/main" val="3994534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762000" y="1371600"/>
            <a:ext cx="7772400" cy="1066800"/>
          </a:xfrm>
        </p:spPr>
        <p:txBody>
          <a:bodyPr/>
          <a:lstStyle/>
          <a:p>
            <a:pPr fontAlgn="auto">
              <a:spcAft>
                <a:spcPts val="0"/>
              </a:spcAft>
              <a:defRPr/>
            </a:pPr>
            <a:r>
              <a:rPr lang="en-US" sz="3200" dirty="0" smtClean="0"/>
              <a:t>Who can make a difference?</a:t>
            </a:r>
          </a:p>
        </p:txBody>
      </p:sp>
      <p:sp>
        <p:nvSpPr>
          <p:cNvPr id="41987" name="Rectangle 3"/>
          <p:cNvSpPr>
            <a:spLocks noGrp="1" noChangeArrowheads="1"/>
          </p:cNvSpPr>
          <p:nvPr>
            <p:ph type="subTitle" idx="1"/>
          </p:nvPr>
        </p:nvSpPr>
        <p:spPr>
          <a:xfrm>
            <a:off x="609600" y="3657600"/>
            <a:ext cx="8229600" cy="2438400"/>
          </a:xfrm>
        </p:spPr>
        <p:txBody>
          <a:bodyPr/>
          <a:lstStyle/>
          <a:p>
            <a:pPr fontAlgn="auto">
              <a:spcAft>
                <a:spcPts val="0"/>
              </a:spcAft>
              <a:defRPr/>
            </a:pPr>
            <a:r>
              <a:rPr lang="en-US" sz="2000" dirty="0" smtClean="0"/>
              <a:t> One </a:t>
            </a:r>
            <a:r>
              <a:rPr lang="en-US" sz="2000" dirty="0"/>
              <a:t>person can make a difference</a:t>
            </a:r>
          </a:p>
          <a:p>
            <a:pPr fontAlgn="auto">
              <a:spcAft>
                <a:spcPts val="0"/>
              </a:spcAft>
              <a:defRPr/>
            </a:pPr>
            <a:endParaRPr lang="en-US" sz="2000" dirty="0"/>
          </a:p>
          <a:p>
            <a:pPr fontAlgn="auto">
              <a:spcAft>
                <a:spcPts val="0"/>
              </a:spcAft>
              <a:defRPr/>
            </a:pPr>
            <a:r>
              <a:rPr lang="en-US" sz="2000" dirty="0"/>
              <a:t>But forming a </a:t>
            </a:r>
            <a:r>
              <a:rPr lang="en-US" sz="2000" dirty="0" smtClean="0"/>
              <a:t>small group can make a big difference</a:t>
            </a:r>
          </a:p>
        </p:txBody>
      </p:sp>
    </p:spTree>
    <p:extLst>
      <p:ext uri="{BB962C8B-B14F-4D97-AF65-F5344CB8AC3E}">
        <p14:creationId xmlns:p14="http://schemas.microsoft.com/office/powerpoint/2010/main" val="40371578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077200" cy="914400"/>
          </a:xfrm>
        </p:spPr>
        <p:txBody>
          <a:bodyPr>
            <a:normAutofit/>
          </a:bodyPr>
          <a:lstStyle/>
          <a:p>
            <a:pPr algn="ctr"/>
            <a:r>
              <a:rPr lang="en-US" dirty="0" smtClean="0">
                <a:solidFill>
                  <a:srgbClr val="00B0F0"/>
                </a:solidFill>
              </a:rPr>
              <a:t>Corporate vs. Servant Leadership</a:t>
            </a:r>
          </a:p>
        </p:txBody>
      </p:sp>
      <p:sp>
        <p:nvSpPr>
          <p:cNvPr id="32771" name="Content Placeholder 2"/>
          <p:cNvSpPr>
            <a:spLocks noGrp="1"/>
          </p:cNvSpPr>
          <p:nvPr>
            <p:ph idx="1"/>
          </p:nvPr>
        </p:nvSpPr>
        <p:spPr>
          <a:xfrm>
            <a:off x="457200" y="1219200"/>
            <a:ext cx="8153400" cy="4953000"/>
          </a:xfrm>
        </p:spPr>
        <p:txBody>
          <a:bodyPr/>
          <a:lstStyle/>
          <a:p>
            <a:r>
              <a:rPr lang="en-US" sz="2800" dirty="0" smtClean="0"/>
              <a:t>In Corporate leadership:  The community serves the Corporation and the Corporation  serves the leader </a:t>
            </a:r>
          </a:p>
          <a:p>
            <a:pPr>
              <a:buNone/>
            </a:pPr>
            <a:r>
              <a:rPr lang="en-US" sz="2800" dirty="0" smtClean="0"/>
              <a:t> </a:t>
            </a:r>
          </a:p>
          <a:p>
            <a:r>
              <a:rPr lang="en-US" sz="2800" dirty="0" smtClean="0"/>
              <a:t>In servant leadership: The leader serve the corporation and the corporation serves the community</a:t>
            </a:r>
          </a:p>
          <a:p>
            <a:endParaRPr lang="en-US" sz="2800"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Tx/>
              <a:buNone/>
            </a:pPr>
            <a:endParaRPr lang="en-US" dirty="0" smtClean="0"/>
          </a:p>
          <a:p>
            <a:pPr>
              <a:buFontTx/>
              <a:buNone/>
            </a:pPr>
            <a:endParaRPr lang="en-US" dirty="0" smtClean="0"/>
          </a:p>
          <a:p>
            <a:endParaRPr lang="en-US" dirty="0" smtClean="0"/>
          </a:p>
        </p:txBody>
      </p:sp>
    </p:spTree>
    <p:extLst>
      <p:ext uri="{BB962C8B-B14F-4D97-AF65-F5344CB8AC3E}">
        <p14:creationId xmlns:p14="http://schemas.microsoft.com/office/powerpoint/2010/main" val="3364990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WINNT\Profiles\mhj7.003\Desktop\Mrs Jenkins2.bmp"/>
          <p:cNvPicPr>
            <a:picLocks noChangeAspect="1" noChangeArrowheads="1"/>
          </p:cNvPicPr>
          <p:nvPr/>
        </p:nvPicPr>
        <p:blipFill>
          <a:blip r:embed="rId3" cstate="print"/>
          <a:srcRect/>
          <a:stretch>
            <a:fillRect/>
          </a:stretch>
        </p:blipFill>
        <p:spPr bwMode="auto">
          <a:xfrm>
            <a:off x="1143000" y="914400"/>
            <a:ext cx="6858000" cy="5029200"/>
          </a:xfrm>
          <a:prstGeom prst="rect">
            <a:avLst/>
          </a:prstGeom>
          <a:noFill/>
          <a:ln w="9525">
            <a:noFill/>
            <a:miter lim="800000"/>
            <a:headEnd/>
            <a:tailEnd/>
          </a:ln>
        </p:spPr>
      </p:pic>
    </p:spTree>
    <p:extLst>
      <p:ext uri="{BB962C8B-B14F-4D97-AF65-F5344CB8AC3E}">
        <p14:creationId xmlns:p14="http://schemas.microsoft.com/office/powerpoint/2010/main" val="3214570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CHAI</a:t>
            </a:r>
          </a:p>
        </p:txBody>
      </p:sp>
      <p:sp>
        <p:nvSpPr>
          <p:cNvPr id="5123" name="Content Placeholder 2"/>
          <p:cNvSpPr>
            <a:spLocks noGrp="1"/>
          </p:cNvSpPr>
          <p:nvPr>
            <p:ph idx="1"/>
          </p:nvPr>
        </p:nvSpPr>
        <p:spPr/>
        <p:txBody>
          <a:bodyPr/>
          <a:lstStyle/>
          <a:p>
            <a:pPr marL="0" indent="0" algn="ctr" eaLnBrk="1" hangingPunct="1">
              <a:buFontTx/>
              <a:buNone/>
            </a:pPr>
            <a:r>
              <a:rPr lang="en-US" dirty="0" smtClean="0"/>
              <a:t>Community Health Analytics, Inc.</a:t>
            </a:r>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r>
              <a:rPr lang="en-US" i="1" dirty="0" smtClean="0"/>
              <a:t>Pulling Together for Community Health</a:t>
            </a:r>
          </a:p>
        </p:txBody>
      </p:sp>
      <p:pic>
        <p:nvPicPr>
          <p:cNvPr id="5124" name="Picture 2" descr="C:\Users\shoang\Desktop\cropped-CHAIboa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7" y="2133600"/>
            <a:ext cx="59912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19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solidFill>
                  <a:srgbClr val="00B0F0"/>
                </a:solidFill>
              </a:rPr>
              <a:t>Education</a:t>
            </a:r>
          </a:p>
        </p:txBody>
      </p:sp>
      <p:graphicFrame>
        <p:nvGraphicFramePr>
          <p:cNvPr id="8194" name="Object 3"/>
          <p:cNvGraphicFramePr>
            <a:graphicFrameLocks noGrp="1" noChangeAspect="1"/>
          </p:cNvGraphicFramePr>
          <p:nvPr>
            <p:ph type="body" idx="1"/>
          </p:nvPr>
        </p:nvGraphicFramePr>
        <p:xfrm>
          <a:off x="1524001" y="1676400"/>
          <a:ext cx="6172200" cy="4800600"/>
        </p:xfrm>
        <a:graphic>
          <a:graphicData uri="http://schemas.openxmlformats.org/presentationml/2006/ole">
            <mc:AlternateContent xmlns:mc="http://schemas.openxmlformats.org/markup-compatibility/2006">
              <mc:Choice xmlns:v="urn:schemas-microsoft-com:vml" Requires="v">
                <p:oleObj spid="_x0000_s3080" name="Bitmap Image" r:id="rId4" imgW="9047619" imgH="7144747" progId="PBrush">
                  <p:embed/>
                </p:oleObj>
              </mc:Choice>
              <mc:Fallback>
                <p:oleObj name="Bitmap Image" r:id="rId4" imgW="9047619" imgH="7144747"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676400"/>
                        <a:ext cx="61722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709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r>
              <a:rPr lang="en-US" sz="4000" smtClean="0"/>
              <a:t>Heading to the Largest Black Medical School…Where? </a:t>
            </a:r>
          </a:p>
        </p:txBody>
      </p:sp>
      <p:graphicFrame>
        <p:nvGraphicFramePr>
          <p:cNvPr id="4098" name="Object 3"/>
          <p:cNvGraphicFramePr>
            <a:graphicFrameLocks noGrp="1" noChangeAspect="1"/>
          </p:cNvGraphicFramePr>
          <p:nvPr>
            <p:ph type="body" idx="1"/>
          </p:nvPr>
        </p:nvGraphicFramePr>
        <p:xfrm>
          <a:off x="2000250" y="1981200"/>
          <a:ext cx="5143500" cy="4114800"/>
        </p:xfrm>
        <a:graphic>
          <a:graphicData uri="http://schemas.openxmlformats.org/presentationml/2006/ole">
            <mc:AlternateContent xmlns:mc="http://schemas.openxmlformats.org/markup-compatibility/2006">
              <mc:Choice xmlns:v="urn:schemas-microsoft-com:vml" Requires="v">
                <p:oleObj spid="_x0000_s4104" name="Photo Editor Photo" r:id="rId4" imgW="1428949" imgH="1142857" progId="">
                  <p:embed/>
                </p:oleObj>
              </mc:Choice>
              <mc:Fallback>
                <p:oleObj name="Photo Editor Photo" r:id="rId4" imgW="1428949" imgH="1142857"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1981200"/>
                        <a:ext cx="51435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78480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algn="ctr"/>
            <a:r>
              <a:rPr lang="en-US" sz="4400" dirty="0" smtClean="0">
                <a:solidFill>
                  <a:srgbClr val="00B0F0"/>
                </a:solidFill>
              </a:rPr>
              <a:t>The History of the Negro Health Movement </a:t>
            </a:r>
          </a:p>
        </p:txBody>
      </p:sp>
      <p:sp>
        <p:nvSpPr>
          <p:cNvPr id="6147" name="Rectangle 3"/>
          <p:cNvSpPr>
            <a:spLocks noGrp="1" noChangeArrowheads="1"/>
          </p:cNvSpPr>
          <p:nvPr>
            <p:ph idx="1"/>
          </p:nvPr>
        </p:nvSpPr>
        <p:spPr>
          <a:xfrm>
            <a:off x="838200" y="1981200"/>
            <a:ext cx="7772400" cy="4114800"/>
          </a:xfrm>
        </p:spPr>
        <p:txBody>
          <a:bodyPr/>
          <a:lstStyle/>
          <a:p>
            <a:pPr>
              <a:lnSpc>
                <a:spcPct val="90000"/>
              </a:lnSpc>
            </a:pPr>
            <a:r>
              <a:rPr lang="en-US" sz="2400" dirty="0" smtClean="0"/>
              <a:t> </a:t>
            </a:r>
            <a:r>
              <a:rPr lang="en-US" sz="2800" dirty="0" smtClean="0"/>
              <a:t>Recognizing the link between health, and social and economic well being, Dr. Booker T. Washington initiated the Negro Health Movement</a:t>
            </a:r>
          </a:p>
          <a:p>
            <a:pPr>
              <a:lnSpc>
                <a:spcPct val="90000"/>
              </a:lnSpc>
              <a:buFontTx/>
              <a:buNone/>
            </a:pPr>
            <a:endParaRPr lang="en-US" sz="2800" dirty="0" smtClean="0"/>
          </a:p>
          <a:p>
            <a:pPr>
              <a:lnSpc>
                <a:spcPct val="90000"/>
              </a:lnSpc>
            </a:pPr>
            <a:r>
              <a:rPr lang="en-US" sz="2800" dirty="0" smtClean="0"/>
              <a:t>Starts the National Medical Association, National Bar Association, National Nurses Association, and initiated a number of community based health interventions. </a:t>
            </a:r>
          </a:p>
        </p:txBody>
      </p:sp>
    </p:spTree>
    <p:extLst>
      <p:ext uri="{BB962C8B-B14F-4D97-AF65-F5344CB8AC3E}">
        <p14:creationId xmlns:p14="http://schemas.microsoft.com/office/powerpoint/2010/main" val="2748317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4.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5.xml><?xml version="1.0" encoding="utf-8"?>
<a:theme xmlns:a="http://schemas.openxmlformats.org/drawingml/2006/main" name="2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6.xml><?xml version="1.0" encoding="utf-8"?>
<a:theme xmlns:a="http://schemas.openxmlformats.org/drawingml/2006/main" name="3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1915</Words>
  <Application>Microsoft Office PowerPoint</Application>
  <PresentationFormat>On-screen Show (4:3)</PresentationFormat>
  <Paragraphs>392</Paragraphs>
  <Slides>64</Slides>
  <Notes>57</Notes>
  <HiddenSlides>0</HiddenSlides>
  <MMClips>0</MMClips>
  <ScaleCrop>false</ScaleCrop>
  <HeadingPairs>
    <vt:vector size="6" baseType="variant">
      <vt:variant>
        <vt:lpstr>Theme</vt:lpstr>
      </vt:variant>
      <vt:variant>
        <vt:i4>6</vt:i4>
      </vt:variant>
      <vt:variant>
        <vt:lpstr>Embedded OLE Servers</vt:lpstr>
      </vt:variant>
      <vt:variant>
        <vt:i4>4</vt:i4>
      </vt:variant>
      <vt:variant>
        <vt:lpstr>Slide Titles</vt:lpstr>
      </vt:variant>
      <vt:variant>
        <vt:i4>64</vt:i4>
      </vt:variant>
    </vt:vector>
  </HeadingPairs>
  <TitlesOfParts>
    <vt:vector size="74" baseType="lpstr">
      <vt:lpstr>Office Theme</vt:lpstr>
      <vt:lpstr>Ribbons</vt:lpstr>
      <vt:lpstr>Droplet</vt:lpstr>
      <vt:lpstr>1_Droplet</vt:lpstr>
      <vt:lpstr>2_Droplet</vt:lpstr>
      <vt:lpstr>3_Droplet</vt:lpstr>
      <vt:lpstr>Photo Editor Photo</vt:lpstr>
      <vt:lpstr>Bitmap Image</vt:lpstr>
      <vt:lpstr>Chart</vt:lpstr>
      <vt:lpstr>Slide</vt:lpstr>
      <vt:lpstr>Social justice and equality class  Bill Jenkins</vt:lpstr>
      <vt:lpstr> observations on African American Health Disparities :  Implications from Tuskegee</vt:lpstr>
      <vt:lpstr>WEB Dubois “The Philadelphia Negro”</vt:lpstr>
      <vt:lpstr>BT Washington “The Atlanta Compromise”</vt:lpstr>
      <vt:lpstr>The Tuskegee Experiment</vt:lpstr>
      <vt:lpstr>Agriculture</vt:lpstr>
      <vt:lpstr>Education</vt:lpstr>
      <vt:lpstr>Heading to the Largest Black Medical School…Where? </vt:lpstr>
      <vt:lpstr>The History of the Negro Health Movement </vt:lpstr>
      <vt:lpstr>PowerPoint Presentation</vt:lpstr>
      <vt:lpstr>Support</vt:lpstr>
      <vt:lpstr>Support</vt:lpstr>
      <vt:lpstr>PowerPoint Presentation</vt:lpstr>
      <vt:lpstr>Education</vt:lpstr>
      <vt:lpstr>Agriculture</vt:lpstr>
      <vt:lpstr>PowerPoint Presentation</vt:lpstr>
      <vt:lpstr>TIMELINE</vt:lpstr>
      <vt:lpstr>The History of the Negro Health Movement </vt:lpstr>
      <vt:lpstr>Heading to the Largest Black Medical School…Where?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CHANGED RESEARCH PRACTICES</vt:lpstr>
      <vt:lpstr>Basic Tenets of Bioethics</vt:lpstr>
      <vt:lpstr>Levels of Community Participatory Research</vt:lpstr>
      <vt:lpstr>Review:   TIMELINE</vt:lpstr>
      <vt:lpstr>The Tuskegee Study of Untreated Syphilis in the Negro male (1932-1972): An example of CPR</vt:lpstr>
      <vt:lpstr>TIMELINE, (con’t)</vt:lpstr>
      <vt:lpstr>PHS Commissioned Corps 1967</vt:lpstr>
      <vt:lpstr> Health  Disparities:</vt:lpstr>
      <vt:lpstr>Understanding the Problem</vt:lpstr>
      <vt:lpstr>Infant Mortality Rates by Race: United States, 1915-1997*</vt:lpstr>
      <vt:lpstr>Black-White Ratio of Infant Mortality,United States: 1915-1997*</vt:lpstr>
      <vt:lpstr>Infant Mortality</vt:lpstr>
      <vt:lpstr>Age Adjusted Death Rate Ratio </vt:lpstr>
      <vt:lpstr>The persistence of the Problem</vt:lpstr>
      <vt:lpstr>The persistence of the Problem</vt:lpstr>
      <vt:lpstr>AIDS by Ethnicity: United States, 1990-2000</vt:lpstr>
      <vt:lpstr>PowerPoint Presentation</vt:lpstr>
      <vt:lpstr>Primary and Secondary Syphilis: United States, 1995-1999</vt:lpstr>
      <vt:lpstr>PowerPoint Presentation</vt:lpstr>
      <vt:lpstr>The persistence of the Problem</vt:lpstr>
      <vt:lpstr>Focus on the problems which can make the difference:  Not Health Care, Not Genetics</vt:lpstr>
      <vt:lpstr>Greed … is Good</vt:lpstr>
      <vt:lpstr>Remnents of slavery</vt:lpstr>
      <vt:lpstr>Focus on the problems which can make the difference: Socio-Economic Status</vt:lpstr>
      <vt:lpstr>Health disparities due to race or racism in America</vt:lpstr>
      <vt:lpstr>Focus on the problems which can make the difference - Racism</vt:lpstr>
      <vt:lpstr>Focus on the problems which can make the difference - Racism</vt:lpstr>
      <vt:lpstr>Focus on the problems which can make the difference:  Culture </vt:lpstr>
      <vt:lpstr>Examples of Solutions</vt:lpstr>
      <vt:lpstr>PowerPoint Presentation</vt:lpstr>
      <vt:lpstr>Understanding the Problem</vt:lpstr>
      <vt:lpstr>Racism, cont’d</vt:lpstr>
      <vt:lpstr>PowerPoint Presentation</vt:lpstr>
      <vt:lpstr>Who can make a difference?</vt:lpstr>
      <vt:lpstr>Corporate vs. Servant Leadership</vt:lpstr>
      <vt:lpstr>PowerPoint Presentation</vt:lpstr>
      <vt:lpstr>CHAI</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J. Schoenbach</dc:creator>
  <cp:lastModifiedBy>Victor J. Schoenbach</cp:lastModifiedBy>
  <cp:revision>7</cp:revision>
  <dcterms:created xsi:type="dcterms:W3CDTF">2017-01-30T16:47:42Z</dcterms:created>
  <dcterms:modified xsi:type="dcterms:W3CDTF">2017-02-13T16:56:56Z</dcterms:modified>
</cp:coreProperties>
</file>