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sldIdLst>
    <p:sldId id="256" r:id="rId2"/>
    <p:sldId id="257" r:id="rId3"/>
    <p:sldId id="258" r:id="rId4"/>
    <p:sldId id="259" r:id="rId5"/>
    <p:sldId id="264" r:id="rId6"/>
    <p:sldId id="280" r:id="rId7"/>
    <p:sldId id="265" r:id="rId8"/>
    <p:sldId id="281" r:id="rId9"/>
    <p:sldId id="282" r:id="rId10"/>
    <p:sldId id="283" r:id="rId11"/>
    <p:sldId id="284" r:id="rId12"/>
    <p:sldId id="285" r:id="rId13"/>
    <p:sldId id="286" r:id="rId14"/>
    <p:sldId id="287" r:id="rId15"/>
    <p:sldId id="266" r:id="rId16"/>
    <p:sldId id="267" r:id="rId17"/>
    <p:sldId id="277" r:id="rId18"/>
    <p:sldId id="273" r:id="rId19"/>
    <p:sldId id="268" r:id="rId20"/>
    <p:sldId id="278" r:id="rId21"/>
    <p:sldId id="272" r:id="rId22"/>
    <p:sldId id="288" r:id="rId23"/>
    <p:sldId id="289" r:id="rId24"/>
    <p:sldId id="290" r:id="rId25"/>
    <p:sldId id="274" r:id="rId26"/>
    <p:sldId id="269" r:id="rId27"/>
    <p:sldId id="291" r:id="rId28"/>
    <p:sldId id="275" r:id="rId29"/>
    <p:sldId id="270" r:id="rId30"/>
    <p:sldId id="279" r:id="rId31"/>
    <p:sldId id="27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90" y="3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2FB8A1-E227-4B0D-8ECC-A57886F46BA1}" type="datetimeFigureOut">
              <a:rPr lang="en-US" smtClean="0"/>
              <a:t>3/4/2019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0B38BA-41BF-4AC2-9038-0E69EC2BAA31}" type="slidenum">
              <a:rPr lang="en-US" smtClean="0"/>
              <a:t>‹#›</a:t>
            </a:fld>
            <a:endParaRPr lang="en-US"/>
          </a:p>
        </p:txBody>
      </p:sp>
    </p:spTree>
    <p:extLst>
      <p:ext uri="{BB962C8B-B14F-4D97-AF65-F5344CB8AC3E}">
        <p14:creationId xmlns:p14="http://schemas.microsoft.com/office/powerpoint/2010/main" val="313617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“Epidemiology is fundamentally engaged in the broader quest for social justice and equality.”  This is the way that John Cassel characterized epidemiology during the discussion in which he invited Sherman James to join the Epidemiology faculty at UNC.  Dr. James recounted the incident when he presented the 1999 John Cassel Seminar (1/20/1999).  John Cassel’s perspective is not always prominent in epidemiology discussions, but it defines a mission for our field that we should never lose sight of.</a:t>
            </a:r>
          </a:p>
          <a:p>
            <a:endParaRPr lang="en-US" altLang="en-US" dirty="0"/>
          </a:p>
          <a:p>
            <a:r>
              <a:rPr lang="en-US" altLang="en-US" dirty="0"/>
              <a:t>(To learn more about John Cassel, see Michel A. Ibrahim, </a:t>
            </a:r>
            <a:r>
              <a:rPr lang="en-US" altLang="en-US" dirty="0" err="1"/>
              <a:t>Berton</a:t>
            </a:r>
            <a:r>
              <a:rPr lang="en-US" altLang="en-US" dirty="0"/>
              <a:t> H. Kaplan, Ralph C. Patrick, Cecil </a:t>
            </a:r>
            <a:r>
              <a:rPr lang="en-US" altLang="en-US" dirty="0" err="1"/>
              <a:t>Slome</a:t>
            </a:r>
            <a:r>
              <a:rPr lang="en-US" altLang="en-US" dirty="0"/>
              <a:t>, Herman A. Tyroler and Robert N. Wilson.  The legacy of John C. Cassel.  Am J </a:t>
            </a:r>
            <a:r>
              <a:rPr lang="en-US" altLang="en-US" dirty="0" err="1"/>
              <a:t>Epidemiol</a:t>
            </a:r>
            <a:r>
              <a:rPr lang="en-US" altLang="en-US" dirty="0"/>
              <a:t> 1980(July);112(1):1-7 (http://aje.oxfordjournals.org/cgi/reprint/112/1/1.pdf)</a:t>
            </a:r>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4</a:t>
            </a:fld>
            <a:endParaRPr lang="en-US"/>
          </a:p>
        </p:txBody>
      </p:sp>
    </p:spTree>
    <p:extLst>
      <p:ext uri="{BB962C8B-B14F-4D97-AF65-F5344CB8AC3E}">
        <p14:creationId xmlns:p14="http://schemas.microsoft.com/office/powerpoint/2010/main" val="3135481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a:r>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13</a:t>
            </a:fld>
            <a:endParaRPr lang="en-US"/>
          </a:p>
        </p:txBody>
      </p:sp>
    </p:spTree>
    <p:extLst>
      <p:ext uri="{BB962C8B-B14F-4D97-AF65-F5344CB8AC3E}">
        <p14:creationId xmlns:p14="http://schemas.microsoft.com/office/powerpoint/2010/main" val="3324430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a:r>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14</a:t>
            </a:fld>
            <a:endParaRPr lang="en-US"/>
          </a:p>
        </p:txBody>
      </p:sp>
    </p:spTree>
    <p:extLst>
      <p:ext uri="{BB962C8B-B14F-4D97-AF65-F5344CB8AC3E}">
        <p14:creationId xmlns:p14="http://schemas.microsoft.com/office/powerpoint/2010/main" val="1432047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See the review by William Bernstein at</a:t>
            </a:r>
            <a:r>
              <a:rPr lang="en-US" sz="1200" b="1" i="0" u="none" strike="noStrike"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http://coloradocap.com/wp-content/uploads/2011/11/Enough-by-John-Bogle.pdf</a:t>
            </a:r>
            <a:endParaRPr lang="en-US" b="0" dirty="0">
              <a:effectLst/>
            </a:endParaRPr>
          </a:p>
          <a:p>
            <a:pPr rtl="0"/>
            <a:r>
              <a:rPr lang="en-US" sz="1200" b="0" i="0" u="none" strike="noStrike" kern="1200" dirty="0">
                <a:solidFill>
                  <a:schemeClr val="tx1"/>
                </a:solidFill>
                <a:effectLst/>
                <a:latin typeface="+mn-lt"/>
                <a:ea typeface="+mn-ea"/>
                <a:cs typeface="+mn-cs"/>
              </a:rPr>
              <a:t>Also, there is an audiobook at https://www.youtube.com/watch?v=MniXnoA6shQ</a:t>
            </a:r>
            <a:endParaRPr lang="en-US" b="0" dirty="0">
              <a:effectLst/>
            </a:endParaRPr>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22</a:t>
            </a:fld>
            <a:endParaRPr lang="en-US"/>
          </a:p>
        </p:txBody>
      </p:sp>
    </p:spTree>
    <p:extLst>
      <p:ext uri="{BB962C8B-B14F-4D97-AF65-F5344CB8AC3E}">
        <p14:creationId xmlns:p14="http://schemas.microsoft.com/office/powerpoint/2010/main" val="163456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See the review by William Bernstein at</a:t>
            </a:r>
            <a:r>
              <a:rPr lang="en-US" sz="1200" b="1" i="0" u="none" strike="noStrike"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http://coloradocap.com/wp-content/uploads/2011/11/Enough-by-John-Bogle.pdf</a:t>
            </a:r>
            <a:endParaRPr lang="en-US" b="0" dirty="0">
              <a:effectLst/>
            </a:endParaRPr>
          </a:p>
          <a:p>
            <a:pPr rtl="0"/>
            <a:r>
              <a:rPr lang="en-US" sz="1200" b="0" i="0" u="none" strike="noStrike" kern="1200" dirty="0">
                <a:solidFill>
                  <a:schemeClr val="tx1"/>
                </a:solidFill>
                <a:effectLst/>
                <a:latin typeface="+mn-lt"/>
                <a:ea typeface="+mn-ea"/>
                <a:cs typeface="+mn-cs"/>
              </a:rPr>
              <a:t>Also, there is an audiobook at https://www.youtube.com/watch?v=MniXnoA6shQ</a:t>
            </a:r>
            <a:endParaRPr lang="en-US" b="0" dirty="0">
              <a:effectLst/>
            </a:endParaRPr>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23</a:t>
            </a:fld>
            <a:endParaRPr lang="en-US"/>
          </a:p>
        </p:txBody>
      </p:sp>
    </p:spTree>
    <p:extLst>
      <p:ext uri="{BB962C8B-B14F-4D97-AF65-F5344CB8AC3E}">
        <p14:creationId xmlns:p14="http://schemas.microsoft.com/office/powerpoint/2010/main" val="1603571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See the review by William Bernstein at</a:t>
            </a:r>
            <a:r>
              <a:rPr lang="en-US" sz="1200" b="1" i="0" u="none" strike="noStrike"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rPr>
              <a:t>http://coloradocap.com/wp-content/uploads/2011/11/Enough-by-John-Bogle.pdf</a:t>
            </a:r>
            <a:endParaRPr lang="en-US" b="0" dirty="0">
              <a:effectLst/>
            </a:endParaRPr>
          </a:p>
          <a:p>
            <a:pPr rtl="0"/>
            <a:r>
              <a:rPr lang="en-US" sz="1200" b="0" i="0" u="none" strike="noStrike" kern="1200" dirty="0">
                <a:solidFill>
                  <a:schemeClr val="tx1"/>
                </a:solidFill>
                <a:effectLst/>
                <a:latin typeface="+mn-lt"/>
                <a:ea typeface="+mn-ea"/>
                <a:cs typeface="+mn-cs"/>
              </a:rPr>
              <a:t>Also, there is an audiobook at https://www.youtube.com/watch?v=MniXnoA6shQ</a:t>
            </a:r>
            <a:endParaRPr lang="en-US" b="0" dirty="0">
              <a:effectLst/>
            </a:endParaRPr>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24</a:t>
            </a:fld>
            <a:endParaRPr lang="en-US"/>
          </a:p>
        </p:txBody>
      </p:sp>
    </p:spTree>
    <p:extLst>
      <p:ext uri="{BB962C8B-B14F-4D97-AF65-F5344CB8AC3E}">
        <p14:creationId xmlns:p14="http://schemas.microsoft.com/office/powerpoint/2010/main" val="785562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“Epidemiology is fundamentally engaged in the broader quest for social justice and equality.”  This is the way that John Cassel characterized epidemiology during the discussion in which he invited Sherman James to join the Epidemiology faculty at UNC.  Dr. James recounted the incident when he presented the 1999 John Cassel Seminar (1/20/1999).  John Cassel’s perspective is not always prominent in epidemiology discussions, but it defines a mission for our field that we should never lose sight of.</a:t>
            </a:r>
          </a:p>
          <a:p>
            <a:endParaRPr lang="en-US" altLang="en-US" dirty="0"/>
          </a:p>
          <a:p>
            <a:r>
              <a:rPr lang="en-US" altLang="en-US" dirty="0"/>
              <a:t>(To learn more about John Cassel, see Michel A. Ibrahim, Berton H. Kaplan, Ralph C. Patrick, Cecil Slome, Herman A. Tyroler and Robert N. Wilson.  The legacy of John C. Cassel.  Am J </a:t>
            </a:r>
            <a:r>
              <a:rPr lang="en-US" altLang="en-US" dirty="0" err="1"/>
              <a:t>Epidemiol</a:t>
            </a:r>
            <a:r>
              <a:rPr lang="en-US" altLang="en-US" dirty="0"/>
              <a:t> 1980(July);112(1):1-7 (http://aje.oxfordjournals.org/cgi/reprint/112/1/1.pdf)</a:t>
            </a:r>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5</a:t>
            </a:fld>
            <a:endParaRPr lang="en-US"/>
          </a:p>
        </p:txBody>
      </p:sp>
    </p:spTree>
    <p:extLst>
      <p:ext uri="{BB962C8B-B14F-4D97-AF65-F5344CB8AC3E}">
        <p14:creationId xmlns:p14="http://schemas.microsoft.com/office/powerpoint/2010/main" val="3858096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6</a:t>
            </a:fld>
            <a:endParaRPr lang="en-US"/>
          </a:p>
        </p:txBody>
      </p:sp>
    </p:spTree>
    <p:extLst>
      <p:ext uri="{BB962C8B-B14F-4D97-AF65-F5344CB8AC3E}">
        <p14:creationId xmlns:p14="http://schemas.microsoft.com/office/powerpoint/2010/main" val="3006447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a:r>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7</a:t>
            </a:fld>
            <a:endParaRPr lang="en-US"/>
          </a:p>
        </p:txBody>
      </p:sp>
    </p:spTree>
    <p:extLst>
      <p:ext uri="{BB962C8B-B14F-4D97-AF65-F5344CB8AC3E}">
        <p14:creationId xmlns:p14="http://schemas.microsoft.com/office/powerpoint/2010/main" val="144163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a:r>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8</a:t>
            </a:fld>
            <a:endParaRPr lang="en-US"/>
          </a:p>
        </p:txBody>
      </p:sp>
    </p:spTree>
    <p:extLst>
      <p:ext uri="{BB962C8B-B14F-4D97-AF65-F5344CB8AC3E}">
        <p14:creationId xmlns:p14="http://schemas.microsoft.com/office/powerpoint/2010/main" val="423849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a:r>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9</a:t>
            </a:fld>
            <a:endParaRPr lang="en-US"/>
          </a:p>
        </p:txBody>
      </p:sp>
    </p:spTree>
    <p:extLst>
      <p:ext uri="{BB962C8B-B14F-4D97-AF65-F5344CB8AC3E}">
        <p14:creationId xmlns:p14="http://schemas.microsoft.com/office/powerpoint/2010/main" val="2829140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a:r>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10</a:t>
            </a:fld>
            <a:endParaRPr lang="en-US"/>
          </a:p>
        </p:txBody>
      </p:sp>
    </p:spTree>
    <p:extLst>
      <p:ext uri="{BB962C8B-B14F-4D97-AF65-F5344CB8AC3E}">
        <p14:creationId xmlns:p14="http://schemas.microsoft.com/office/powerpoint/2010/main" val="1784291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a:r>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11</a:t>
            </a:fld>
            <a:endParaRPr lang="en-US"/>
          </a:p>
        </p:txBody>
      </p:sp>
    </p:spTree>
    <p:extLst>
      <p:ext uri="{BB962C8B-B14F-4D97-AF65-F5344CB8AC3E}">
        <p14:creationId xmlns:p14="http://schemas.microsoft.com/office/powerpoint/2010/main" val="75346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a:r>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12</a:t>
            </a:fld>
            <a:endParaRPr lang="en-US"/>
          </a:p>
        </p:txBody>
      </p:sp>
    </p:spTree>
    <p:extLst>
      <p:ext uri="{BB962C8B-B14F-4D97-AF65-F5344CB8AC3E}">
        <p14:creationId xmlns:p14="http://schemas.microsoft.com/office/powerpoint/2010/main" val="2572228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673BC4F-7CC7-44F2-A1C8-97F68453FF02}"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51810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3512181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1037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4097550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73BC4F-7CC7-44F2-A1C8-97F68453FF02}" type="datetimeFigureOut">
              <a:rPr lang="en-US" smtClean="0"/>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01031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73BC4F-7CC7-44F2-A1C8-97F68453FF02}" type="datetimeFigureOut">
              <a:rPr lang="en-US" smtClean="0"/>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212484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73BC4F-7CC7-44F2-A1C8-97F68453FF02}" type="datetimeFigureOut">
              <a:rPr lang="en-US" smtClean="0"/>
              <a:t>3/4/2019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388371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73BC4F-7CC7-44F2-A1C8-97F68453FF02}" type="datetimeFigureOut">
              <a:rPr lang="en-US" smtClean="0"/>
              <a:t>3/4/2019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81044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73BC4F-7CC7-44F2-A1C8-97F68453FF02}" type="datetimeFigureOut">
              <a:rPr lang="en-US" smtClean="0"/>
              <a:t>3/4/2019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4154880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73BC4F-7CC7-44F2-A1C8-97F68453FF02}" type="datetimeFigureOut">
              <a:rPr lang="en-US" smtClean="0"/>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165669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73BC4F-7CC7-44F2-A1C8-97F68453FF02}" type="datetimeFigureOut">
              <a:rPr lang="en-US" smtClean="0"/>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45609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3BC4F-7CC7-44F2-A1C8-97F68453FF02}" type="datetimeFigureOut">
              <a:rPr lang="en-US" smtClean="0"/>
              <a:t>3/4/2019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9059E-5C6C-46F2-8D70-DBC0C95A1DA0}" type="slidenum">
              <a:rPr lang="en-US" smtClean="0"/>
              <a:t>‹#›</a:t>
            </a:fld>
            <a:endParaRPr lang="en-US"/>
          </a:p>
        </p:txBody>
      </p:sp>
    </p:spTree>
    <p:extLst>
      <p:ext uri="{BB962C8B-B14F-4D97-AF65-F5344CB8AC3E}">
        <p14:creationId xmlns:p14="http://schemas.microsoft.com/office/powerpoint/2010/main" val="56178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nytimes.com/2017/04/14/your-money/wealth-matters-philanthropy-david-callahan.html?_r=0"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unc.edu/epid600/modules/130roleOfEPID/" TargetMode="External"/><Relationship Id="rId2" Type="http://schemas.openxmlformats.org/officeDocument/2006/relationships/hyperlink" Target="http://www.jonahlehrer.com/" TargetMode="External"/><Relationship Id="rId1" Type="http://schemas.openxmlformats.org/officeDocument/2006/relationships/slideLayout" Target="../slideLayouts/slideLayout2.xml"/><Relationship Id="rId4" Type="http://schemas.openxmlformats.org/officeDocument/2006/relationships/hyperlink" Target="http://www.unc.edu/epid600/modules/130roleOfEPID/morethoughts.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epidemiolog.net/video/epid799c_2016/03-20160426/Excerpt-1945-2445.mp4" TargetMode="External"/><Relationship Id="rId7" Type="http://schemas.openxmlformats.org/officeDocument/2006/relationships/hyperlink" Target="http://www.epidemiolog.net/video/epid799c_2016/03-20160426/Excerpt-6062-6228.mp4" TargetMode="External"/><Relationship Id="rId2" Type="http://schemas.openxmlformats.org/officeDocument/2006/relationships/hyperlink" Target="http://www.epidemiolog.net/video/epid799c_2016/03-20160426/Excerpt-1018-1804.mp4" TargetMode="External"/><Relationship Id="rId1" Type="http://schemas.openxmlformats.org/officeDocument/2006/relationships/slideLayout" Target="../slideLayouts/slideLayout2.xml"/><Relationship Id="rId6" Type="http://schemas.openxmlformats.org/officeDocument/2006/relationships/hyperlink" Target="http://www.epidemiolog.net/video/epid799c_2016/03-20160426/Excerpt-5700-5928.mp4" TargetMode="External"/><Relationship Id="rId5" Type="http://schemas.openxmlformats.org/officeDocument/2006/relationships/hyperlink" Target="http://www.epidemiolog.net/video/epid799c_2016/03-20160426/Excerpt-5434-5541.mp4" TargetMode="External"/><Relationship Id="rId4" Type="http://schemas.openxmlformats.org/officeDocument/2006/relationships/hyperlink" Target="http://www.epidemiolog.net/video/epid799c_2016/03-20160426/Excerpt-3153-3642.mp4"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Epidemiology, Economics, Evolution, and Enlightenment</a:t>
            </a:r>
          </a:p>
        </p:txBody>
      </p:sp>
      <p:sp>
        <p:nvSpPr>
          <p:cNvPr id="3" name="Subtitle 2"/>
          <p:cNvSpPr>
            <a:spLocks noGrp="1"/>
          </p:cNvSpPr>
          <p:nvPr>
            <p:ph type="subTitle" idx="1"/>
          </p:nvPr>
        </p:nvSpPr>
        <p:spPr/>
        <p:txBody>
          <a:bodyPr/>
          <a:lstStyle/>
          <a:p>
            <a:r>
              <a:rPr lang="en-US" dirty="0"/>
              <a:t>Victor J. Schoenbach</a:t>
            </a:r>
            <a:r>
              <a:rPr lang="en-US" sz="2000" dirty="0"/>
              <a:t>, http://go.unc.edu/vjs</a:t>
            </a:r>
          </a:p>
          <a:p>
            <a:r>
              <a:rPr lang="en-US" dirty="0"/>
              <a:t>April 17, 2017</a:t>
            </a:r>
          </a:p>
        </p:txBody>
      </p:sp>
    </p:spTree>
    <p:extLst>
      <p:ext uri="{BB962C8B-B14F-4D97-AF65-F5344CB8AC3E}">
        <p14:creationId xmlns:p14="http://schemas.microsoft.com/office/powerpoint/2010/main" val="166531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Excerpt from John Cassel, EPID160 Fall 1972, Lecture II: Role of Epidemiology in Scientifically Based Practice: Epidemiologic Surveillance and Community Diagnosis </a:t>
            </a:r>
            <a:r>
              <a:rPr lang="en-US" sz="1200" dirty="0"/>
              <a:t>(from EPID160 lecture handout)</a:t>
            </a:r>
          </a:p>
        </p:txBody>
      </p:sp>
      <p:sp>
        <p:nvSpPr>
          <p:cNvPr id="3" name="Content Placeholder 2"/>
          <p:cNvSpPr>
            <a:spLocks noGrp="1"/>
          </p:cNvSpPr>
          <p:nvPr>
            <p:ph idx="1"/>
          </p:nvPr>
        </p:nvSpPr>
        <p:spPr>
          <a:xfrm>
            <a:off x="838200" y="1662540"/>
            <a:ext cx="10515600" cy="4857008"/>
          </a:xfrm>
        </p:spPr>
        <p:txBody>
          <a:bodyPr>
            <a:noAutofit/>
          </a:bodyPr>
          <a:lstStyle/>
          <a:p>
            <a:pPr marL="0" indent="0">
              <a:lnSpc>
                <a:spcPct val="110000"/>
              </a:lnSpc>
              <a:buNone/>
            </a:pPr>
            <a:r>
              <a:rPr lang="en-US" sz="2000" dirty="0"/>
              <a:t>“The second point is that the investigator needs to know some of the methods for describing the frequency of occurrence of the characteristics and/or the condition in the population or group being studied…. </a:t>
            </a:r>
          </a:p>
          <a:p>
            <a:pPr marL="0" indent="0">
              <a:lnSpc>
                <a:spcPct val="110000"/>
              </a:lnSpc>
              <a:buNone/>
            </a:pPr>
            <a:r>
              <a:rPr lang="en-US" sz="2000" dirty="0"/>
              <a:t>	“Thirdly, one must know the peculiarity, advantages, and disadvantages of the sources from which the data come. Each particular source of data has its own set of built-in errors and built-in biases which will determine what and how much one can infer and interpret from that particular data.</a:t>
            </a:r>
          </a:p>
          <a:p>
            <a:pPr marL="0" indent="0">
              <a:lnSpc>
                <a:spcPct val="110000"/>
              </a:lnSpc>
              <a:buNone/>
            </a:pPr>
            <a:r>
              <a:rPr lang="en-US" sz="2000" dirty="0"/>
              <a:t>…</a:t>
            </a:r>
          </a:p>
          <a:p>
            <a:pPr marL="0" indent="0">
              <a:lnSpc>
                <a:spcPct val="110000"/>
              </a:lnSpc>
              <a:buNone/>
            </a:pPr>
            <a:r>
              <a:rPr lang="en-US" sz="2000" dirty="0"/>
              <a:t>“The investigator must know for each condition that he is studying the partic­ular attributes of the source of data….</a:t>
            </a:r>
          </a:p>
        </p:txBody>
      </p:sp>
    </p:spTree>
    <p:extLst>
      <p:ext uri="{BB962C8B-B14F-4D97-AF65-F5344CB8AC3E}">
        <p14:creationId xmlns:p14="http://schemas.microsoft.com/office/powerpoint/2010/main" val="2893782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Excerpt from John Cassel, EPID160 Fall 1972, Lecture II: Role of Epidemiology in Scientifically Based Practice: Epidemiologic Surveillance and Community Diagnosis </a:t>
            </a:r>
            <a:r>
              <a:rPr lang="en-US" sz="1200" dirty="0"/>
              <a:t>(from EPID160 lecture handout)</a:t>
            </a:r>
          </a:p>
        </p:txBody>
      </p:sp>
      <p:sp>
        <p:nvSpPr>
          <p:cNvPr id="3" name="Content Placeholder 2"/>
          <p:cNvSpPr>
            <a:spLocks noGrp="1"/>
          </p:cNvSpPr>
          <p:nvPr>
            <p:ph idx="1"/>
          </p:nvPr>
        </p:nvSpPr>
        <p:spPr>
          <a:xfrm>
            <a:off x="838200" y="1662540"/>
            <a:ext cx="10515600" cy="4857008"/>
          </a:xfrm>
        </p:spPr>
        <p:txBody>
          <a:bodyPr>
            <a:noAutofit/>
          </a:bodyPr>
          <a:lstStyle/>
          <a:p>
            <a:pPr marL="0" indent="0">
              <a:lnSpc>
                <a:spcPct val="110000"/>
              </a:lnSpc>
              <a:buNone/>
            </a:pPr>
            <a:r>
              <a:rPr lang="en-US" sz="2000" dirty="0"/>
              <a:t>“Although such information on the distribution of diseases and the extent of these diseases in populations is still essential for the careful development of programs, and forms the essential core of information that should be constantly available to all operating health agencies, it is now recognized that such information alone is insufficient for epidemiologic needs and the needs of developing relevant programs. It is insufficient in two respects. First, the concept of disease needs broadening to include a wider range of human problems. It should include such things as how many premature births are occurring, whether there are too many births occurring, (the population explosion), the occurrence of drug addiction, the problems of industrial growth in rural areas, to name but a few. In other words, the human problems which are meaningful, and for which we need to find answers, are not restricted to the occurrence of narrowly defined medical conditions but include a whole host of social problems that may be associated with medical problems. These social problems are sometimes indistinguishable from the medical problems and need to be included in our epidemiologic surveillance system.</a:t>
            </a:r>
          </a:p>
          <a:p>
            <a:pPr marL="0" indent="0">
              <a:lnSpc>
                <a:spcPct val="110000"/>
              </a:lnSpc>
              <a:buNone/>
            </a:pPr>
            <a:endParaRPr lang="en-US" sz="2000" dirty="0"/>
          </a:p>
        </p:txBody>
      </p:sp>
    </p:spTree>
    <p:extLst>
      <p:ext uri="{BB962C8B-B14F-4D97-AF65-F5344CB8AC3E}">
        <p14:creationId xmlns:p14="http://schemas.microsoft.com/office/powerpoint/2010/main" val="299228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Excerpt from John Cassel, EPID160 Fall 1972, Lecture II: Role of Epidemiology in Scientifically Based Practice: Epidemiologic Surveillance and Community Diagnosis </a:t>
            </a:r>
            <a:r>
              <a:rPr lang="en-US" sz="1200" dirty="0"/>
              <a:t>(from EPID160 lecture handout)</a:t>
            </a:r>
          </a:p>
        </p:txBody>
      </p:sp>
      <p:sp>
        <p:nvSpPr>
          <p:cNvPr id="3" name="Content Placeholder 2"/>
          <p:cNvSpPr>
            <a:spLocks noGrp="1"/>
          </p:cNvSpPr>
          <p:nvPr>
            <p:ph idx="1"/>
          </p:nvPr>
        </p:nvSpPr>
        <p:spPr>
          <a:xfrm>
            <a:off x="838200" y="1662540"/>
            <a:ext cx="10515600" cy="4857008"/>
          </a:xfrm>
        </p:spPr>
        <p:txBody>
          <a:bodyPr>
            <a:noAutofit/>
          </a:bodyPr>
          <a:lstStyle/>
          <a:p>
            <a:pPr marL="0" indent="0">
              <a:lnSpc>
                <a:spcPct val="110000"/>
              </a:lnSpc>
              <a:buNone/>
            </a:pPr>
            <a:r>
              <a:rPr lang="en-US" sz="2000" dirty="0"/>
              <a:t>“Secondly, not only should the extent and distribution of these problems be known by any adequate epidemiologic surveillance system but the community diagnosis should include information on what is being done about the problems, how it is being done, and what is the readiness of the community for new or additional services. One needs to know not only the extent of the problems but also what attempts are being made to remedy them; how well the attempts are succeeding; and how ready the community is for innovations or changes. This aspect of community diagnosis or surveillance, i.e., the application of epidemiology to defining the problems is difficult to come by. It cannot be obtained in a short period of time and requires a deliberate and conscious effort to develop the machinery to obtain, to interpret, and to act upon such information. In other words, there is no point in collecting such information purely</a:t>
            </a:r>
          </a:p>
          <a:p>
            <a:pPr marL="0" indent="0">
              <a:lnSpc>
                <a:spcPct val="110000"/>
              </a:lnSpc>
              <a:buNone/>
            </a:pPr>
            <a:r>
              <a:rPr lang="en-US" sz="2000" dirty="0"/>
              <a:t>for the sake of collecting data. This is an area which is almost totally unexplored. The understanding of what is being done, how well it is being done, and how ready the community is to act upon it, is not currently available in any textbook, nor is it linked together in any systematic fashion....</a:t>
            </a:r>
          </a:p>
        </p:txBody>
      </p:sp>
    </p:spTree>
    <p:extLst>
      <p:ext uri="{BB962C8B-B14F-4D97-AF65-F5344CB8AC3E}">
        <p14:creationId xmlns:p14="http://schemas.microsoft.com/office/powerpoint/2010/main" val="1417565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Excerpt from John Cassel, EPID160 Fall 1972, Lecture II: Role of Epidemiology in Scientifically Based Practice: Epidemiologic Surveillance and Community Diagnosis </a:t>
            </a:r>
            <a:r>
              <a:rPr lang="en-US" sz="1200" dirty="0"/>
              <a:t>(from EPID160 lecture handout)</a:t>
            </a:r>
          </a:p>
        </p:txBody>
      </p:sp>
      <p:sp>
        <p:nvSpPr>
          <p:cNvPr id="3" name="Content Placeholder 2"/>
          <p:cNvSpPr>
            <a:spLocks noGrp="1"/>
          </p:cNvSpPr>
          <p:nvPr>
            <p:ph idx="1"/>
          </p:nvPr>
        </p:nvSpPr>
        <p:spPr>
          <a:xfrm>
            <a:off x="838200" y="1662540"/>
            <a:ext cx="10515600" cy="4857008"/>
          </a:xfrm>
        </p:spPr>
        <p:txBody>
          <a:bodyPr>
            <a:noAutofit/>
          </a:bodyPr>
          <a:lstStyle/>
          <a:p>
            <a:pPr marL="0" indent="0">
              <a:lnSpc>
                <a:spcPct val="110000"/>
              </a:lnSpc>
              <a:buNone/>
            </a:pPr>
            <a:r>
              <a:rPr lang="en-US" sz="2000" dirty="0"/>
              <a:t>“What kinds of data can and should be gathered, what should be the indicators or the measurement tools used in a particular community is a complex matter….” </a:t>
            </a:r>
          </a:p>
          <a:p>
            <a:pPr marL="0" indent="0">
              <a:lnSpc>
                <a:spcPct val="110000"/>
              </a:lnSpc>
              <a:buNone/>
            </a:pPr>
            <a:r>
              <a:rPr lang="en-US" sz="2000" dirty="0"/>
              <a:t>Some of Cassel’s examples:</a:t>
            </a:r>
          </a:p>
          <a:p>
            <a:pPr>
              <a:lnSpc>
                <a:spcPct val="110000"/>
              </a:lnSpc>
            </a:pPr>
            <a:r>
              <a:rPr lang="en-US" sz="2000" dirty="0"/>
              <a:t>What is the pattern of utilization of existing health services?</a:t>
            </a:r>
          </a:p>
          <a:p>
            <a:pPr>
              <a:lnSpc>
                <a:spcPct val="110000"/>
              </a:lnSpc>
            </a:pPr>
            <a:r>
              <a:rPr lang="en-US" sz="2000" dirty="0"/>
              <a:t>Who uses what health services and for what purposes?</a:t>
            </a:r>
          </a:p>
          <a:p>
            <a:pPr>
              <a:lnSpc>
                <a:spcPct val="110000"/>
              </a:lnSpc>
            </a:pPr>
            <a:r>
              <a:rPr lang="en-US" sz="2000" dirty="0"/>
              <a:t>How many people take their complaints to the druggist, or to the faith heal­er, or to the grandmother? How many people take them to doctors, to the nurse, to the hospital? </a:t>
            </a:r>
          </a:p>
          <a:p>
            <a:pPr>
              <a:lnSpc>
                <a:spcPct val="110000"/>
              </a:lnSpc>
            </a:pPr>
            <a:r>
              <a:rPr lang="en-US" sz="2000" dirty="0"/>
              <a:t>What determines where people take their complaints? </a:t>
            </a:r>
          </a:p>
          <a:p>
            <a:pPr>
              <a:lnSpc>
                <a:spcPct val="110000"/>
              </a:lnSpc>
            </a:pPr>
            <a:r>
              <a:rPr lang="en-US" sz="2000" dirty="0"/>
              <a:t>Who are the decision-makers in any community? How do you determine who the decision-makers are in any community? </a:t>
            </a:r>
          </a:p>
        </p:txBody>
      </p:sp>
    </p:spTree>
    <p:extLst>
      <p:ext uri="{BB962C8B-B14F-4D97-AF65-F5344CB8AC3E}">
        <p14:creationId xmlns:p14="http://schemas.microsoft.com/office/powerpoint/2010/main" val="2126382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Excerpt from John Cassel, EPID160 Fall 1972, Lecture II: Role of Epidemiology in Scientifically Based Practice: Epidemiologic Surveillance and Community Diagnosis </a:t>
            </a:r>
            <a:r>
              <a:rPr lang="en-US" sz="1200" dirty="0"/>
              <a:t>(from EPID160 lecture handout)</a:t>
            </a:r>
          </a:p>
        </p:txBody>
      </p:sp>
      <p:sp>
        <p:nvSpPr>
          <p:cNvPr id="3" name="Content Placeholder 2"/>
          <p:cNvSpPr>
            <a:spLocks noGrp="1"/>
          </p:cNvSpPr>
          <p:nvPr>
            <p:ph idx="1"/>
          </p:nvPr>
        </p:nvSpPr>
        <p:spPr>
          <a:xfrm>
            <a:off x="838200" y="1662540"/>
            <a:ext cx="10515600" cy="4857008"/>
          </a:xfrm>
        </p:spPr>
        <p:txBody>
          <a:bodyPr>
            <a:noAutofit/>
          </a:bodyPr>
          <a:lstStyle/>
          <a:p>
            <a:pPr marL="0" indent="0">
              <a:lnSpc>
                <a:spcPct val="110000"/>
              </a:lnSpc>
              <a:buNone/>
            </a:pPr>
            <a:r>
              <a:rPr lang="en-US" sz="2000" dirty="0"/>
              <a:t>More of Cassel’s examples:</a:t>
            </a:r>
          </a:p>
          <a:p>
            <a:pPr>
              <a:lnSpc>
                <a:spcPct val="110000"/>
              </a:lnSpc>
            </a:pPr>
            <a:r>
              <a:rPr lang="en-US" sz="2000" dirty="0"/>
              <a:t>What is the network of relationships that occur in a community that lead people to selecting a particular source of health services? </a:t>
            </a:r>
          </a:p>
          <a:p>
            <a:pPr>
              <a:lnSpc>
                <a:spcPct val="110000"/>
              </a:lnSpc>
            </a:pPr>
            <a:r>
              <a:rPr lang="en-US" sz="2000" dirty="0"/>
              <a:t>How does a newcomer to a city or to a community find out about the available health services? Is it by word of mouth and if so from whom? </a:t>
            </a:r>
          </a:p>
          <a:p>
            <a:pPr>
              <a:lnSpc>
                <a:spcPct val="110000"/>
              </a:lnSpc>
            </a:pPr>
            <a:r>
              <a:rPr lang="en-US" sz="2000" dirty="0"/>
              <a:t>If there is a social service or public health nursing service available, are they being used? </a:t>
            </a:r>
          </a:p>
          <a:p>
            <a:pPr>
              <a:lnSpc>
                <a:spcPct val="110000"/>
              </a:lnSpc>
            </a:pPr>
            <a:r>
              <a:rPr lang="en-US" sz="2000" dirty="0"/>
              <a:t>What is the re­lationship between the hospitals and the community services? </a:t>
            </a:r>
          </a:p>
          <a:p>
            <a:pPr>
              <a:lnSpc>
                <a:spcPct val="110000"/>
              </a:lnSpc>
            </a:pPr>
            <a:r>
              <a:rPr lang="en-US" sz="2000" dirty="0"/>
              <a:t>Are patients being discharged from hospitals to communities without any adequate pre­paration for them within the communities? The physician would never dream of admitting a patient to a hospital ward if there were no staff available for that ward; if the nurses were not available the hospital would close the ward. Yet we think nothing of admitting patients back to the community without any services at all even though they need continuing services.</a:t>
            </a:r>
          </a:p>
        </p:txBody>
      </p:sp>
    </p:spTree>
    <p:extLst>
      <p:ext uri="{BB962C8B-B14F-4D97-AF65-F5344CB8AC3E}">
        <p14:creationId xmlns:p14="http://schemas.microsoft.com/office/powerpoint/2010/main" val="3201365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The Essence of Epidemiology</a:t>
            </a:r>
            <a:r>
              <a:rPr lang="en-US" sz="2400" dirty="0"/>
              <a:t> (what Vic learned)</a:t>
            </a:r>
          </a:p>
        </p:txBody>
      </p:sp>
      <p:sp>
        <p:nvSpPr>
          <p:cNvPr id="3" name="Content Placeholder 2"/>
          <p:cNvSpPr>
            <a:spLocks noGrp="1"/>
          </p:cNvSpPr>
          <p:nvPr>
            <p:ph idx="1"/>
          </p:nvPr>
        </p:nvSpPr>
        <p:spPr/>
        <p:txBody>
          <a:bodyPr>
            <a:normAutofit/>
          </a:bodyPr>
          <a:lstStyle/>
          <a:p>
            <a:r>
              <a:rPr lang="en-US" dirty="0"/>
              <a:t>Epidemiology studies populations – diversity, distributions, dynamics.</a:t>
            </a:r>
          </a:p>
          <a:p>
            <a:r>
              <a:rPr lang="en-US" dirty="0"/>
              <a:t>Thoughtful comparison within and across populations is key strategy.</a:t>
            </a:r>
          </a:p>
          <a:p>
            <a:r>
              <a:rPr lang="en-US" dirty="0"/>
              <a:t>Premium on empirical observation – data – with emphasis on careful definition, accurate measurement, painstaking collection.</a:t>
            </a:r>
          </a:p>
          <a:p>
            <a:r>
              <a:rPr lang="en-US" dirty="0"/>
              <a:t>Question(s) and their rationale should be clearly articulated.</a:t>
            </a:r>
          </a:p>
          <a:p>
            <a:r>
              <a:rPr lang="en-US" dirty="0"/>
              <a:t>Diseases are processes that unfold over through stages.</a:t>
            </a:r>
          </a:p>
          <a:p>
            <a:r>
              <a:rPr lang="en-US" dirty="0"/>
              <a:t>Broad perspective – knowledge from any discipline should be considered,  critically evaluated, synthesized, including influence of error and extraneous.</a:t>
            </a:r>
          </a:p>
          <a:p>
            <a:endParaRPr lang="en-US" dirty="0"/>
          </a:p>
        </p:txBody>
      </p:sp>
    </p:spTree>
    <p:extLst>
      <p:ext uri="{BB962C8B-B14F-4D97-AF65-F5344CB8AC3E}">
        <p14:creationId xmlns:p14="http://schemas.microsoft.com/office/powerpoint/2010/main" val="21812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has epidemiology taught us about health equity?</a:t>
            </a:r>
          </a:p>
        </p:txBody>
      </p:sp>
      <p:sp>
        <p:nvSpPr>
          <p:cNvPr id="3" name="Content Placeholder 2"/>
          <p:cNvSpPr>
            <a:spLocks noGrp="1"/>
          </p:cNvSpPr>
          <p:nvPr>
            <p:ph idx="1"/>
          </p:nvPr>
        </p:nvSpPr>
        <p:spPr>
          <a:xfrm>
            <a:off x="838200" y="1980000"/>
            <a:ext cx="10515600" cy="4351338"/>
          </a:xfrm>
        </p:spPr>
        <p:txBody>
          <a:bodyPr>
            <a:normAutofit/>
          </a:bodyPr>
          <a:lstStyle/>
          <a:p>
            <a:r>
              <a:rPr lang="en-US" dirty="0"/>
              <a:t>Immediate essentials for health are air, water, food, clothing, shelter, security, etc. Populations without these are not healthy!</a:t>
            </a:r>
          </a:p>
          <a:p>
            <a:r>
              <a:rPr lang="en-US" dirty="0"/>
              <a:t>Broader essentials are some degree of personal autonomy, access to resources and services, knowledge and information (education).</a:t>
            </a:r>
          </a:p>
          <a:p>
            <a:r>
              <a:rPr lang="en-US" dirty="0"/>
              <a:t>Preponderance of health problems occur to people with limited resources.</a:t>
            </a:r>
          </a:p>
          <a:p>
            <a:r>
              <a:rPr lang="en-US" dirty="0"/>
              <a:t>Power begets resources; resources beget power.</a:t>
            </a:r>
          </a:p>
        </p:txBody>
      </p:sp>
    </p:spTree>
    <p:extLst>
      <p:ext uri="{BB962C8B-B14F-4D97-AF65-F5344CB8AC3E}">
        <p14:creationId xmlns:p14="http://schemas.microsoft.com/office/powerpoint/2010/main" val="3495359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and power</a:t>
            </a:r>
          </a:p>
        </p:txBody>
      </p:sp>
      <p:sp>
        <p:nvSpPr>
          <p:cNvPr id="3" name="Content Placeholder 2"/>
          <p:cNvSpPr>
            <a:spLocks noGrp="1"/>
          </p:cNvSpPr>
          <p:nvPr>
            <p:ph idx="1"/>
          </p:nvPr>
        </p:nvSpPr>
        <p:spPr/>
        <p:txBody>
          <a:bodyPr/>
          <a:lstStyle/>
          <a:p>
            <a:r>
              <a:rPr lang="en-US" dirty="0"/>
              <a:t>What is health equity?</a:t>
            </a:r>
          </a:p>
          <a:p>
            <a:r>
              <a:rPr lang="en-US" dirty="0"/>
              <a:t>Health equity is what people say it is. </a:t>
            </a:r>
          </a:p>
          <a:p>
            <a:r>
              <a:rPr lang="en-US" dirty="0"/>
              <a:t>People are diverse and will have different judgments.</a:t>
            </a:r>
          </a:p>
          <a:p>
            <a:r>
              <a:rPr lang="en-US" dirty="0"/>
              <a:t>Judgments about equity reflect power.</a:t>
            </a:r>
          </a:p>
          <a:p>
            <a:r>
              <a:rPr lang="en-US" dirty="0"/>
              <a:t>Actions speak louder than words; influencing actions requires more power than does influencing words.</a:t>
            </a:r>
          </a:p>
          <a:p>
            <a:r>
              <a:rPr lang="en-US" dirty="0"/>
              <a:t>Equity requires </a:t>
            </a:r>
            <a:r>
              <a:rPr lang="en-US" u="sng" dirty="0"/>
              <a:t>modest</a:t>
            </a:r>
            <a:r>
              <a:rPr lang="en-US" dirty="0"/>
              <a:t> differentials in power and resources.</a:t>
            </a:r>
          </a:p>
          <a:p>
            <a:endParaRPr lang="en-US" dirty="0"/>
          </a:p>
        </p:txBody>
      </p:sp>
    </p:spTree>
    <p:extLst>
      <p:ext uri="{BB962C8B-B14F-4D97-AF65-F5344CB8AC3E}">
        <p14:creationId xmlns:p14="http://schemas.microsoft.com/office/powerpoint/2010/main" val="426556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7298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a:t>
            </a:r>
          </a:p>
        </p:txBody>
      </p:sp>
      <p:sp>
        <p:nvSpPr>
          <p:cNvPr id="3" name="Content Placeholder 2"/>
          <p:cNvSpPr>
            <a:spLocks noGrp="1"/>
          </p:cNvSpPr>
          <p:nvPr>
            <p:ph idx="1"/>
          </p:nvPr>
        </p:nvSpPr>
        <p:spPr>
          <a:xfrm>
            <a:off x="838200" y="1560585"/>
            <a:ext cx="10515600" cy="4351338"/>
          </a:xfrm>
        </p:spPr>
        <p:txBody>
          <a:bodyPr>
            <a:noAutofit/>
          </a:bodyPr>
          <a:lstStyle/>
          <a:p>
            <a:pPr>
              <a:lnSpc>
                <a:spcPct val="100000"/>
              </a:lnSpc>
            </a:pPr>
            <a:r>
              <a:rPr lang="en-US" sz="1800" dirty="0"/>
              <a:t>Sources of power and resources: physical force (“barrel of a gun”– Mao </a:t>
            </a:r>
            <a:r>
              <a:rPr lang="en-US" sz="1800" dirty="0" err="1"/>
              <a:t>Tse</a:t>
            </a:r>
            <a:r>
              <a:rPr lang="en-US" sz="1800" dirty="0"/>
              <a:t> Tung), knowledge and skill, land and natural resources, technology, organization, discipline, creativity, ideology, dedication, cooperation (family, tribe, friends), health, …</a:t>
            </a:r>
          </a:p>
          <a:p>
            <a:pPr>
              <a:lnSpc>
                <a:spcPct val="100000"/>
              </a:lnSpc>
            </a:pPr>
            <a:r>
              <a:rPr lang="en-US" sz="1800" dirty="0"/>
              <a:t>In 21</a:t>
            </a:r>
            <a:r>
              <a:rPr lang="en-US" sz="1800" baseline="30000" dirty="0"/>
              <a:t>st</a:t>
            </a:r>
            <a:r>
              <a:rPr lang="en-US" sz="1800" dirty="0"/>
              <a:t> century US, continuing from 20</a:t>
            </a:r>
            <a:r>
              <a:rPr lang="en-US" sz="1800" baseline="30000" dirty="0"/>
              <a:t>th</a:t>
            </a:r>
            <a:r>
              <a:rPr lang="en-US" sz="1800" dirty="0"/>
              <a:t> century, income and especially wealth are key determinants of individuals’ and groups’ power and access to resources. Longevity of wealthy – health care, knowledge, choices, influence, control, decision-making, autonomy, support</a:t>
            </a:r>
          </a:p>
          <a:p>
            <a:pPr>
              <a:lnSpc>
                <a:spcPct val="100000"/>
              </a:lnSpc>
            </a:pPr>
            <a:r>
              <a:rPr lang="en-US" sz="1800" dirty="0"/>
              <a:t>Income and especially wealth are very unequally distributed. Natural tendency of market capitalism – winners and lowers. Winners get to shape rules.</a:t>
            </a:r>
          </a:p>
          <a:p>
            <a:pPr>
              <a:lnSpc>
                <a:spcPct val="100000"/>
              </a:lnSpc>
            </a:pPr>
            <a:r>
              <a:rPr lang="en-US" sz="1800" dirty="0"/>
              <a:t>These influences are not absolute, since there are some conflicts and contradictions. There are various sources of power that compete with economic power. Consider the fate of millionaires in Russia. Also, political movements are not entirely under the control of money. But in U.S. democracy, money has considerable access to power. </a:t>
            </a:r>
          </a:p>
          <a:p>
            <a:pPr>
              <a:lnSpc>
                <a:spcPct val="100000"/>
              </a:lnSpc>
            </a:pPr>
            <a:r>
              <a:rPr lang="en-US" sz="1800" dirty="0"/>
              <a:t>Two major contrasting philosophies of equity – 1) people </a:t>
            </a:r>
            <a:r>
              <a:rPr lang="en-US" sz="1800" b="1" dirty="0">
                <a:solidFill>
                  <a:srgbClr val="002060"/>
                </a:solidFill>
              </a:rPr>
              <a:t>deserve what they can get</a:t>
            </a:r>
            <a:r>
              <a:rPr lang="en-US" sz="1800" dirty="0"/>
              <a:t> versus 2) </a:t>
            </a:r>
            <a:r>
              <a:rPr lang="en-US" sz="1800" b="1" dirty="0">
                <a:solidFill>
                  <a:srgbClr val="002060"/>
                </a:solidFill>
              </a:rPr>
              <a:t>everyone should have</a:t>
            </a:r>
            <a:r>
              <a:rPr lang="en-US" sz="1800" dirty="0"/>
              <a:t> what they need. Each philosophy has pros and cons, with the balance constantly shifting. The former philosophy has strategic advantages because it requires less cooperation and less enforcement. The latter philosophy may produce more harmony</a:t>
            </a:r>
            <a:r>
              <a:rPr lang="en-US" sz="1600" dirty="0"/>
              <a:t>.</a:t>
            </a:r>
          </a:p>
        </p:txBody>
      </p:sp>
    </p:spTree>
    <p:extLst>
      <p:ext uri="{BB962C8B-B14F-4D97-AF65-F5344CB8AC3E}">
        <p14:creationId xmlns:p14="http://schemas.microsoft.com/office/powerpoint/2010/main" val="68329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Epidemiology – what it is, what it has shown</a:t>
            </a:r>
          </a:p>
          <a:p>
            <a:r>
              <a:rPr lang="en-US" dirty="0"/>
              <a:t>Economics – power and resources, the basis of public health</a:t>
            </a:r>
          </a:p>
          <a:p>
            <a:r>
              <a:rPr lang="en-US" dirty="0"/>
              <a:t>Evolution – everything is evolving</a:t>
            </a:r>
          </a:p>
          <a:p>
            <a:r>
              <a:rPr lang="en-US" dirty="0"/>
              <a:t>Enlightenment – humanity could manage much better than we do</a:t>
            </a:r>
          </a:p>
        </p:txBody>
      </p:sp>
    </p:spTree>
    <p:extLst>
      <p:ext uri="{BB962C8B-B14F-4D97-AF65-F5344CB8AC3E}">
        <p14:creationId xmlns:p14="http://schemas.microsoft.com/office/powerpoint/2010/main" val="1315475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a:t>Every process needs resources, so every agent and every organization needs resources.</a:t>
            </a:r>
          </a:p>
          <a:p>
            <a:pPr>
              <a:lnSpc>
                <a:spcPct val="120000"/>
              </a:lnSpc>
            </a:pPr>
            <a:r>
              <a:rPr lang="en-US" dirty="0"/>
              <a:t>Resources are needed for current consumption and for investment to increase future capabilities and productivity.</a:t>
            </a:r>
          </a:p>
          <a:p>
            <a:pPr>
              <a:lnSpc>
                <a:spcPct val="120000"/>
              </a:lnSpc>
            </a:pPr>
            <a:r>
              <a:rPr lang="en-US" dirty="0"/>
              <a:t>Resources can be garnered by force, by exchange, by gift, by taxation, etc.</a:t>
            </a:r>
          </a:p>
          <a:p>
            <a:pPr>
              <a:lnSpc>
                <a:spcPct val="120000"/>
              </a:lnSpc>
            </a:pPr>
            <a:r>
              <a:rPr lang="en-US" dirty="0"/>
              <a:t>Private enterprise has most direct access to resources, especially in democracies. Government programs need agreement on revenue, which means political support and compliant taxpayers. Consumers may “willingly” provide revenue, and both government and, especially business, have found ways to entice people to give over money (e.g., Powerball, reward cards; what would happen if the IRS provided a lottery ticket to people who pay their taxes early?).</a:t>
            </a:r>
          </a:p>
        </p:txBody>
      </p:sp>
    </p:spTree>
    <p:extLst>
      <p:ext uri="{BB962C8B-B14F-4D97-AF65-F5344CB8AC3E}">
        <p14:creationId xmlns:p14="http://schemas.microsoft.com/office/powerpoint/2010/main" val="2622135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a:t>
            </a:r>
          </a:p>
        </p:txBody>
      </p:sp>
      <p:sp>
        <p:nvSpPr>
          <p:cNvPr id="3" name="Content Placeholder 2"/>
          <p:cNvSpPr>
            <a:spLocks noGrp="1"/>
          </p:cNvSpPr>
          <p:nvPr>
            <p:ph idx="1"/>
          </p:nvPr>
        </p:nvSpPr>
        <p:spPr/>
        <p:txBody>
          <a:bodyPr>
            <a:normAutofit fontScale="70000" lnSpcReduction="20000"/>
          </a:bodyPr>
          <a:lstStyle/>
          <a:p>
            <a:pPr>
              <a:lnSpc>
                <a:spcPct val="120000"/>
              </a:lnSpc>
            </a:pPr>
            <a:r>
              <a:rPr lang="en-US" dirty="0"/>
              <a:t>More knowledge, more technology, more global, more … - those with $$$ have more opportunities, and not only under capitalism. Though power is contested, so relative power is a dynamic situation.</a:t>
            </a:r>
          </a:p>
          <a:p>
            <a:pPr>
              <a:lnSpc>
                <a:spcPct val="120000"/>
              </a:lnSpc>
            </a:pPr>
            <a:r>
              <a:rPr lang="en-US" dirty="0"/>
              <a:t>Markets ration, convey incentives, promote “efficiencies”, enable marshaling huge resources, and manipulation of political process, opinion, education, … -</a:t>
            </a:r>
          </a:p>
          <a:p>
            <a:pPr>
              <a:lnSpc>
                <a:spcPct val="120000"/>
              </a:lnSpc>
            </a:pPr>
            <a:r>
              <a:rPr lang="en-US" dirty="0"/>
              <a:t>But market capitalism promotes growth, though indicators of growth (e.g., GNP) are quite imperfect so much of that growth may be illusory. Freedom enables some to take advantage and forces others to compete with larger aggregations.  WTO, NAFTA, immigrants, unions, …</a:t>
            </a:r>
          </a:p>
          <a:p>
            <a:pPr>
              <a:lnSpc>
                <a:spcPct val="120000"/>
              </a:lnSpc>
            </a:pPr>
            <a:r>
              <a:rPr lang="en-US" dirty="0"/>
              <a:t>Capitalism is an institution and corporate behavior reflects institutional dynamics. Consider retirement savings. Where should you invest? What do you want your investments to do? Corporate governance designed to push toward expansion, growth in profits, …</a:t>
            </a:r>
          </a:p>
        </p:txBody>
      </p:sp>
    </p:spTree>
    <p:extLst>
      <p:ext uri="{BB962C8B-B14F-4D97-AF65-F5344CB8AC3E}">
        <p14:creationId xmlns:p14="http://schemas.microsoft.com/office/powerpoint/2010/main" val="876518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John Bogle </a:t>
            </a:r>
            <a:br>
              <a:rPr lang="en-US" sz="3200" b="1" dirty="0"/>
            </a:br>
            <a:r>
              <a:rPr lang="en-US" sz="3200" b="1" i="1" dirty="0"/>
              <a:t>Enough: The True Measure of Money, Business and Life</a:t>
            </a:r>
            <a:endParaRPr lang="en-US" sz="3200" dirty="0"/>
          </a:p>
        </p:txBody>
      </p:sp>
      <p:sp>
        <p:nvSpPr>
          <p:cNvPr id="3" name="Content Placeholder 2"/>
          <p:cNvSpPr>
            <a:spLocks noGrp="1"/>
          </p:cNvSpPr>
          <p:nvPr>
            <p:ph idx="1"/>
          </p:nvPr>
        </p:nvSpPr>
        <p:spPr/>
        <p:txBody>
          <a:bodyPr>
            <a:normAutofit fontScale="77500" lnSpcReduction="20000"/>
          </a:bodyPr>
          <a:lstStyle/>
          <a:p>
            <a:pPr marL="0" indent="0">
              <a:lnSpc>
                <a:spcPct val="120000"/>
              </a:lnSpc>
              <a:buNone/>
            </a:pPr>
            <a:r>
              <a:rPr lang="en-US" dirty="0"/>
              <a:t>“There's a sign in Einstein's office that I describe in the book that says there are some things that count that can't be counted and some things that can be counted that don't count. And that really summarizes it up. We've got this counting society, and we rely on numbers to give us facts that are really not facts. If someone's corporation, for example, says their earnings were $1.32 per share, the amount of financial engineering that's gone into that number is usually rather breathtaking. It's an engineered number. And the idea that you think you know something when you see a number is just greatly overdone. We think we can count everything that's important, and we can't do that. You can't measure character, you can't measure integrity, you can't measure moral conduct, you can't measure love, the things that are really important in our lives, in our society.”</a:t>
            </a:r>
          </a:p>
          <a:p>
            <a:pPr marL="0" indent="0" algn="r">
              <a:lnSpc>
                <a:spcPct val="120000"/>
              </a:lnSpc>
              <a:buNone/>
            </a:pPr>
            <a:r>
              <a:rPr lang="en-US" sz="2600" dirty="0"/>
              <a:t>(From NPR interview with Alison Stewart, Nov 1, 2008,  http://www.npr.org/templates/story/story.php?storyId=96432098)</a:t>
            </a:r>
          </a:p>
        </p:txBody>
      </p:sp>
    </p:spTree>
    <p:extLst>
      <p:ext uri="{BB962C8B-B14F-4D97-AF65-F5344CB8AC3E}">
        <p14:creationId xmlns:p14="http://schemas.microsoft.com/office/powerpoint/2010/main" val="1495035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David Callahan, </a:t>
            </a:r>
            <a:r>
              <a:rPr lang="en-US" sz="3200" b="1" i="1" dirty="0"/>
              <a:t>The Givers: Money, Power and Philanthropy in a New Gilded Age</a:t>
            </a:r>
            <a:endParaRPr lang="en-US" sz="3200" i="1" dirty="0"/>
          </a:p>
        </p:txBody>
      </p:sp>
      <p:sp>
        <p:nvSpPr>
          <p:cNvPr id="3" name="Content Placeholder 2"/>
          <p:cNvSpPr>
            <a:spLocks noGrp="1"/>
          </p:cNvSpPr>
          <p:nvPr>
            <p:ph idx="1"/>
          </p:nvPr>
        </p:nvSpPr>
        <p:spPr/>
        <p:txBody>
          <a:bodyPr>
            <a:normAutofit/>
          </a:bodyPr>
          <a:lstStyle/>
          <a:p>
            <a:pPr marL="0" indent="0">
              <a:lnSpc>
                <a:spcPct val="120000"/>
              </a:lnSpc>
              <a:buNone/>
            </a:pPr>
            <a:r>
              <a:rPr lang="en-US" u="sng" dirty="0">
                <a:hlinkClick r:id="rId3"/>
              </a:rPr>
              <a:t>https://www.nytimes.com/2017/04/14/your-money/wealth-matters-philanthropy-david-callahan.html?_r=0</a:t>
            </a:r>
            <a:endParaRPr lang="en-US" u="sng" dirty="0"/>
          </a:p>
          <a:p>
            <a:pPr marL="0" indent="0">
              <a:lnSpc>
                <a:spcPct val="120000"/>
              </a:lnSpc>
              <a:buNone/>
            </a:pPr>
            <a:endParaRPr lang="en-US" sz="2600" u="sng" dirty="0"/>
          </a:p>
          <a:p>
            <a:pPr marL="0" indent="0">
              <a:buNone/>
            </a:pPr>
            <a:r>
              <a:rPr lang="en-US" dirty="0"/>
              <a:t>John Kenneth Galbraith: “Under capitalism, man exploits man. Under communism, it's just the opposite.</a:t>
            </a:r>
            <a:r>
              <a:rPr lang="en-US" b="1" dirty="0"/>
              <a:t>”</a:t>
            </a:r>
            <a:br>
              <a:rPr lang="en-US" sz="2400" dirty="0"/>
            </a:br>
            <a:endParaRPr lang="en-US" sz="2600" dirty="0"/>
          </a:p>
        </p:txBody>
      </p:sp>
    </p:spTree>
    <p:extLst>
      <p:ext uri="{BB962C8B-B14F-4D97-AF65-F5344CB8AC3E}">
        <p14:creationId xmlns:p14="http://schemas.microsoft.com/office/powerpoint/2010/main" val="1743783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Thoughts</a:t>
            </a:r>
            <a:endParaRPr lang="en-US" sz="3200" i="1" dirty="0"/>
          </a:p>
        </p:txBody>
      </p:sp>
      <p:sp>
        <p:nvSpPr>
          <p:cNvPr id="3" name="Content Placeholder 2"/>
          <p:cNvSpPr>
            <a:spLocks noGrp="1"/>
          </p:cNvSpPr>
          <p:nvPr>
            <p:ph idx="1"/>
          </p:nvPr>
        </p:nvSpPr>
        <p:spPr/>
        <p:txBody>
          <a:bodyPr>
            <a:normAutofit fontScale="92500" lnSpcReduction="10000"/>
          </a:bodyPr>
          <a:lstStyle/>
          <a:p>
            <a:r>
              <a:rPr lang="en-US" b="1" dirty="0"/>
              <a:t>Adam Smith - The Invisible Hand</a:t>
            </a:r>
            <a:r>
              <a:rPr lang="en-US" dirty="0"/>
              <a:t> (</a:t>
            </a:r>
            <a:r>
              <a:rPr lang="en-US" i="1" dirty="0"/>
              <a:t>The Wealth of Nations</a:t>
            </a:r>
            <a:r>
              <a:rPr lang="en-US" dirty="0"/>
              <a:t>) and </a:t>
            </a:r>
            <a:r>
              <a:rPr lang="en-US" b="1" dirty="0"/>
              <a:t>The Impartial Spectator </a:t>
            </a:r>
            <a:r>
              <a:rPr lang="en-US" dirty="0"/>
              <a:t>(</a:t>
            </a:r>
            <a:r>
              <a:rPr lang="en-US" i="1" dirty="0"/>
              <a:t>Theory of Moral Sentiments</a:t>
            </a:r>
            <a:r>
              <a:rPr lang="en-US" dirty="0"/>
              <a:t>)</a:t>
            </a:r>
          </a:p>
          <a:p>
            <a:r>
              <a:rPr lang="en-US" b="1" dirty="0"/>
              <a:t>Idea? </a:t>
            </a:r>
            <a:r>
              <a:rPr lang="en-US" dirty="0"/>
              <a:t>- capitation funding for youth, comprising early childhood development, school, and criminal justice, so if spend less on criminal justice have more for education</a:t>
            </a:r>
          </a:p>
          <a:p>
            <a:r>
              <a:rPr lang="en-US" b="1" dirty="0"/>
              <a:t>End of history illusion, end of evolution illusion</a:t>
            </a:r>
            <a:endParaRPr lang="en-US" dirty="0"/>
          </a:p>
          <a:p>
            <a:r>
              <a:rPr lang="en-US" b="1" dirty="0"/>
              <a:t>Theories - “Out of Asia” vs. “Out of Africa”, particle vs. wave</a:t>
            </a:r>
            <a:endParaRPr lang="en-US" dirty="0"/>
          </a:p>
          <a:p>
            <a:r>
              <a:rPr lang="en-US" dirty="0"/>
              <a:t>How can know what is right action? “The effects of action are unfathomable.”</a:t>
            </a:r>
            <a:br>
              <a:rPr lang="en-US" dirty="0"/>
            </a:br>
            <a:br>
              <a:rPr lang="en-US" sz="2400" dirty="0"/>
            </a:br>
            <a:endParaRPr lang="en-US" sz="2600" dirty="0"/>
          </a:p>
        </p:txBody>
      </p:sp>
    </p:spTree>
    <p:extLst>
      <p:ext uri="{BB962C8B-B14F-4D97-AF65-F5344CB8AC3E}">
        <p14:creationId xmlns:p14="http://schemas.microsoft.com/office/powerpoint/2010/main" val="793133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760112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t>
            </a:r>
          </a:p>
        </p:txBody>
      </p:sp>
      <p:sp>
        <p:nvSpPr>
          <p:cNvPr id="3" name="Content Placeholder 2"/>
          <p:cNvSpPr>
            <a:spLocks noGrp="1"/>
          </p:cNvSpPr>
          <p:nvPr>
            <p:ph idx="1"/>
          </p:nvPr>
        </p:nvSpPr>
        <p:spPr>
          <a:xfrm>
            <a:off x="838200" y="1666601"/>
            <a:ext cx="10515600" cy="4351338"/>
          </a:xfrm>
        </p:spPr>
        <p:txBody>
          <a:bodyPr>
            <a:normAutofit fontScale="47500" lnSpcReduction="20000"/>
          </a:bodyPr>
          <a:lstStyle/>
          <a:p>
            <a:pPr>
              <a:lnSpc>
                <a:spcPct val="120000"/>
              </a:lnSpc>
            </a:pPr>
            <a:r>
              <a:rPr lang="en-US" dirty="0"/>
              <a:t>Every organism, every process even, needs inputs and produces outputs. Inputs (resources need to be acquired, outputs need to be removed – how manage? E.g., chemical reactions, factories, body, society.</a:t>
            </a:r>
          </a:p>
          <a:p>
            <a:pPr>
              <a:lnSpc>
                <a:spcPct val="120000"/>
              </a:lnSpc>
            </a:pPr>
            <a:r>
              <a:rPr lang="en-US" dirty="0"/>
              <a:t>One major strategic advantage of market capitalism is that it mirrors evolution, the process through which we – along with everything else in the universe – have come to be here.</a:t>
            </a:r>
          </a:p>
          <a:p>
            <a:pPr>
              <a:lnSpc>
                <a:spcPct val="120000"/>
              </a:lnSpc>
            </a:pPr>
            <a:r>
              <a:rPr lang="en-US" dirty="0"/>
              <a:t>Key principle of evolution – what exists has, for the most part, survived from yesterday (and the day before).</a:t>
            </a:r>
          </a:p>
          <a:p>
            <a:pPr>
              <a:lnSpc>
                <a:spcPct val="120000"/>
              </a:lnSpc>
            </a:pPr>
            <a:r>
              <a:rPr lang="en-US" dirty="0"/>
              <a:t>So strategies, reason, values, etc. – all stand or fall based on whether they survive over extended periods (or if not too complex can resurface, which these can do). Evolutionary time scale is </a:t>
            </a:r>
            <a:r>
              <a:rPr lang="en-US" b="1" dirty="0"/>
              <a:t>very long</a:t>
            </a:r>
            <a:r>
              <a:rPr lang="en-US" dirty="0"/>
              <a:t>. What survives?</a:t>
            </a:r>
          </a:p>
          <a:p>
            <a:pPr>
              <a:lnSpc>
                <a:spcPct val="120000"/>
              </a:lnSpc>
            </a:pPr>
            <a:r>
              <a:rPr lang="en-US" dirty="0"/>
              <a:t>Our perspective is retrospective: over very long times, environments change; adaptability, reproduction, diversity are key – need to cover all contingencies (portfolio) – a species that loses once is gone.</a:t>
            </a:r>
          </a:p>
          <a:p>
            <a:pPr>
              <a:lnSpc>
                <a:spcPct val="120000"/>
              </a:lnSpc>
            </a:pPr>
            <a:r>
              <a:rPr lang="en-US" dirty="0"/>
              <a:t>Inheritance – but imperfect. Cycle of birth and death – more adaptable, more diversity</a:t>
            </a:r>
          </a:p>
          <a:p>
            <a:pPr>
              <a:lnSpc>
                <a:spcPct val="120000"/>
              </a:lnSpc>
            </a:pPr>
            <a:r>
              <a:rPr lang="en-US" dirty="0"/>
              <a:t>Safety in numbers, portfolio theory</a:t>
            </a:r>
          </a:p>
          <a:p>
            <a:pPr>
              <a:lnSpc>
                <a:spcPct val="120000"/>
              </a:lnSpc>
            </a:pPr>
            <a:r>
              <a:rPr lang="en-US" dirty="0"/>
              <a:t>Because of growth, reproduction – competition is inherent in existence. Not just among people, everything that has value and limits (economics). E.g., attentional resources.  Along with competition comes cooperation (e.g., M vs F, M and F) because can compete more effectively if cooperate.</a:t>
            </a:r>
          </a:p>
          <a:p>
            <a:pPr>
              <a:lnSpc>
                <a:spcPct val="120000"/>
              </a:lnSpc>
            </a:pPr>
            <a:r>
              <a:rPr lang="en-US" dirty="0"/>
              <a:t>Cooperation requires trust – which also opens door to cheating. So need sanctions, “fairness”, “justice”.</a:t>
            </a:r>
          </a:p>
        </p:txBody>
      </p:sp>
    </p:spTree>
    <p:extLst>
      <p:ext uri="{BB962C8B-B14F-4D97-AF65-F5344CB8AC3E}">
        <p14:creationId xmlns:p14="http://schemas.microsoft.com/office/powerpoint/2010/main" val="4068011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14456693"/>
              </p:ext>
            </p:extLst>
          </p:nvPr>
        </p:nvGraphicFramePr>
        <p:xfrm>
          <a:off x="1983179" y="1543792"/>
          <a:ext cx="8063346" cy="4381992"/>
        </p:xfrm>
        <a:graphic>
          <a:graphicData uri="http://schemas.openxmlformats.org/drawingml/2006/table">
            <a:tbl>
              <a:tblPr/>
              <a:tblGrid>
                <a:gridCol w="4031673">
                  <a:extLst>
                    <a:ext uri="{9D8B030D-6E8A-4147-A177-3AD203B41FA5}">
                      <a16:colId xmlns:a16="http://schemas.microsoft.com/office/drawing/2014/main" val="3179629680"/>
                    </a:ext>
                  </a:extLst>
                </a:gridCol>
                <a:gridCol w="4031673">
                  <a:extLst>
                    <a:ext uri="{9D8B030D-6E8A-4147-A177-3AD203B41FA5}">
                      <a16:colId xmlns:a16="http://schemas.microsoft.com/office/drawing/2014/main" val="926822088"/>
                    </a:ext>
                  </a:extLst>
                </a:gridCol>
              </a:tblGrid>
              <a:tr h="486888">
                <a:tc>
                  <a:txBody>
                    <a:bodyPr/>
                    <a:lstStyle/>
                    <a:p>
                      <a:pPr algn="ctr" rtl="0" fontAlgn="t">
                        <a:spcBef>
                          <a:spcPts val="0"/>
                        </a:spcBef>
                        <a:spcAft>
                          <a:spcPts val="0"/>
                        </a:spcAft>
                      </a:pPr>
                      <a:r>
                        <a:rPr lang="en-US" sz="1100" b="1" i="0" u="none" strike="noStrike">
                          <a:solidFill>
                            <a:srgbClr val="000000"/>
                          </a:solidFill>
                          <a:effectLst/>
                          <a:latin typeface="Arial" panose="020B0604020202020204" pitchFamily="34" charset="0"/>
                        </a:rPr>
                        <a:t>Enduring processes</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100" b="1" i="0" u="none" strike="noStrike">
                          <a:solidFill>
                            <a:srgbClr val="000000"/>
                          </a:solidFill>
                          <a:effectLst/>
                          <a:latin typeface="Arial" panose="020B0604020202020204" pitchFamily="34" charset="0"/>
                        </a:rPr>
                        <a:t>New influences</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366805"/>
                  </a:ext>
                </a:extLst>
              </a:tr>
              <a:tr h="486888">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Cycles</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Change is more rapid</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1599344"/>
                  </a:ext>
                </a:extLst>
              </a:tr>
              <a:tr h="486888">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Competition and cooperation</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Internet, information availability</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211758"/>
                  </a:ext>
                </a:extLst>
              </a:tr>
              <a:tr h="486888">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Trade-offs (e.g., central vs. delegated)</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Social media</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3342385"/>
                  </a:ext>
                </a:extLst>
              </a:tr>
              <a:tr h="486888">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Human tendencies</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Mobility</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2750229"/>
                  </a:ext>
                </a:extLst>
              </a:tr>
              <a:tr h="486888">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Religion</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Fertility control</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9560143"/>
                  </a:ext>
                </a:extLst>
              </a:tr>
              <a:tr h="486888">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Economic impacts</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Technology, industrialization, impact</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6670268"/>
                  </a:ext>
                </a:extLst>
              </a:tr>
              <a:tr h="486888">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“Use it or lose it” (e.g., syphilis control)</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Public health</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1495550"/>
                  </a:ext>
                </a:extLst>
              </a:tr>
              <a:tr h="486888">
                <a:tc>
                  <a:txBody>
                    <a:bodyPr/>
                    <a:lstStyle/>
                    <a:p>
                      <a:pPr rtl="0" fontAlgn="t">
                        <a:spcBef>
                          <a:spcPts val="0"/>
                        </a:spcBef>
                        <a:spcAft>
                          <a:spcPts val="0"/>
                        </a:spcAft>
                      </a:pPr>
                      <a:r>
                        <a:rPr lang="en-US" sz="1100" b="1" i="0" u="none" strike="noStrike">
                          <a:solidFill>
                            <a:srgbClr val="000000"/>
                          </a:solidFill>
                          <a:effectLst/>
                          <a:latin typeface="Arial" panose="020B0604020202020204" pitchFamily="34" charset="0"/>
                        </a:rPr>
                        <a:t>SAIPG</a:t>
                      </a: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100" b="1" i="0" u="none" strike="noStrike" dirty="0">
                          <a:solidFill>
                            <a:srgbClr val="000000"/>
                          </a:solidFill>
                          <a:effectLst/>
                          <a:latin typeface="Arial" panose="020B0604020202020204" pitchFamily="34" charset="0"/>
                        </a:rPr>
                        <a:t>Wealth explosion</a:t>
                      </a: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506667"/>
                  </a:ext>
                </a:extLst>
              </a:tr>
            </a:tbl>
          </a:graphicData>
        </a:graphic>
      </p:graphicFrame>
      <p:sp>
        <p:nvSpPr>
          <p:cNvPr id="5" name="Rectangle 1"/>
          <p:cNvSpPr>
            <a:spLocks noChangeArrowheads="1"/>
          </p:cNvSpPr>
          <p:nvPr/>
        </p:nvSpPr>
        <p:spPr bwMode="auto">
          <a:xfrm>
            <a:off x="-2340557" y="-220470"/>
            <a:ext cx="1654019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18713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Enlightenment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90405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Enlightenment</a:t>
            </a:r>
          </a:p>
        </p:txBody>
      </p:sp>
      <p:sp>
        <p:nvSpPr>
          <p:cNvPr id="3" name="Content Placeholder 2"/>
          <p:cNvSpPr>
            <a:spLocks noGrp="1"/>
          </p:cNvSpPr>
          <p:nvPr>
            <p:ph idx="1"/>
          </p:nvPr>
        </p:nvSpPr>
        <p:spPr/>
        <p:txBody>
          <a:bodyPr>
            <a:normAutofit fontScale="47500" lnSpcReduction="20000"/>
          </a:bodyPr>
          <a:lstStyle/>
          <a:p>
            <a:pPr>
              <a:lnSpc>
                <a:spcPct val="120000"/>
              </a:lnSpc>
            </a:pPr>
            <a:r>
              <a:rPr lang="en-US" dirty="0"/>
              <a:t>Business as usual won’t survive – environmental degradation.</a:t>
            </a:r>
          </a:p>
          <a:p>
            <a:pPr>
              <a:lnSpc>
                <a:spcPct val="120000"/>
              </a:lnSpc>
            </a:pPr>
            <a:r>
              <a:rPr lang="en-US" dirty="0"/>
              <a:t>There is no shortage of wealth – we waste a great deal and promote unnecessary, harmful consumption – conflict, security, spam, excess consumption.</a:t>
            </a:r>
          </a:p>
          <a:p>
            <a:pPr>
              <a:lnSpc>
                <a:spcPct val="120000"/>
              </a:lnSpc>
            </a:pPr>
            <a:r>
              <a:rPr lang="en-US" dirty="0"/>
              <a:t>The environment dictates the need for a more enlightened approach to human living.</a:t>
            </a:r>
          </a:p>
          <a:p>
            <a:pPr>
              <a:lnSpc>
                <a:spcPct val="120000"/>
              </a:lnSpc>
            </a:pPr>
            <a:r>
              <a:rPr lang="en-US" dirty="0"/>
              <a:t>What can epidemiology contribute to achievement of enlightenment? Epidemiology is transdisciplinary, integrates across all fields, purposeful, goal directed, practically-oriented, </a:t>
            </a:r>
            <a:r>
              <a:rPr lang="en-US" dirty="0" err="1"/>
              <a:t>wholistic</a:t>
            </a:r>
            <a:r>
              <a:rPr lang="en-US" dirty="0"/>
              <a:t>, systems thinking approach.</a:t>
            </a:r>
          </a:p>
          <a:p>
            <a:pPr>
              <a:lnSpc>
                <a:spcPct val="120000"/>
              </a:lnSpc>
            </a:pPr>
            <a:r>
              <a:rPr lang="en-US" dirty="0"/>
              <a:t>Epidemiology should devote more attention to studying how the nervous system works – thinking, </a:t>
            </a:r>
            <a:r>
              <a:rPr lang="en-US" dirty="0" err="1"/>
              <a:t>noncognitive</a:t>
            </a:r>
            <a:r>
              <a:rPr lang="en-US" dirty="0"/>
              <a:t> processes, biological influences, feedbacks, environmental, including behavioral environment influences, evolution, economics, decision-making (loss aversion) – fundamental, </a:t>
            </a:r>
            <a:r>
              <a:rPr lang="en-US" dirty="0" err="1"/>
              <a:t>neuroeconomics</a:t>
            </a:r>
            <a:r>
              <a:rPr lang="en-US" dirty="0"/>
              <a:t>. </a:t>
            </a:r>
            <a:r>
              <a:rPr lang="en-US" sz="2600" dirty="0"/>
              <a:t>(Examples: NIH BRAIN initiative, </a:t>
            </a:r>
            <a:r>
              <a:rPr lang="en-US" sz="2600" i="1" dirty="0"/>
              <a:t>Science</a:t>
            </a:r>
            <a:r>
              <a:rPr lang="en-US" sz="2600" dirty="0"/>
              <a:t>, 10 May 2013). </a:t>
            </a:r>
            <a:r>
              <a:rPr lang="en-US" sz="2600" dirty="0" err="1"/>
              <a:t>Tversky</a:t>
            </a:r>
            <a:r>
              <a:rPr lang="en-US" sz="2600" dirty="0"/>
              <a:t> and </a:t>
            </a:r>
            <a:r>
              <a:rPr lang="en-US" sz="2600" dirty="0" err="1"/>
              <a:t>Kahneman</a:t>
            </a:r>
            <a:r>
              <a:rPr lang="en-US" sz="2600" dirty="0"/>
              <a:t>, Dan </a:t>
            </a:r>
            <a:r>
              <a:rPr lang="en-US" sz="2600" dirty="0" err="1"/>
              <a:t>Ariely</a:t>
            </a:r>
            <a:r>
              <a:rPr lang="en-US" sz="2600" dirty="0"/>
              <a:t> (Predictably Irrational), Jonah Lehrer (</a:t>
            </a:r>
            <a:r>
              <a:rPr lang="en-US" sz="2600" dirty="0">
                <a:hlinkClick r:id="rId2"/>
              </a:rPr>
              <a:t>www.jonahlehrer.com/</a:t>
            </a:r>
            <a:r>
              <a:rPr lang="en-US" sz="2600" dirty="0"/>
              <a:t>).</a:t>
            </a:r>
          </a:p>
          <a:p>
            <a:pPr>
              <a:lnSpc>
                <a:spcPct val="120000"/>
              </a:lnSpc>
            </a:pPr>
            <a:r>
              <a:rPr lang="en-US" dirty="0"/>
              <a:t>Human nervous system creates new possibilities – if we can manage it well.</a:t>
            </a:r>
          </a:p>
          <a:p>
            <a:pPr>
              <a:lnSpc>
                <a:spcPct val="120000"/>
              </a:lnSpc>
            </a:pPr>
            <a:r>
              <a:rPr lang="en-US" dirty="0"/>
              <a:t>What influences consciousness, breadth of awareness, drivers of philanthropy.</a:t>
            </a:r>
          </a:p>
          <a:p>
            <a:pPr>
              <a:lnSpc>
                <a:spcPct val="120000"/>
              </a:lnSpc>
            </a:pPr>
            <a:r>
              <a:rPr lang="en-US" dirty="0"/>
              <a:t>Leverage current knowledge and resources to broaden awareness</a:t>
            </a:r>
          </a:p>
          <a:p>
            <a:pPr>
              <a:lnSpc>
                <a:spcPct val="120000"/>
              </a:lnSpc>
            </a:pPr>
            <a:r>
              <a:rPr lang="en-US" dirty="0"/>
              <a:t>See notes at </a:t>
            </a:r>
            <a:r>
              <a:rPr lang="en-US" dirty="0">
                <a:hlinkClick r:id="rId3"/>
              </a:rPr>
              <a:t>www.unc.edu/epid600/modules/130roleOfEPID/</a:t>
            </a:r>
            <a:r>
              <a:rPr lang="en-US" dirty="0"/>
              <a:t> and </a:t>
            </a:r>
            <a:r>
              <a:rPr lang="en-US" dirty="0">
                <a:hlinkClick r:id="rId4"/>
              </a:rPr>
              <a:t>www.unc.edu/epid600/modules/130roleOfEPID/morethoughts.htm</a:t>
            </a:r>
            <a:endParaRPr lang="en-US" dirty="0"/>
          </a:p>
        </p:txBody>
      </p:sp>
    </p:spTree>
    <p:extLst>
      <p:ext uri="{BB962C8B-B14F-4D97-AF65-F5344CB8AC3E}">
        <p14:creationId xmlns:p14="http://schemas.microsoft.com/office/powerpoint/2010/main" val="94282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26865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Fred Travis talk</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t>States of consciousness, types of meditation - 8 min</a:t>
            </a:r>
          </a:p>
          <a:p>
            <a:r>
              <a:rPr lang="en-US" u="sng" dirty="0">
                <a:hlinkClick r:id="rId2"/>
              </a:rPr>
              <a:t>www.epidemiolog.net/video/epid799c_2016/03-20160426/Excerpt-1018-1804.mp4</a:t>
            </a:r>
            <a:endParaRPr lang="en-US" dirty="0"/>
          </a:p>
          <a:p>
            <a:pPr marL="0" indent="0">
              <a:buNone/>
            </a:pPr>
            <a:br>
              <a:rPr lang="en-US" dirty="0"/>
            </a:br>
            <a:r>
              <a:rPr lang="en-US" dirty="0"/>
              <a:t>Brain diagrams of blood flow, EEG patterns - 5 min </a:t>
            </a:r>
          </a:p>
          <a:p>
            <a:r>
              <a:rPr lang="en-US" u="sng" dirty="0">
                <a:hlinkClick r:id="rId3"/>
              </a:rPr>
              <a:t>www.epidemiolog.net/video/epid799c_2016/03-20160426/Excerpt-1945-2445.mp4</a:t>
            </a:r>
            <a:br>
              <a:rPr lang="en-US" dirty="0"/>
            </a:br>
            <a:br>
              <a:rPr lang="en-US" dirty="0"/>
            </a:br>
            <a:endParaRPr lang="en-US" dirty="0"/>
          </a:p>
          <a:p>
            <a:pPr marL="0" indent="0">
              <a:buNone/>
            </a:pPr>
            <a:r>
              <a:rPr lang="en-US" dirty="0"/>
              <a:t>TC to CC, brain waves in 4-month vs. 8-year meditators - 4+ min</a:t>
            </a:r>
          </a:p>
          <a:p>
            <a:r>
              <a:rPr lang="en-US" u="sng" dirty="0">
                <a:hlinkClick r:id="rId4"/>
              </a:rPr>
              <a:t>www.epidemiolog.net/video/epid799c_2016/03-20160426/Excerpt-3153-3642.mp4</a:t>
            </a:r>
            <a:br>
              <a:rPr lang="en-US" dirty="0"/>
            </a:br>
            <a:endParaRPr lang="en-US" dirty="0"/>
          </a:p>
          <a:p>
            <a:pPr marL="0" indent="0">
              <a:buNone/>
            </a:pPr>
            <a:r>
              <a:rPr lang="en-US" b="1" dirty="0"/>
              <a:t>* Brain integration correlations - TM - 1+ min</a:t>
            </a:r>
          </a:p>
          <a:p>
            <a:r>
              <a:rPr lang="en-US" u="sng" dirty="0">
                <a:hlinkClick r:id="rId5"/>
              </a:rPr>
              <a:t>www.epidemiolog.net/video/epid799c_2016/03-20160426/Excerpt-5434-5541.mp4</a:t>
            </a:r>
            <a:endParaRPr lang="en-US" dirty="0"/>
          </a:p>
          <a:p>
            <a:pPr marL="0" indent="0">
              <a:buNone/>
            </a:pPr>
            <a:br>
              <a:rPr lang="en-US" dirty="0"/>
            </a:br>
            <a:r>
              <a:rPr lang="en-US" b="1" dirty="0"/>
              <a:t>* Brain integration correlations - not TM - 2.5 min</a:t>
            </a:r>
          </a:p>
          <a:p>
            <a:r>
              <a:rPr lang="en-US" u="sng" dirty="0">
                <a:hlinkClick r:id="rId6"/>
              </a:rPr>
              <a:t>www.epidemiolog.net/video/epid799c_2016/03-20160426/Excerpt-5700-5928.mp4</a:t>
            </a:r>
            <a:endParaRPr lang="en-US" dirty="0"/>
          </a:p>
          <a:p>
            <a:pPr marL="0" indent="0">
              <a:buNone/>
            </a:pPr>
            <a:br>
              <a:rPr lang="en-US" dirty="0"/>
            </a:br>
            <a:r>
              <a:rPr lang="en-US" dirty="0"/>
              <a:t>TM and brain integration - conclusion - 2 min</a:t>
            </a:r>
          </a:p>
          <a:p>
            <a:r>
              <a:rPr lang="en-US" u="sng" dirty="0">
                <a:hlinkClick r:id="rId7"/>
              </a:rPr>
              <a:t>www.epidemiolog.net/video/epid799c_2016/03-20160426/Excerpt-6062-6228.mp4</a:t>
            </a:r>
            <a:endParaRPr lang="en-US" u="sng" dirty="0"/>
          </a:p>
          <a:p>
            <a:pPr marL="0" indent="0">
              <a:buNone/>
            </a:pPr>
            <a:r>
              <a:rPr lang="en-US" dirty="0"/>
              <a:t>[If only the audio plays, try copying-and-pasting the link into Chrome]</a:t>
            </a:r>
          </a:p>
        </p:txBody>
      </p:sp>
    </p:spTree>
    <p:extLst>
      <p:ext uri="{BB962C8B-B14F-4D97-AF65-F5344CB8AC3E}">
        <p14:creationId xmlns:p14="http://schemas.microsoft.com/office/powerpoint/2010/main" val="5634399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do you think?  Student presentations next week!</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03506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epidemiology?</a:t>
            </a:r>
          </a:p>
        </p:txBody>
      </p:sp>
      <p:sp>
        <p:nvSpPr>
          <p:cNvPr id="3" name="Content Placeholder 2"/>
          <p:cNvSpPr>
            <a:spLocks noGrp="1"/>
          </p:cNvSpPr>
          <p:nvPr>
            <p:ph idx="1"/>
          </p:nvPr>
        </p:nvSpPr>
        <p:spPr>
          <a:xfrm>
            <a:off x="838200" y="1472540"/>
            <a:ext cx="10515600" cy="4857008"/>
          </a:xfrm>
        </p:spPr>
        <p:txBody>
          <a:bodyPr>
            <a:normAutofit fontScale="92500" lnSpcReduction="10000"/>
          </a:bodyPr>
          <a:lstStyle/>
          <a:p>
            <a:pPr>
              <a:lnSpc>
                <a:spcPct val="110000"/>
              </a:lnSpc>
            </a:pPr>
            <a:r>
              <a:rPr lang="en-US" dirty="0"/>
              <a:t>Classic: “Epidemiology is the science devoted to the systematic study of the natural history of disease – its distribution in populations and the factors which determine distribution . . . The basic science of public health work and of preventive medicine.” </a:t>
            </a:r>
            <a:r>
              <a:rPr lang="en-US" sz="2200" dirty="0"/>
              <a:t>(</a:t>
            </a:r>
            <a:r>
              <a:rPr lang="en-US" sz="2200" i="1" dirty="0"/>
              <a:t>Higher Education for Public Health</a:t>
            </a:r>
            <a:r>
              <a:rPr lang="en-US" sz="2200" dirty="0"/>
              <a:t>. Report of the Milbank Memorial Fund Commissions, Cecil G. </a:t>
            </a:r>
            <a:r>
              <a:rPr lang="en-US" sz="2200" dirty="0" err="1"/>
              <a:t>Sheps</a:t>
            </a:r>
            <a:r>
              <a:rPr lang="en-US" sz="2200" dirty="0"/>
              <a:t>, Chairman. 1976, </a:t>
            </a:r>
            <a:r>
              <a:rPr lang="en-US" sz="2200" dirty="0" err="1"/>
              <a:t>pg</a:t>
            </a:r>
            <a:r>
              <a:rPr lang="en-US" sz="2200" dirty="0"/>
              <a:t> 60-61)</a:t>
            </a:r>
          </a:p>
          <a:p>
            <a:pPr>
              <a:lnSpc>
                <a:spcPct val="110000"/>
              </a:lnSpc>
            </a:pPr>
            <a:r>
              <a:rPr lang="en-US" altLang="en-US" dirty="0"/>
              <a:t>Dictionary: “The study of the </a:t>
            </a:r>
            <a:r>
              <a:rPr lang="en-US" altLang="en-US" u="sng" dirty="0"/>
              <a:t>distribution</a:t>
            </a:r>
            <a:r>
              <a:rPr lang="en-US" altLang="en-US" dirty="0"/>
              <a:t> and </a:t>
            </a:r>
            <a:r>
              <a:rPr lang="en-US" altLang="en-US" u="sng" dirty="0"/>
              <a:t>determinants</a:t>
            </a:r>
            <a:r>
              <a:rPr lang="en-US" altLang="en-US" dirty="0"/>
              <a:t> of health related </a:t>
            </a:r>
            <a:r>
              <a:rPr lang="en-US" altLang="en-US" u="sng" dirty="0"/>
              <a:t>states and events</a:t>
            </a:r>
            <a:r>
              <a:rPr lang="en-US" altLang="en-US" dirty="0"/>
              <a:t> in </a:t>
            </a:r>
            <a:r>
              <a:rPr lang="en-US" altLang="en-US" u="sng" dirty="0"/>
              <a:t>populations</a:t>
            </a:r>
            <a:r>
              <a:rPr lang="en-US" altLang="en-US" dirty="0"/>
              <a:t>, and the application of this study to </a:t>
            </a:r>
            <a:r>
              <a:rPr lang="en-US" altLang="en-US" u="sng" dirty="0"/>
              <a:t>control health problems</a:t>
            </a:r>
            <a:r>
              <a:rPr lang="en-US" altLang="en-US" dirty="0"/>
              <a:t>” </a:t>
            </a:r>
            <a:r>
              <a:rPr lang="en-US" altLang="en-US" sz="2000" dirty="0"/>
              <a:t>(John Last, </a:t>
            </a:r>
            <a:r>
              <a:rPr lang="en-US" altLang="en-US" sz="2000" i="1" dirty="0"/>
              <a:t>Dictionary of Epidemiology</a:t>
            </a:r>
            <a:r>
              <a:rPr lang="en-US" altLang="en-US" sz="2000" dirty="0"/>
              <a:t>)</a:t>
            </a:r>
          </a:p>
          <a:p>
            <a:pPr>
              <a:lnSpc>
                <a:spcPct val="110000"/>
              </a:lnSpc>
            </a:pPr>
            <a:r>
              <a:rPr lang="en-US" dirty="0"/>
              <a:t>Operational: Epidemiology is what people who fund research, edit journals, certify and hire epidemiologists, and/or write qualifying examinations decide epidemiology is.</a:t>
            </a:r>
          </a:p>
        </p:txBody>
      </p:sp>
    </p:spTree>
    <p:extLst>
      <p:ext uri="{BB962C8B-B14F-4D97-AF65-F5344CB8AC3E}">
        <p14:creationId xmlns:p14="http://schemas.microsoft.com/office/powerpoint/2010/main" val="4237557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John Cassel’s epidemiology?</a:t>
            </a:r>
          </a:p>
        </p:txBody>
      </p:sp>
      <p:sp>
        <p:nvSpPr>
          <p:cNvPr id="4" name="Content Placeholder 3"/>
          <p:cNvSpPr>
            <a:spLocks noGrp="1"/>
          </p:cNvSpPr>
          <p:nvPr>
            <p:ph sz="half" idx="2"/>
          </p:nvPr>
        </p:nvSpPr>
        <p:spPr/>
        <p:txBody>
          <a:bodyPr/>
          <a:lstStyle/>
          <a:p>
            <a:pPr marL="0" indent="0">
              <a:buNone/>
            </a:pPr>
            <a:endParaRPr lang="en-US" altLang="en-US" dirty="0"/>
          </a:p>
          <a:p>
            <a:pPr marL="0" indent="0">
              <a:buNone/>
            </a:pPr>
            <a:endParaRPr lang="en-US" altLang="en-US" dirty="0"/>
          </a:p>
          <a:p>
            <a:pPr marL="0" indent="0">
              <a:lnSpc>
                <a:spcPct val="100000"/>
              </a:lnSpc>
              <a:buNone/>
            </a:pPr>
            <a:r>
              <a:rPr lang="en-US" altLang="en-US" dirty="0"/>
              <a:t>“Epidemiology is fundamentally engaged in the broader quest for social justice and equality.”</a:t>
            </a:r>
            <a:r>
              <a:rPr lang="en-US" altLang="en-US" sz="2000" dirty="0"/>
              <a:t> (per Sherman James, 1/20/1999)</a:t>
            </a:r>
          </a:p>
        </p:txBody>
      </p:sp>
      <p:pic>
        <p:nvPicPr>
          <p:cNvPr id="6" name="Picture 6" descr="JohnCasselteaching"/>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t="2667" b="2667"/>
          <a:stretch>
            <a:fillRect/>
          </a:stretch>
        </p:blipFill>
        <p:spPr bwMode="auto">
          <a:xfrm>
            <a:off x="1213657" y="2223307"/>
            <a:ext cx="4403208" cy="347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3693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John Cassel’s epidemiology?</a:t>
            </a:r>
          </a:p>
        </p:txBody>
      </p:sp>
      <p:sp>
        <p:nvSpPr>
          <p:cNvPr id="3" name="Content Placeholder 2"/>
          <p:cNvSpPr>
            <a:spLocks noGrp="1"/>
          </p:cNvSpPr>
          <p:nvPr>
            <p:ph idx="1"/>
          </p:nvPr>
        </p:nvSpPr>
        <p:spPr>
          <a:xfrm>
            <a:off x="838200" y="1472540"/>
            <a:ext cx="10515600" cy="4857008"/>
          </a:xfrm>
        </p:spPr>
        <p:txBody>
          <a:bodyPr>
            <a:normAutofit/>
          </a:bodyPr>
          <a:lstStyle/>
          <a:p>
            <a:pPr marL="0" indent="0">
              <a:lnSpc>
                <a:spcPct val="110000"/>
              </a:lnSpc>
              <a:buNone/>
            </a:pPr>
            <a:r>
              <a:rPr lang="en-US" dirty="0"/>
              <a:t>“One of my father’s qualities and methods of investigation was that he cast a wide net over a problem, without preconceived notion of what he would find. He gathered all sorts of information whether it was potentially valuable or not.  He dissected out the variables and discarded the ones that were the same. He took careful note of ones that were different.  From there he would examine what it was about the different variable(s) that might influence the problem he was investigating.  He gave my UNC nursing class commencement address and emphasized that searching for answers required critical and clear thinking without bias.”    Gillian Cassel Wolfe, 1/22/2014</a:t>
            </a:r>
          </a:p>
          <a:p>
            <a:pPr marL="0" indent="0">
              <a:lnSpc>
                <a:spcPct val="110000"/>
              </a:lnSpc>
              <a:buNone/>
            </a:pPr>
            <a:endParaRPr lang="en-US" dirty="0"/>
          </a:p>
        </p:txBody>
      </p:sp>
    </p:spTree>
    <p:extLst>
      <p:ext uri="{BB962C8B-B14F-4D97-AF65-F5344CB8AC3E}">
        <p14:creationId xmlns:p14="http://schemas.microsoft.com/office/powerpoint/2010/main" val="848373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Excerpt from John Cassel, EPID160 Fall 1972, Lecture I: </a:t>
            </a:r>
            <a:r>
              <a:rPr lang="en-US" sz="1200" dirty="0"/>
              <a:t>(from EPID160 lecture handout)</a:t>
            </a:r>
          </a:p>
        </p:txBody>
      </p:sp>
      <p:sp>
        <p:nvSpPr>
          <p:cNvPr id="3" name="Content Placeholder 2"/>
          <p:cNvSpPr>
            <a:spLocks noGrp="1"/>
          </p:cNvSpPr>
          <p:nvPr>
            <p:ph idx="1"/>
          </p:nvPr>
        </p:nvSpPr>
        <p:spPr>
          <a:xfrm>
            <a:off x="838200" y="1472540"/>
            <a:ext cx="10515600" cy="4857008"/>
          </a:xfrm>
        </p:spPr>
        <p:txBody>
          <a:bodyPr>
            <a:noAutofit/>
          </a:bodyPr>
          <a:lstStyle/>
          <a:p>
            <a:pPr marL="0" indent="0">
              <a:lnSpc>
                <a:spcPct val="110000"/>
              </a:lnSpc>
              <a:buNone/>
            </a:pPr>
            <a:r>
              <a:rPr lang="en-US" sz="1500" dirty="0"/>
              <a:t>“In summary then, fifty years ago community health programs were dealing with a population in which the most vulnerable segment was the woman and her young child. This was where most of the emphasis of the health programs [was], as is true in most parts of the world today. Secondly, they dealt with the problem of acute infectious diseases. And thirdly, the goal of the health programs [was] the saving of lives. For these reasons the success of the programs could be measured in changing mortality rates (changing death rates). Finally, this was a time where the knowledge necessary to save lives was contained in the professions of medicine and dentistry, nursing, and engineering….</a:t>
            </a:r>
          </a:p>
          <a:p>
            <a:pPr marL="0" indent="0">
              <a:lnSpc>
                <a:spcPct val="110000"/>
              </a:lnSpc>
              <a:buNone/>
            </a:pPr>
            <a:r>
              <a:rPr lang="en-US" sz="1500" dirty="0"/>
              <a:t>"Contrast that with the situation today. In a vastly expanding and mobile population we are dealing with a situation in which our most vulnerable segment is no longer only the mother and her child, but includes the increased risk in the males from a point of view of dying, and in elderly females from the point of view of the consequences of isolation and loneliness. There are vulnerable segments of the population in which a major threat to health is no longer the acute communicable diseases but the chronic, long-term disorders. Our objectives are no longer restricted to saving lives but must somehow include making life more livable.</a:t>
            </a:r>
          </a:p>
          <a:p>
            <a:pPr marL="0" indent="0">
              <a:lnSpc>
                <a:spcPct val="110000"/>
              </a:lnSpc>
              <a:buNone/>
            </a:pPr>
            <a:r>
              <a:rPr lang="en-US" sz="1500" dirty="0"/>
              <a:t>"The body of knowledge necessary for this must come not only from medicine, dentistry, nursing, engineering, but must come also from sociology, anthropology, psychology, psychiatry, nutrition, statistics, chemistry, biology and education. This knowledge must come from a whole host of disciplines that have a contribution to make to the development of intelligent health programs. And we must devise ways in which to synthesize the contributions of these disciplines in terms of the problems that we see today.</a:t>
            </a:r>
          </a:p>
          <a:p>
            <a:pPr marL="0" indent="0">
              <a:lnSpc>
                <a:spcPct val="110000"/>
              </a:lnSpc>
              <a:buNone/>
            </a:pPr>
            <a:r>
              <a:rPr lang="en-US" sz="1500" dirty="0"/>
              <a:t>"The questions then are how can we plan so as to develop intelligent approaches to these problems? How will we know if our attempts are effective or need to be modified? Can we learn from our attempts more about the determinants of disease and disorder? These and similar questions are ones to which epidemiology addresses itself."’ </a:t>
            </a:r>
          </a:p>
        </p:txBody>
      </p:sp>
    </p:spTree>
    <p:extLst>
      <p:ext uri="{BB962C8B-B14F-4D97-AF65-F5344CB8AC3E}">
        <p14:creationId xmlns:p14="http://schemas.microsoft.com/office/powerpoint/2010/main" val="2540362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Excerpt from John Cassel, EPID160 Fall 1972, Lecture II: Role of Epidemiology in Scientifically Based Practice: Epidemiologic Surveillance and Community Diagnosis </a:t>
            </a:r>
            <a:r>
              <a:rPr lang="en-US" sz="1200" dirty="0"/>
              <a:t>(from EPID160 lecture handout)</a:t>
            </a:r>
          </a:p>
        </p:txBody>
      </p:sp>
      <p:sp>
        <p:nvSpPr>
          <p:cNvPr id="3" name="Content Placeholder 2"/>
          <p:cNvSpPr>
            <a:spLocks noGrp="1"/>
          </p:cNvSpPr>
          <p:nvPr>
            <p:ph idx="1"/>
          </p:nvPr>
        </p:nvSpPr>
        <p:spPr>
          <a:xfrm>
            <a:off x="838200" y="1615040"/>
            <a:ext cx="10515600" cy="4857008"/>
          </a:xfrm>
        </p:spPr>
        <p:txBody>
          <a:bodyPr>
            <a:noAutofit/>
          </a:bodyPr>
          <a:lstStyle/>
          <a:p>
            <a:pPr marL="0" indent="0">
              <a:lnSpc>
                <a:spcPct val="110000"/>
              </a:lnSpc>
              <a:buNone/>
            </a:pPr>
            <a:r>
              <a:rPr lang="en-US" sz="2000" dirty="0"/>
              <a:t>“… the first prerequisite for any intelligent public health program is knowledge of the extent and distribution of the problem under consideration. Traditionally this has meant a study of the extent, and the distribution of, various diseases in any given community. This study of the distribution of, and extent of, diseases in communities has been, and will continue to be, one of the essential functions of epidemiology….</a:t>
            </a:r>
          </a:p>
          <a:p>
            <a:pPr marL="0" indent="0">
              <a:lnSpc>
                <a:spcPct val="110000"/>
              </a:lnSpc>
              <a:buNone/>
            </a:pPr>
            <a:r>
              <a:rPr lang="en-US" sz="2000" dirty="0"/>
              <a:t>“While there are numerous other definitions of epidemiology which are variations on this same theme, … [none of the definitions makes] explicit what is meant by determinants of disease nor which of these determinants are amenable to epidemiological  studies. Neither do they define any more clearly what is included In the term environment. This can be interpreted to mean the physical environment (which is the usual concept) or more broadly the human environment as well….</a:t>
            </a:r>
          </a:p>
          <a:p>
            <a:pPr marL="0" indent="0">
              <a:lnSpc>
                <a:spcPct val="110000"/>
              </a:lnSpc>
              <a:buNone/>
            </a:pPr>
            <a:endParaRPr lang="en-US" sz="1500" dirty="0"/>
          </a:p>
        </p:txBody>
      </p:sp>
    </p:spTree>
    <p:extLst>
      <p:ext uri="{BB962C8B-B14F-4D97-AF65-F5344CB8AC3E}">
        <p14:creationId xmlns:p14="http://schemas.microsoft.com/office/powerpoint/2010/main" val="2176827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Excerpt from John Cassel, EPID160 Fall 1972, Lecture II: Role of Epidemiology in Scientifically Based Practice: Epidemiologic Surveillance and Community Diagnosis </a:t>
            </a:r>
            <a:r>
              <a:rPr lang="en-US" sz="1200" dirty="0"/>
              <a:t>(from EPID160 lecture handout)</a:t>
            </a:r>
          </a:p>
        </p:txBody>
      </p:sp>
      <p:sp>
        <p:nvSpPr>
          <p:cNvPr id="3" name="Content Placeholder 2"/>
          <p:cNvSpPr>
            <a:spLocks noGrp="1"/>
          </p:cNvSpPr>
          <p:nvPr>
            <p:ph idx="1"/>
          </p:nvPr>
        </p:nvSpPr>
        <p:spPr>
          <a:xfrm>
            <a:off x="838200" y="1662540"/>
            <a:ext cx="10515600" cy="4857008"/>
          </a:xfrm>
        </p:spPr>
        <p:txBody>
          <a:bodyPr>
            <a:noAutofit/>
          </a:bodyPr>
          <a:lstStyle/>
          <a:p>
            <a:pPr marL="0" indent="0">
              <a:lnSpc>
                <a:spcPct val="110000"/>
              </a:lnSpc>
              <a:buNone/>
            </a:pPr>
            <a:r>
              <a:rPr lang="en-US" sz="2000" dirty="0"/>
              <a:t>“In order to develop information concerning the distribution and extent of diseases in a community, that is to provide knowledge of the extent and scope of the health problems, three things have to be understood. </a:t>
            </a:r>
          </a:p>
          <a:p>
            <a:pPr marL="0" indent="0">
              <a:lnSpc>
                <a:spcPct val="110000"/>
              </a:lnSpc>
              <a:buNone/>
            </a:pPr>
            <a:r>
              <a:rPr lang="en-US" sz="2000" dirty="0"/>
              <a:t>“First, the investigator must know something about the indicators of the health problem - that is how the condition that he is studying will be measured. In other words, there must be a clear definition of who shall be counted as a case and who shall not be counted as a case... The way in which the cases are labeled becomes a crucial point and one must know for any given study the advantages and disadvantages of various ways of indicating or labelling cases and what sort of inferences are, and are not, possible, depending upon how the cases are labelled…. </a:t>
            </a:r>
          </a:p>
        </p:txBody>
      </p:sp>
    </p:spTree>
    <p:extLst>
      <p:ext uri="{BB962C8B-B14F-4D97-AF65-F5344CB8AC3E}">
        <p14:creationId xmlns:p14="http://schemas.microsoft.com/office/powerpoint/2010/main" val="2538705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213</TotalTime>
  <Words>4166</Words>
  <Application>Microsoft Office PowerPoint</Application>
  <PresentationFormat>Widescreen</PresentationFormat>
  <Paragraphs>195</Paragraphs>
  <Slides>31</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Epidemiology, Economics, Evolution, and Enlightenment</vt:lpstr>
      <vt:lpstr>Outline</vt:lpstr>
      <vt:lpstr>Epidemiology</vt:lpstr>
      <vt:lpstr>What is epidemiology?</vt:lpstr>
      <vt:lpstr>What is John Cassel’s epidemiology?</vt:lpstr>
      <vt:lpstr>What is John Cassel’s epidemiology?</vt:lpstr>
      <vt:lpstr>Excerpt from John Cassel, EPID160 Fall 1972, Lecture I: (from EPID160 lecture handout)</vt:lpstr>
      <vt:lpstr>Excerpt from John Cassel, EPID160 Fall 1972, Lecture II: Role of Epidemiology in Scientifically Based Practice: Epidemiologic Surveillance and Community Diagnosis (from EPID160 lecture handout)</vt:lpstr>
      <vt:lpstr>Excerpt from John Cassel, EPID160 Fall 1972, Lecture II: Role of Epidemiology in Scientifically Based Practice: Epidemiologic Surveillance and Community Diagnosis (from EPID160 lecture handout)</vt:lpstr>
      <vt:lpstr>Excerpt from John Cassel, EPID160 Fall 1972, Lecture II: Role of Epidemiology in Scientifically Based Practice: Epidemiologic Surveillance and Community Diagnosis (from EPID160 lecture handout)</vt:lpstr>
      <vt:lpstr>Excerpt from John Cassel, EPID160 Fall 1972, Lecture II: Role of Epidemiology in Scientifically Based Practice: Epidemiologic Surveillance and Community Diagnosis (from EPID160 lecture handout)</vt:lpstr>
      <vt:lpstr>Excerpt from John Cassel, EPID160 Fall 1972, Lecture II: Role of Epidemiology in Scientifically Based Practice: Epidemiologic Surveillance and Community Diagnosis (from EPID160 lecture handout)</vt:lpstr>
      <vt:lpstr>Excerpt from John Cassel, EPID160 Fall 1972, Lecture II: Role of Epidemiology in Scientifically Based Practice: Epidemiologic Surveillance and Community Diagnosis (from EPID160 lecture handout)</vt:lpstr>
      <vt:lpstr>Excerpt from John Cassel, EPID160 Fall 1972, Lecture II: Role of Epidemiology in Scientifically Based Practice: Epidemiologic Surveillance and Community Diagnosis (from EPID160 lecture handout)</vt:lpstr>
      <vt:lpstr>The Essence of Epidemiology (what Vic learned)</vt:lpstr>
      <vt:lpstr>What has epidemiology taught us about health equity?</vt:lpstr>
      <vt:lpstr>Equity and power</vt:lpstr>
      <vt:lpstr>Economics</vt:lpstr>
      <vt:lpstr>Economics</vt:lpstr>
      <vt:lpstr>Economics</vt:lpstr>
      <vt:lpstr>Economics</vt:lpstr>
      <vt:lpstr>John Bogle  Enough: The True Measure of Money, Business and Life</vt:lpstr>
      <vt:lpstr>David Callahan, The Givers: Money, Power and Philanthropy in a New Gilded Age</vt:lpstr>
      <vt:lpstr>Thoughts</vt:lpstr>
      <vt:lpstr>Evolution</vt:lpstr>
      <vt:lpstr>Evolution</vt:lpstr>
      <vt:lpstr>Evolution</vt:lpstr>
      <vt:lpstr>Enlightenment</vt:lpstr>
      <vt:lpstr>Enlightenment</vt:lpstr>
      <vt:lpstr>Fred Travis talk</vt:lpstr>
      <vt:lpstr>What do you think?  Student presentations next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Economics, Evolution, and Enlightenment</dc:title>
  <dc:creator>Schoenbach, Victor J</dc:creator>
  <cp:lastModifiedBy>Schoenbach, Victor J.</cp:lastModifiedBy>
  <cp:revision>35</cp:revision>
  <dcterms:created xsi:type="dcterms:W3CDTF">2016-04-26T01:02:27Z</dcterms:created>
  <dcterms:modified xsi:type="dcterms:W3CDTF">2019-03-05T02:59:48Z</dcterms:modified>
</cp:coreProperties>
</file>